
<file path=[Content_Types].xml><?xml version="1.0" encoding="utf-8"?>
<Types xmlns="http://schemas.openxmlformats.org/package/2006/content-types">
  <Override PartName="/ppt/embeddings/oleObject16.bin" ContentType="application/vnd.openxmlformats-officedocument.oleObject"/>
  <Override PartName="/ppt/slides/slide18.xml" ContentType="application/vnd.openxmlformats-officedocument.presentationml.slide+xml"/>
  <Default Extension="pict" ContentType="image/pict"/>
  <Override PartName="/ppt/embeddings/oleObject31.bin" ContentType="application/vnd.openxmlformats-officedocument.oleObject"/>
  <Override PartName="/ppt/slides/slide9.xml" ContentType="application/vnd.openxmlformats-officedocument.presentationml.slide+xml"/>
  <Override PartName="/ppt/embeddings/oleObject4.bin" ContentType="application/vnd.openxmlformats-officedocument.oleObject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embeddings/oleObject28.bin" ContentType="application/vnd.openxmlformats-officedocument.oleObject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embeddings/oleObject24.bin" ContentType="application/vnd.openxmlformats-officedocument.oleObject"/>
  <Override PartName="/docProps/app.xml" ContentType="application/vnd.openxmlformats-officedocument.extended-properties+xml"/>
  <Override PartName="/ppt/embeddings/oleObject12.bin" ContentType="application/vnd.openxmlformats-officedocument.oleObject"/>
  <Override PartName="/ppt/embeddings/oleObject20.bin" ContentType="application/vnd.openxmlformats-officedocument.oleObject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embeddings/oleObject9.bin" ContentType="application/vnd.openxmlformats-officedocument.oleObject"/>
  <Override PartName="/ppt/embeddings/oleObject17.bin" ContentType="application/vnd.openxmlformats-officedocument.oleObject"/>
  <Default Extension="xml" ContentType="application/xml"/>
  <Override PartName="/ppt/slides/slide19.xml" ContentType="application/vnd.openxmlformats-officedocument.presentationml.slide+xml"/>
  <Override PartName="/ppt/embeddings/oleObject32.bin" ContentType="application/vnd.openxmlformats-officedocument.oleObject"/>
  <Override PartName="/ppt/tableStyles.xml" ContentType="application/vnd.openxmlformats-officedocument.presentationml.tableStyles+xml"/>
  <Override PartName="/ppt/embeddings/oleObject5.bin" ContentType="application/vnd.openxmlformats-officedocument.oleObject"/>
  <Override PartName="/ppt/embeddings/oleObject13.bin" ContentType="application/vnd.openxmlformats-officedocument.oleObject"/>
  <Override PartName="/ppt/slides/slide15.xml" ContentType="application/vnd.openxmlformats-officedocument.presentationml.slide+xml"/>
  <Override PartName="/ppt/embeddings/oleObject29.bin" ContentType="application/vnd.openxmlformats-officedocument.oleObject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embeddings/oleObject25.bin" ContentType="application/vnd.openxmlformats-officedocument.oleObject"/>
  <Override PartName="/ppt/slides/slide2.xml" ContentType="application/vnd.openxmlformats-officedocument.presentationml.slide+xml"/>
  <Override PartName="/ppt/embeddings/oleObject21.bin" ContentType="application/vnd.openxmlformats-officedocument.oleObject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embeddings/oleObject18.bin" ContentType="application/vnd.openxmlformats-officedocument.oleObject"/>
  <Override PartName="/ppt/embeddings/oleObject6.bin" ContentType="application/vnd.openxmlformats-officedocument.oleObject"/>
  <Override PartName="/ppt/embeddings/oleObject14.bin" ContentType="application/vnd.openxmlformats-officedocument.oleObject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embeddings/oleObject26.bin" ContentType="application/vnd.openxmlformats-officedocument.oleObject"/>
  <Override PartName="/ppt/embeddings/oleObject22.bin" ContentType="application/vnd.openxmlformats-officedocument.oleObject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embeddings/oleObject10.bin" ContentType="application/vnd.openxmlformats-officedocument.oleObject"/>
  <Override PartName="/ppt/embeddings/oleObject19.bin" ContentType="application/vnd.openxmlformats-officedocument.oleObject"/>
  <Override PartName="/ppt/slides/slide20.xml" ContentType="application/vnd.openxmlformats-officedocument.presentationml.slide+xml"/>
  <Override PartName="/ppt/embeddings/oleObject7.bin" ContentType="application/vnd.openxmlformats-officedocument.oleObject"/>
  <Override PartName="/ppt/embeddings/oleObject15.bin" ContentType="application/vnd.openxmlformats-officedocument.oleObject"/>
  <Override PartName="/ppt/slides/slide17.xml" ContentType="application/vnd.openxmlformats-officedocument.presentationml.slide+xml"/>
  <Override PartName="/ppt/embeddings/oleObject30.bin" ContentType="application/vnd.openxmlformats-officedocument.oleObject"/>
  <Override PartName="/ppt/slides/slide8.xml" ContentType="application/vnd.openxmlformats-officedocument.presentationml.slide+xml"/>
  <Override PartName="/ppt/embeddings/oleObject3.bin" ContentType="application/vnd.openxmlformats-officedocument.oleObject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embeddings/oleObject27.bin" ContentType="application/vnd.openxmlformats-officedocument.oleObject"/>
  <Override PartName="/ppt/embeddings/oleObject23.bin" ContentType="application/vnd.openxmlformats-officedocument.oleObje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embeddings/oleObject11.bin" ContentType="application/vnd.openxmlformats-officedocument.oleObject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embeddings/oleObject8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441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4" r:id="rId8"/>
    <p:sldId id="278" r:id="rId9"/>
    <p:sldId id="271" r:id="rId10"/>
    <p:sldId id="279" r:id="rId11"/>
    <p:sldId id="280" r:id="rId12"/>
    <p:sldId id="265" r:id="rId13"/>
    <p:sldId id="268" r:id="rId14"/>
    <p:sldId id="269" r:id="rId15"/>
    <p:sldId id="270" r:id="rId16"/>
    <p:sldId id="266" r:id="rId17"/>
    <p:sldId id="272" r:id="rId18"/>
    <p:sldId id="273" r:id="rId19"/>
    <p:sldId id="274" r:id="rId20"/>
    <p:sldId id="282" r:id="rId21"/>
    <p:sldId id="283" r:id="rId22"/>
    <p:sldId id="275" r:id="rId23"/>
    <p:sldId id="277" r:id="rId24"/>
    <p:sldId id="276" r:id="rId2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ict"/><Relationship Id="rId4" Type="http://schemas.openxmlformats.org/officeDocument/2006/relationships/image" Target="../media/image5.pict"/><Relationship Id="rId1" Type="http://schemas.openxmlformats.org/officeDocument/2006/relationships/image" Target="../media/image2.pict"/><Relationship Id="rId2" Type="http://schemas.openxmlformats.org/officeDocument/2006/relationships/image" Target="../media/image3.pict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pict"/><Relationship Id="rId2" Type="http://schemas.openxmlformats.org/officeDocument/2006/relationships/image" Target="../media/image27.pict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ict"/><Relationship Id="rId2" Type="http://schemas.openxmlformats.org/officeDocument/2006/relationships/image" Target="../media/image28.pict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ict"/><Relationship Id="rId4" Type="http://schemas.openxmlformats.org/officeDocument/2006/relationships/image" Target="../media/image32.pict"/><Relationship Id="rId1" Type="http://schemas.openxmlformats.org/officeDocument/2006/relationships/image" Target="../media/image29.pict"/><Relationship Id="rId2" Type="http://schemas.openxmlformats.org/officeDocument/2006/relationships/image" Target="../media/image30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Relationship Id="rId2" Type="http://schemas.openxmlformats.org/officeDocument/2006/relationships/image" Target="../media/image7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Relationship Id="rId2" Type="http://schemas.openxmlformats.org/officeDocument/2006/relationships/image" Target="../media/image9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ict"/><Relationship Id="rId2" Type="http://schemas.openxmlformats.org/officeDocument/2006/relationships/image" Target="../media/image11.pict"/><Relationship Id="rId3" Type="http://schemas.openxmlformats.org/officeDocument/2006/relationships/image" Target="../media/image12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ict"/><Relationship Id="rId2" Type="http://schemas.openxmlformats.org/officeDocument/2006/relationships/image" Target="../media/image14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ict"/><Relationship Id="rId2" Type="http://schemas.openxmlformats.org/officeDocument/2006/relationships/image" Target="../media/image17.pict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ict"/><Relationship Id="rId4" Type="http://schemas.openxmlformats.org/officeDocument/2006/relationships/image" Target="../media/image4.pict"/><Relationship Id="rId5" Type="http://schemas.openxmlformats.org/officeDocument/2006/relationships/image" Target="../media/image21.pict"/><Relationship Id="rId1" Type="http://schemas.openxmlformats.org/officeDocument/2006/relationships/image" Target="../media/image18.pict"/><Relationship Id="rId2" Type="http://schemas.openxmlformats.org/officeDocument/2006/relationships/image" Target="../media/image19.pict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ict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ict"/><Relationship Id="rId2" Type="http://schemas.openxmlformats.org/officeDocument/2006/relationships/image" Target="../media/image24.pict"/><Relationship Id="rId3" Type="http://schemas.openxmlformats.org/officeDocument/2006/relationships/image" Target="../media/image25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Cliquez et modifiez le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12/10/15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1AF2B4D-6B12-4EDF-87BB-2B55CECB661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Cliquez pour modifier les styles du texte du masque</a:t>
            </a:r>
          </a:p>
          <a:p>
            <a:pPr lvl="1" eaLnBrk="1" latinLnBrk="0" hangingPunct="1"/>
            <a:r>
              <a:rPr lang="en-US" smtClean="0"/>
              <a:t>Deuxième niveau</a:t>
            </a:r>
          </a:p>
          <a:p>
            <a:pPr lvl="2" eaLnBrk="1" latinLnBrk="0" hangingPunct="1"/>
            <a:r>
              <a:rPr lang="en-US" smtClean="0"/>
              <a:t>Troisième niveau</a:t>
            </a:r>
          </a:p>
          <a:p>
            <a:pPr lvl="3" eaLnBrk="1" latinLnBrk="0" hangingPunct="1"/>
            <a:r>
              <a:rPr lang="en-US" smtClean="0"/>
              <a:t>Quatrième niveau</a:t>
            </a:r>
          </a:p>
          <a:p>
            <a:pPr lvl="4" eaLnBrk="1" latinLnBrk="0" hangingPunct="1"/>
            <a:r>
              <a:rPr lang="en-US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28BE5-A7ED-8B43-9F35-FA866B8AB74C}" type="datetimeFigureOut">
              <a:rPr lang="fr-FR" smtClean="0"/>
              <a:pPr/>
              <a:t>12/10/15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7687-6367-864B-AF52-9F6D1D5802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Cliquez pour modifier les styles du texte du masque</a:t>
            </a:r>
          </a:p>
          <a:p>
            <a:pPr lvl="1" eaLnBrk="1" latinLnBrk="0" hangingPunct="1"/>
            <a:r>
              <a:rPr lang="en-US" smtClean="0"/>
              <a:t>Deuxième niveau</a:t>
            </a:r>
          </a:p>
          <a:p>
            <a:pPr lvl="2" eaLnBrk="1" latinLnBrk="0" hangingPunct="1"/>
            <a:r>
              <a:rPr lang="en-US" smtClean="0"/>
              <a:t>Troisième niveau</a:t>
            </a:r>
          </a:p>
          <a:p>
            <a:pPr lvl="3" eaLnBrk="1" latinLnBrk="0" hangingPunct="1"/>
            <a:r>
              <a:rPr lang="en-US" smtClean="0"/>
              <a:t>Quatrième niveau</a:t>
            </a:r>
          </a:p>
          <a:p>
            <a:pPr lvl="4" eaLnBrk="1" latinLnBrk="0" hangingPunct="1"/>
            <a:r>
              <a:rPr lang="en-US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28BE5-A7ED-8B43-9F35-FA866B8AB74C}" type="datetimeFigureOut">
              <a:rPr lang="fr-FR" smtClean="0"/>
              <a:pPr/>
              <a:t>12/10/15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7687-6367-864B-AF52-9F6D1D5802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Cliquez et modifiez le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Cliquez pour modifier les styles du texte du masque</a:t>
            </a:r>
          </a:p>
          <a:p>
            <a:pPr lvl="1" eaLnBrk="1" latinLnBrk="0" hangingPunct="1"/>
            <a:r>
              <a:rPr lang="en-US" smtClean="0"/>
              <a:t>Deuxième niveau</a:t>
            </a:r>
          </a:p>
          <a:p>
            <a:pPr lvl="2" eaLnBrk="1" latinLnBrk="0" hangingPunct="1"/>
            <a:r>
              <a:rPr lang="en-US" smtClean="0"/>
              <a:t>Troisième niveau</a:t>
            </a:r>
          </a:p>
          <a:p>
            <a:pPr lvl="3" eaLnBrk="1" latinLnBrk="0" hangingPunct="1"/>
            <a:r>
              <a:rPr lang="en-US" smtClean="0"/>
              <a:t>Quatrième niveau</a:t>
            </a:r>
          </a:p>
          <a:p>
            <a:pPr lvl="4" eaLnBrk="1" latinLnBrk="0" hangingPunct="1"/>
            <a:r>
              <a:rPr lang="en-US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228BE5-A7ED-8B43-9F35-FA866B8AB74C}" type="datetimeFigureOut">
              <a:rPr lang="fr-FR" smtClean="0"/>
              <a:pPr/>
              <a:t>12/10/15</a:t>
            </a:fld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CD7687-6367-864B-AF52-9F6D1D5802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En-têt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994975E-BCEF-4391-BD3B-0CD9EB125C1E}" type="datetime1">
              <a:rPr lang="fr-FR" smtClean="0"/>
              <a:pPr/>
              <a:t>12/10/15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AF02B71-8991-4516-A01E-F1A9ACD28BD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Cliquez et modifiez le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28BE5-A7ED-8B43-9F35-FA866B8AB74C}" type="datetimeFigureOut">
              <a:rPr lang="fr-FR" smtClean="0"/>
              <a:pPr/>
              <a:t>12/10/15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7687-6367-864B-AF52-9F6D1D5802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Cliquez pour modifier les styles du texte du masque</a:t>
            </a:r>
          </a:p>
          <a:p>
            <a:pPr lvl="1" eaLnBrk="1" latinLnBrk="0" hangingPunct="1"/>
            <a:r>
              <a:rPr lang="en-US" smtClean="0"/>
              <a:t>Deuxième niveau</a:t>
            </a:r>
          </a:p>
          <a:p>
            <a:pPr lvl="2" eaLnBrk="1" latinLnBrk="0" hangingPunct="1"/>
            <a:r>
              <a:rPr lang="en-US" smtClean="0"/>
              <a:t>Troisième niveau</a:t>
            </a:r>
          </a:p>
          <a:p>
            <a:pPr lvl="3" eaLnBrk="1" latinLnBrk="0" hangingPunct="1"/>
            <a:r>
              <a:rPr lang="en-US" smtClean="0"/>
              <a:t>Quatrième niveau</a:t>
            </a:r>
          </a:p>
          <a:p>
            <a:pPr lvl="4" eaLnBrk="1" latinLnBrk="0" hangingPunct="1"/>
            <a:r>
              <a:rPr lang="en-US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Cliquez pour modifier les styles du texte du masque</a:t>
            </a:r>
          </a:p>
          <a:p>
            <a:pPr lvl="1" eaLnBrk="1" latinLnBrk="0" hangingPunct="1"/>
            <a:r>
              <a:rPr lang="en-US" smtClean="0"/>
              <a:t>Deuxième niveau</a:t>
            </a:r>
          </a:p>
          <a:p>
            <a:pPr lvl="2" eaLnBrk="1" latinLnBrk="0" hangingPunct="1"/>
            <a:r>
              <a:rPr lang="en-US" smtClean="0"/>
              <a:t>Troisième niveau</a:t>
            </a:r>
          </a:p>
          <a:p>
            <a:pPr lvl="3" eaLnBrk="1" latinLnBrk="0" hangingPunct="1"/>
            <a:r>
              <a:rPr lang="en-US" smtClean="0"/>
              <a:t>Quatrième niveau</a:t>
            </a:r>
          </a:p>
          <a:p>
            <a:pPr lvl="4" eaLnBrk="1" latinLnBrk="0" hangingPunct="1"/>
            <a:r>
              <a:rPr lang="en-US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Cliquez et modifiez le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28BE5-A7ED-8B43-9F35-FA866B8AB74C}" type="datetimeFigureOut">
              <a:rPr lang="fr-FR" smtClean="0"/>
              <a:pPr/>
              <a:t>12/10/15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7687-6367-864B-AF52-9F6D1D5802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Cliquez pour modifier les styles du texte du masque</a:t>
            </a:r>
          </a:p>
          <a:p>
            <a:pPr lvl="1" eaLnBrk="1" latinLnBrk="0" hangingPunct="1"/>
            <a:r>
              <a:rPr lang="en-US" smtClean="0"/>
              <a:t>Deuxième niveau</a:t>
            </a:r>
          </a:p>
          <a:p>
            <a:pPr lvl="2" eaLnBrk="1" latinLnBrk="0" hangingPunct="1"/>
            <a:r>
              <a:rPr lang="en-US" smtClean="0"/>
              <a:t>Troisième niveau</a:t>
            </a:r>
          </a:p>
          <a:p>
            <a:pPr lvl="3" eaLnBrk="1" latinLnBrk="0" hangingPunct="1"/>
            <a:r>
              <a:rPr lang="en-US" smtClean="0"/>
              <a:t>Quatrième niveau</a:t>
            </a:r>
          </a:p>
          <a:p>
            <a:pPr lvl="4" eaLnBrk="1" latinLnBrk="0" hangingPunct="1"/>
            <a:r>
              <a:rPr lang="en-US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Cliquez pour modifier les styles du texte du masque</a:t>
            </a:r>
          </a:p>
          <a:p>
            <a:pPr lvl="1" eaLnBrk="1" latinLnBrk="0" hangingPunct="1"/>
            <a:r>
              <a:rPr lang="en-US" smtClean="0"/>
              <a:t>Deuxième niveau</a:t>
            </a:r>
          </a:p>
          <a:p>
            <a:pPr lvl="2" eaLnBrk="1" latinLnBrk="0" hangingPunct="1"/>
            <a:r>
              <a:rPr lang="en-US" smtClean="0"/>
              <a:t>Troisième niveau</a:t>
            </a:r>
          </a:p>
          <a:p>
            <a:pPr lvl="3" eaLnBrk="1" latinLnBrk="0" hangingPunct="1"/>
            <a:r>
              <a:rPr lang="en-US" smtClean="0"/>
              <a:t>Quatrième niveau</a:t>
            </a:r>
          </a:p>
          <a:p>
            <a:pPr lvl="4" eaLnBrk="1" latinLnBrk="0" hangingPunct="1"/>
            <a:r>
              <a:rPr lang="en-US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Cliquez et modifiez le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228BE5-A7ED-8B43-9F35-FA866B8AB74C}" type="datetimeFigureOut">
              <a:rPr lang="fr-FR" smtClean="0"/>
              <a:pPr/>
              <a:t>12/10/15</a:t>
            </a:fld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CD7687-6367-864B-AF52-9F6D1D5802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28BE5-A7ED-8B43-9F35-FA866B8AB74C}" type="datetimeFigureOut">
              <a:rPr lang="fr-FR" smtClean="0"/>
              <a:pPr/>
              <a:t>12/10/15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7687-6367-864B-AF52-9F6D1D5802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Cliquez pour modifier les styles du texte du masque</a:t>
            </a:r>
          </a:p>
          <a:p>
            <a:pPr lvl="1" eaLnBrk="1" latinLnBrk="0" hangingPunct="1"/>
            <a:r>
              <a:rPr lang="en-US" smtClean="0"/>
              <a:t>Deuxième niveau</a:t>
            </a:r>
          </a:p>
          <a:p>
            <a:pPr lvl="2" eaLnBrk="1" latinLnBrk="0" hangingPunct="1"/>
            <a:r>
              <a:rPr lang="en-US" smtClean="0"/>
              <a:t>Troisième niveau</a:t>
            </a:r>
          </a:p>
          <a:p>
            <a:pPr lvl="3" eaLnBrk="1" latinLnBrk="0" hangingPunct="1"/>
            <a:r>
              <a:rPr lang="en-US" smtClean="0"/>
              <a:t>Quatrième niveau</a:t>
            </a:r>
          </a:p>
          <a:p>
            <a:pPr lvl="4" eaLnBrk="1" latinLnBrk="0" hangingPunct="1"/>
            <a:r>
              <a:rPr lang="en-US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228BE5-A7ED-8B43-9F35-FA866B8AB74C}" type="datetimeFigureOut">
              <a:rPr lang="fr-FR" smtClean="0"/>
              <a:pPr/>
              <a:t>12/10/15</a:t>
            </a:fld>
            <a:endParaRPr lang="en-GB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AA4845-A08A-4DF4-8D99-E2E7B6D41C6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228BE5-A7ED-8B43-9F35-FA866B8AB74C}" type="datetimeFigureOut">
              <a:rPr lang="fr-FR" smtClean="0"/>
              <a:pPr/>
              <a:t>12/10/15</a:t>
            </a:fld>
            <a:endParaRPr lang="en-GB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CD7687-6367-864B-AF52-9F6D1D5802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Cliquez et modifiez le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Cliquez pour modifier les styles du texte du masque</a:t>
            </a:r>
          </a:p>
          <a:p>
            <a:pPr lvl="1" eaLnBrk="1" latinLnBrk="0" hangingPunct="1"/>
            <a:r>
              <a:rPr kumimoji="0" lang="en-US" smtClean="0"/>
              <a:t>Deuxième niveau</a:t>
            </a:r>
          </a:p>
          <a:p>
            <a:pPr lvl="2" eaLnBrk="1" latinLnBrk="0" hangingPunct="1"/>
            <a:r>
              <a:rPr kumimoji="0" lang="en-US" smtClean="0"/>
              <a:t>Troisième niveau</a:t>
            </a:r>
          </a:p>
          <a:p>
            <a:pPr lvl="3" eaLnBrk="1" latinLnBrk="0" hangingPunct="1"/>
            <a:r>
              <a:rPr kumimoji="0" lang="en-US" smtClean="0"/>
              <a:t>Quatrième niveau</a:t>
            </a:r>
          </a:p>
          <a:p>
            <a:pPr lvl="4" eaLnBrk="1" latinLnBrk="0" hangingPunct="1"/>
            <a:r>
              <a:rPr kumimoji="0" lang="en-US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2228BE5-A7ED-8B43-9F35-FA866B8AB74C}" type="datetimeFigureOut">
              <a:rPr lang="fr-FR" smtClean="0"/>
              <a:pPr/>
              <a:t>12/10/15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CD7687-6367-864B-AF52-9F6D1D5802A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2" r:id="rId1"/>
    <p:sldLayoutId id="2147484443" r:id="rId2"/>
    <p:sldLayoutId id="2147484444" r:id="rId3"/>
    <p:sldLayoutId id="2147484445" r:id="rId4"/>
    <p:sldLayoutId id="2147484446" r:id="rId5"/>
    <p:sldLayoutId id="2147484447" r:id="rId6"/>
    <p:sldLayoutId id="2147484448" r:id="rId7"/>
    <p:sldLayoutId id="2147484449" r:id="rId8"/>
    <p:sldLayoutId id="2147484450" r:id="rId9"/>
    <p:sldLayoutId id="2147484451" r:id="rId10"/>
    <p:sldLayoutId id="2147484452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oleObject" Target="../embeddings/oleObject10.bin"/><Relationship Id="rId5" Type="http://schemas.openxmlformats.org/officeDocument/2006/relationships/oleObject" Target="../embeddings/oleObject11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oleObject" Target="../embeddings/oleObject13.bin"/><Relationship Id="rId5" Type="http://schemas.openxmlformats.org/officeDocument/2006/relationships/image" Target="../media/image15.jpe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oleObject" Target="../embeddings/oleObject15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oleObject" Target="../embeddings/oleObject17.bin"/><Relationship Id="rId5" Type="http://schemas.openxmlformats.org/officeDocument/2006/relationships/oleObject" Target="../embeddings/oleObject18.bin"/><Relationship Id="rId6" Type="http://schemas.openxmlformats.org/officeDocument/2006/relationships/oleObject" Target="../embeddings/oleObject19.bin"/><Relationship Id="rId7" Type="http://schemas.openxmlformats.org/officeDocument/2006/relationships/oleObject" Target="../embeddings/oleObject20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oleObject" Target="../embeddings/oleObject23.bin"/><Relationship Id="rId5" Type="http://schemas.openxmlformats.org/officeDocument/2006/relationships/oleObject" Target="../embeddings/oleObject24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4" Type="http://schemas.openxmlformats.org/officeDocument/2006/relationships/oleObject" Target="../embeddings/oleObject26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rXiv.org/abs/arXiv:1406.0711" TargetMode="External"/><Relationship Id="rId4" Type="http://schemas.openxmlformats.org/officeDocument/2006/relationships/hyperlink" Target="http://arXiv.org/abs/arXiv:1409.7073" TargetMode="External"/><Relationship Id="rId5" Type="http://schemas.openxmlformats.org/officeDocument/2006/relationships/hyperlink" Target="http://arXiv.org/abs/arXiv:1505.01492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rXiv.org/abs/arXiv:1309.6562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4" Type="http://schemas.openxmlformats.org/officeDocument/2006/relationships/image" Target="../media/image15.jpeg"/><Relationship Id="rId5" Type="http://schemas.openxmlformats.org/officeDocument/2006/relationships/oleObject" Target="../embeddings/oleObject28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4" Type="http://schemas.openxmlformats.org/officeDocument/2006/relationships/oleObject" Target="../embeddings/oleObject30.bin"/><Relationship Id="rId5" Type="http://schemas.openxmlformats.org/officeDocument/2006/relationships/oleObject" Target="../embeddings/oleObject31.bin"/><Relationship Id="rId6" Type="http://schemas.openxmlformats.org/officeDocument/2006/relationships/oleObject" Target="../embeddings/oleObject32.bin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oleObject3.bin"/><Relationship Id="rId6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oleObject" Target="../embeddings/oleObject6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oleObject" Target="../embeddings/oleObject8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5999" y="3124200"/>
            <a:ext cx="6418515" cy="1894362"/>
          </a:xfrm>
        </p:spPr>
        <p:txBody>
          <a:bodyPr>
            <a:normAutofit/>
          </a:bodyPr>
          <a:lstStyle/>
          <a:p>
            <a:r>
              <a:rPr lang="en-GB" dirty="0" smtClean="0"/>
              <a:t>A manifestly local Theory of Vacuum Energy Sequestering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George Zahariade</a:t>
            </a:r>
          </a:p>
          <a:p>
            <a:r>
              <a:rPr lang="en-GB" dirty="0" smtClean="0"/>
              <a:t>UC Davis</a:t>
            </a:r>
            <a:endParaRPr lang="en-GB" dirty="0"/>
          </a:p>
        </p:txBody>
      </p:sp>
      <p:sp>
        <p:nvSpPr>
          <p:cNvPr id="4" name="ZoneTexte 3"/>
          <p:cNvSpPr txBox="1"/>
          <p:nvPr/>
        </p:nvSpPr>
        <p:spPr>
          <a:xfrm>
            <a:off x="375812" y="3638553"/>
            <a:ext cx="17338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n>
                  <a:solidFill>
                    <a:schemeClr val="tx2"/>
                  </a:solidFill>
                </a:ln>
              </a:rPr>
              <a:t>KICP </a:t>
            </a:r>
          </a:p>
          <a:p>
            <a:pPr algn="ctr"/>
            <a:r>
              <a:rPr lang="en-GB" dirty="0" smtClean="0">
                <a:ln>
                  <a:solidFill>
                    <a:schemeClr val="tx2"/>
                  </a:solidFill>
                </a:ln>
              </a:rPr>
              <a:t>Chicago</a:t>
            </a:r>
          </a:p>
          <a:p>
            <a:pPr algn="ctr"/>
            <a:r>
              <a:rPr lang="en-GB" dirty="0" smtClean="0">
                <a:ln>
                  <a:solidFill>
                    <a:schemeClr val="tx2"/>
                  </a:solidFill>
                </a:ln>
              </a:rPr>
              <a:t>2015</a:t>
            </a:r>
          </a:p>
        </p:txBody>
      </p:sp>
      <p:sp>
        <p:nvSpPr>
          <p:cNvPr id="5" name="Ellipse 4"/>
          <p:cNvSpPr/>
          <p:nvPr/>
        </p:nvSpPr>
        <p:spPr>
          <a:xfrm>
            <a:off x="861820" y="1242152"/>
            <a:ext cx="2096635" cy="2133270"/>
          </a:xfrm>
          <a:prstGeom prst="ellipse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75775" y="1828332"/>
            <a:ext cx="2096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n>
                  <a:solidFill>
                    <a:schemeClr val="tx2"/>
                  </a:solidFill>
                </a:ln>
              </a:rPr>
              <a:t>Exploring Theories of Modified Gravity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Equations of Motion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Einstein equations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Λ</a:t>
            </a:r>
            <a:r>
              <a:rPr lang="en-GB" dirty="0" smtClean="0"/>
              <a:t> variation</a:t>
            </a:r>
          </a:p>
          <a:p>
            <a:endParaRPr lang="en-GB" dirty="0" smtClean="0"/>
          </a:p>
          <a:p>
            <a:r>
              <a:rPr lang="en-GB" i="1" dirty="0" smtClean="0"/>
              <a:t>A</a:t>
            </a:r>
            <a:r>
              <a:rPr lang="en-GB" dirty="0" smtClean="0"/>
              <a:t> variation</a:t>
            </a:r>
          </a:p>
          <a:p>
            <a:pPr lvl="1"/>
            <a:r>
              <a:rPr lang="en-GB" dirty="0" smtClean="0"/>
              <a:t>Global variable </a:t>
            </a:r>
            <a:r>
              <a:rPr lang="en-GB" dirty="0" err="1" smtClean="0"/>
              <a:t>Λ</a:t>
            </a:r>
            <a:endParaRPr lang="en-GB" dirty="0" smtClean="0"/>
          </a:p>
          <a:p>
            <a:pPr lvl="1"/>
            <a:r>
              <a:rPr lang="en-GB" dirty="0" smtClean="0"/>
              <a:t>Cosmological constant: constant of motion set by the boundary conditions and potentially small</a:t>
            </a:r>
          </a:p>
          <a:p>
            <a:endParaRPr lang="en-GB" dirty="0" smtClean="0"/>
          </a:p>
          <a:p>
            <a:r>
              <a:rPr lang="en-GB" dirty="0" smtClean="0"/>
              <a:t>Do matter sector quantum corrections spoil this small cosmological constant configuration? </a:t>
            </a:r>
          </a:p>
        </p:txBody>
      </p:sp>
      <p:graphicFrame>
        <p:nvGraphicFramePr>
          <p:cNvPr id="40965" name="Espace réservé du contenu 5"/>
          <p:cNvGraphicFramePr>
            <a:graphicFrameLocks noChangeAspect="1"/>
          </p:cNvGraphicFramePr>
          <p:nvPr/>
        </p:nvGraphicFramePr>
        <p:xfrm>
          <a:off x="2128591" y="2121424"/>
          <a:ext cx="3798866" cy="683881"/>
        </p:xfrm>
        <a:graphic>
          <a:graphicData uri="http://schemas.openxmlformats.org/presentationml/2006/ole">
            <p:oleObj spid="_x0000_s40965" name="Equation" r:id="rId3" imgW="1409700" imgH="254000" progId="Equation.DSMT4">
              <p:embed/>
            </p:oleObj>
          </a:graphicData>
        </a:graphic>
      </p:graphicFrame>
      <p:graphicFrame>
        <p:nvGraphicFramePr>
          <p:cNvPr id="10" name="Objet 9"/>
          <p:cNvGraphicFramePr>
            <a:graphicFrameLocks noChangeAspect="1"/>
          </p:cNvGraphicFramePr>
          <p:nvPr/>
        </p:nvGraphicFramePr>
        <p:xfrm>
          <a:off x="2660066" y="2836391"/>
          <a:ext cx="1121733" cy="395905"/>
        </p:xfrm>
        <a:graphic>
          <a:graphicData uri="http://schemas.openxmlformats.org/presentationml/2006/ole">
            <p:oleObj spid="_x0000_s40966" name="Equation" r:id="rId4" imgW="431800" imgH="152400" progId="Equation.DSMT4">
              <p:embed/>
            </p:oleObj>
          </a:graphicData>
        </a:graphic>
      </p:graphicFrame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2750805" y="3623092"/>
          <a:ext cx="1351959" cy="577937"/>
        </p:xfrm>
        <a:graphic>
          <a:graphicData uri="http://schemas.openxmlformats.org/presentationml/2006/ole">
            <p:oleObj spid="_x0000_s40967" name="Equation" r:id="rId5" imgW="5334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Radiative</a:t>
            </a:r>
            <a:r>
              <a:rPr lang="en-GB" dirty="0" smtClean="0"/>
              <a:t> Corrections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Background solution of the EOMs </a:t>
            </a:r>
          </a:p>
          <a:p>
            <a:endParaRPr lang="en-GB" dirty="0" smtClean="0"/>
          </a:p>
          <a:p>
            <a:r>
              <a:rPr lang="en-GB" dirty="0" smtClean="0"/>
              <a:t>QFT in the locally flat frame</a:t>
            </a:r>
          </a:p>
          <a:p>
            <a:pPr lvl="1"/>
            <a:r>
              <a:rPr lang="en-GB" dirty="0" smtClean="0"/>
              <a:t> Einstein box</a:t>
            </a:r>
          </a:p>
          <a:p>
            <a:endParaRPr lang="en-GB" dirty="0" smtClean="0"/>
          </a:p>
          <a:p>
            <a:r>
              <a:rPr lang="en-GB" dirty="0" smtClean="0"/>
              <a:t>EOM decomposition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Scalar curvature sector unstable...</a:t>
            </a:r>
            <a:endParaRPr lang="en-GB" dirty="0"/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703263" y="4257675"/>
          <a:ext cx="5910262" cy="1644650"/>
        </p:xfrm>
        <a:graphic>
          <a:graphicData uri="http://schemas.openxmlformats.org/presentationml/2006/ole">
            <p:oleObj spid="_x0000_s41987" name="Equation" r:id="rId3" imgW="2552700" imgH="711200" progId="Equation.DSMT4">
              <p:embed/>
            </p:oleObj>
          </a:graphicData>
        </a:graphic>
      </p:graphicFrame>
      <p:grpSp>
        <p:nvGrpSpPr>
          <p:cNvPr id="13" name="Grouper 12"/>
          <p:cNvGrpSpPr/>
          <p:nvPr/>
        </p:nvGrpSpPr>
        <p:grpSpPr>
          <a:xfrm>
            <a:off x="5902955" y="2163292"/>
            <a:ext cx="1604823" cy="1849440"/>
            <a:chOff x="5902955" y="2163292"/>
            <a:chExt cx="1604823" cy="1849440"/>
          </a:xfrm>
        </p:grpSpPr>
        <p:graphicFrame>
          <p:nvGraphicFramePr>
            <p:cNvPr id="4" name="Objet 3"/>
            <p:cNvGraphicFramePr>
              <a:graphicFrameLocks noChangeAspect="1"/>
            </p:cNvGraphicFramePr>
            <p:nvPr/>
          </p:nvGraphicFramePr>
          <p:xfrm>
            <a:off x="6121792" y="3642708"/>
            <a:ext cx="863389" cy="370024"/>
          </p:xfrm>
          <a:graphic>
            <a:graphicData uri="http://schemas.openxmlformats.org/presentationml/2006/ole">
              <p:oleObj spid="_x0000_s41986" name="Equation" r:id="rId4" imgW="444500" imgH="190500" progId="Equation.DSMT4">
                <p:embed/>
              </p:oleObj>
            </a:graphicData>
          </a:graphic>
        </p:graphicFrame>
        <p:sp>
          <p:nvSpPr>
            <p:cNvPr id="6" name="Cube 5"/>
            <p:cNvSpPr/>
            <p:nvPr/>
          </p:nvSpPr>
          <p:spPr>
            <a:xfrm>
              <a:off x="5902955" y="2163292"/>
              <a:ext cx="1604823" cy="1479416"/>
            </a:xfrm>
            <a:prstGeom prst="cube">
              <a:avLst/>
            </a:prstGeom>
            <a:blipFill rotWithShape="1">
              <a:blip r:embed="rId5"/>
              <a:tile tx="0" ty="0" sx="100000" sy="100000" flip="none" algn="tl"/>
            </a:blip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lèche angle droit à deux pointes 6"/>
            <p:cNvSpPr/>
            <p:nvPr/>
          </p:nvSpPr>
          <p:spPr>
            <a:xfrm rot="5400000">
              <a:off x="5902955" y="2792316"/>
              <a:ext cx="850392" cy="850392"/>
            </a:xfrm>
            <a:prstGeom prst="leftUpArrow">
              <a:avLst>
                <a:gd name="adj1" fmla="val 0"/>
                <a:gd name="adj2" fmla="val 7769"/>
                <a:gd name="adj3" fmla="val 23359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Connecteur droit 9"/>
            <p:cNvCxnSpPr>
              <a:cxnSpLocks noChangeAspect="1"/>
            </p:cNvCxnSpPr>
            <p:nvPr/>
          </p:nvCxnSpPr>
          <p:spPr>
            <a:xfrm flipV="1">
              <a:off x="5972730" y="3251926"/>
              <a:ext cx="390759" cy="308190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Original sequestering mechanism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GR with global constraints (at the price of a not so local action)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(Global) Sequestering action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Idea: couple matter sector scales and cosmological constant</a:t>
            </a:r>
          </a:p>
          <a:p>
            <a:endParaRPr lang="en-GB" dirty="0" smtClean="0"/>
          </a:p>
          <a:p>
            <a:r>
              <a:rPr lang="en-GB" dirty="0" smtClean="0"/>
              <a:t>Action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Matter couples to </a:t>
            </a:r>
          </a:p>
          <a:p>
            <a:pPr lvl="1"/>
            <a:r>
              <a:rPr lang="en-GB" dirty="0" err="1" smtClean="0"/>
              <a:t>Λ</a:t>
            </a:r>
            <a:r>
              <a:rPr lang="en-GB" dirty="0" smtClean="0"/>
              <a:t>, </a:t>
            </a:r>
            <a:r>
              <a:rPr lang="en-GB" dirty="0" err="1" smtClean="0"/>
              <a:t>λ</a:t>
            </a:r>
            <a:r>
              <a:rPr lang="en-GB" dirty="0" smtClean="0"/>
              <a:t>: global variables</a:t>
            </a:r>
          </a:p>
          <a:p>
            <a:pPr lvl="1"/>
            <a:r>
              <a:rPr lang="en-GB" dirty="0" err="1" smtClean="0"/>
              <a:t>σ</a:t>
            </a:r>
            <a:r>
              <a:rPr lang="en-GB" dirty="0" smtClean="0"/>
              <a:t> smooth odd function: determined </a:t>
            </a:r>
            <a:r>
              <a:rPr lang="en-GB" dirty="0" err="1" smtClean="0"/>
              <a:t>phenomenologically</a:t>
            </a:r>
            <a:endParaRPr lang="en-GB" dirty="0" smtClean="0"/>
          </a:p>
          <a:p>
            <a:pPr lvl="1"/>
            <a:r>
              <a:rPr lang="en-GB" dirty="0" err="1" smtClean="0"/>
              <a:t>μ</a:t>
            </a:r>
            <a:r>
              <a:rPr lang="en-GB" dirty="0" smtClean="0"/>
              <a:t> mass scale ~ </a:t>
            </a:r>
            <a:r>
              <a:rPr lang="en-GB" i="1" dirty="0" smtClean="0"/>
              <a:t>M</a:t>
            </a:r>
            <a:r>
              <a:rPr lang="en-GB" baseline="-25000" dirty="0" smtClean="0"/>
              <a:t>P</a:t>
            </a:r>
            <a:endParaRPr lang="en-GB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936691" y="3327178"/>
          <a:ext cx="7458258" cy="989088"/>
        </p:xfrm>
        <a:graphic>
          <a:graphicData uri="http://schemas.openxmlformats.org/presentationml/2006/ole">
            <p:oleObj spid="_x0000_s26626" name="Equation" r:id="rId3" imgW="3543300" imgH="469900" progId="Equation.DSMT4">
              <p:embed/>
            </p:oleObj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3551939" y="4684713"/>
          <a:ext cx="1338263" cy="461962"/>
        </p:xfrm>
        <a:graphic>
          <a:graphicData uri="http://schemas.openxmlformats.org/presentationml/2006/ole">
            <p:oleObj spid="_x0000_s26627" name="Equation" r:id="rId4" imgW="736600" imgH="254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Field Equations and Vacuum energy sequestering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Einstein equations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Global equations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Key equation: </a:t>
            </a: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2327275" y="2181225"/>
          <a:ext cx="3629025" cy="604838"/>
        </p:xfrm>
        <a:graphic>
          <a:graphicData uri="http://schemas.openxmlformats.org/presentationml/2006/ole">
            <p:oleObj spid="_x0000_s27650" name="Equation" r:id="rId3" imgW="1524000" imgH="254000" progId="Equation.DSMT4">
              <p:embed/>
            </p:oleObj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496887" y="3409725"/>
          <a:ext cx="3660775" cy="1885950"/>
        </p:xfrm>
        <a:graphic>
          <a:graphicData uri="http://schemas.openxmlformats.org/presentationml/2006/ole">
            <p:oleObj spid="_x0000_s27651" name="Equation" r:id="rId4" imgW="1676400" imgH="863600" progId="Equation.DSMT4">
              <p:embed/>
            </p:oleObj>
          </a:graphicData>
        </a:graphic>
      </p:graphicFrame>
      <p:sp>
        <p:nvSpPr>
          <p:cNvPr id="6" name="Accolade fermante 5"/>
          <p:cNvSpPr/>
          <p:nvPr/>
        </p:nvSpPr>
        <p:spPr>
          <a:xfrm>
            <a:off x="4320922" y="3409725"/>
            <a:ext cx="400341" cy="1885658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Objet 6"/>
          <p:cNvGraphicFramePr>
            <a:graphicFrameLocks noChangeAspect="1"/>
          </p:cNvGraphicFramePr>
          <p:nvPr/>
        </p:nvGraphicFramePr>
        <p:xfrm>
          <a:off x="4940361" y="3782772"/>
          <a:ext cx="3687682" cy="1136615"/>
        </p:xfrm>
        <a:graphic>
          <a:graphicData uri="http://schemas.openxmlformats.org/presentationml/2006/ole">
            <p:oleObj spid="_x0000_s27652" name="Equation" r:id="rId5" imgW="1854200" imgH="571500" progId="Equation.DSMT4">
              <p:embed/>
            </p:oleObj>
          </a:graphicData>
        </a:graphic>
      </p:graphicFrame>
      <p:graphicFrame>
        <p:nvGraphicFramePr>
          <p:cNvPr id="8" name="Objet 7"/>
          <p:cNvGraphicFramePr>
            <a:graphicFrameLocks noChangeAspect="1"/>
          </p:cNvGraphicFramePr>
          <p:nvPr/>
        </p:nvGraphicFramePr>
        <p:xfrm>
          <a:off x="4514850" y="3346450"/>
          <a:ext cx="114300" cy="165100"/>
        </p:xfrm>
        <a:graphic>
          <a:graphicData uri="http://schemas.openxmlformats.org/presentationml/2006/ole">
            <p:oleObj spid="_x0000_s27653" name="Equation" r:id="rId6" imgW="114300" imgH="165100" progId="Equation.DSMT4">
              <p:embed/>
            </p:oleObj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2952485" y="5372100"/>
          <a:ext cx="4445000" cy="938213"/>
        </p:xfrm>
        <a:graphic>
          <a:graphicData uri="http://schemas.openxmlformats.org/presentationml/2006/ole">
            <p:oleObj spid="_x0000_s27654" name="Equation" r:id="rId7" imgW="1866900" imgH="3937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Classical and (matter sector) quantum contributions to </a:t>
            </a:r>
            <a:r>
              <a:rPr lang="en-GB" dirty="0" err="1" smtClean="0"/>
              <a:t>Λ</a:t>
            </a:r>
            <a:r>
              <a:rPr lang="en-GB" dirty="0" smtClean="0"/>
              <a:t> cancel to all loop orders!</a:t>
            </a:r>
          </a:p>
          <a:p>
            <a:endParaRPr lang="en-GB" dirty="0" smtClean="0"/>
          </a:p>
          <a:p>
            <a:r>
              <a:rPr lang="en-GB" dirty="0" smtClean="0"/>
              <a:t>Residual cosmological constant (</a:t>
            </a:r>
            <a:r>
              <a:rPr lang="en-GB" dirty="0" err="1" smtClean="0"/>
              <a:t>radiatively</a:t>
            </a:r>
            <a:r>
              <a:rPr lang="en-GB" dirty="0" smtClean="0"/>
              <a:t> stable) BUT given by a 4-volume average</a:t>
            </a:r>
          </a:p>
          <a:p>
            <a:endParaRPr lang="en-GB" dirty="0" smtClean="0"/>
          </a:p>
          <a:p>
            <a:r>
              <a:rPr lang="en-GB" dirty="0" smtClean="0"/>
              <a:t>Non-zero mass gap: finite volume universe</a:t>
            </a:r>
          </a:p>
          <a:p>
            <a:endParaRPr lang="en-GB" dirty="0" smtClean="0"/>
          </a:p>
          <a:p>
            <a:r>
              <a:rPr lang="en-GB" dirty="0" smtClean="0"/>
              <a:t>Weinberg No-Go evaded: global constraints decouple cosmological constant from matter mass scales</a:t>
            </a:r>
          </a:p>
          <a:p>
            <a:endParaRPr lang="en-GB" dirty="0" smtClean="0"/>
          </a:p>
          <a:p>
            <a:r>
              <a:rPr lang="en-GB" dirty="0" smtClean="0"/>
              <a:t>BUT non-local action (although GR recovered locally)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Localized sequestering mechanism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Or how to enforce global constraints with local degrees of freedom?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(Local) Sequestering action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Idea: work in Jordan frame and couple the two “eventually global” variables using HT trick</a:t>
            </a:r>
          </a:p>
          <a:p>
            <a:endParaRPr lang="en-GB" dirty="0" smtClean="0"/>
          </a:p>
          <a:p>
            <a:r>
              <a:rPr lang="en-GB" dirty="0" smtClean="0"/>
              <a:t>Action 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lvl="1"/>
            <a:r>
              <a:rPr lang="en-GB" dirty="0" err="1" smtClean="0"/>
              <a:t>Λ,κ</a:t>
            </a:r>
            <a:r>
              <a:rPr lang="en-GB" dirty="0" smtClean="0"/>
              <a:t>: local fields</a:t>
            </a:r>
          </a:p>
          <a:p>
            <a:pPr lvl="1"/>
            <a:r>
              <a:rPr lang="en-GB" i="1" dirty="0" smtClean="0"/>
              <a:t>F = </a:t>
            </a:r>
            <a:r>
              <a:rPr lang="en-GB" i="1" dirty="0" err="1" smtClean="0"/>
              <a:t>dA</a:t>
            </a:r>
            <a:r>
              <a:rPr lang="en-GB" i="1" dirty="0" smtClean="0"/>
              <a:t> , H = dB </a:t>
            </a:r>
            <a:r>
              <a:rPr lang="en-GB" dirty="0" smtClean="0"/>
              <a:t>: 4-forms</a:t>
            </a:r>
            <a:r>
              <a:rPr lang="en-GB" i="1" dirty="0" smtClean="0"/>
              <a:t> </a:t>
            </a:r>
          </a:p>
          <a:p>
            <a:pPr lvl="1"/>
            <a:r>
              <a:rPr lang="en-GB" dirty="0" err="1" smtClean="0"/>
              <a:t>σ,τ</a:t>
            </a:r>
            <a:r>
              <a:rPr lang="en-GB" dirty="0" smtClean="0"/>
              <a:t>: smooth functions determined </a:t>
            </a:r>
            <a:r>
              <a:rPr lang="en-GB" dirty="0" err="1" smtClean="0"/>
              <a:t>phenomenologically</a:t>
            </a:r>
            <a:endParaRPr lang="en-GB" dirty="0" smtClean="0"/>
          </a:p>
          <a:p>
            <a:pPr lvl="1"/>
            <a:r>
              <a:rPr lang="en-GB" dirty="0" err="1" smtClean="0"/>
              <a:t>μ</a:t>
            </a:r>
            <a:r>
              <a:rPr lang="en-GB" dirty="0" smtClean="0"/>
              <a:t> mass scale ~ </a:t>
            </a:r>
            <a:r>
              <a:rPr lang="en-GB" i="1" dirty="0" smtClean="0"/>
              <a:t>M</a:t>
            </a:r>
            <a:r>
              <a:rPr lang="en-GB" baseline="-25000" dirty="0" smtClean="0"/>
              <a:t>P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446088" y="3395663"/>
          <a:ext cx="7932737" cy="939800"/>
        </p:xfrm>
        <a:graphic>
          <a:graphicData uri="http://schemas.openxmlformats.org/presentationml/2006/ole">
            <p:oleObj spid="_x0000_s30722" name="Equation" r:id="rId3" imgW="4076700" imgH="482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Field equations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Einstein equations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Variation of </a:t>
            </a:r>
            <a:r>
              <a:rPr lang="en-GB" i="1" dirty="0" smtClean="0"/>
              <a:t>F</a:t>
            </a:r>
            <a:r>
              <a:rPr lang="en-GB" dirty="0" smtClean="0"/>
              <a:t> and </a:t>
            </a:r>
            <a:r>
              <a:rPr lang="en-GB" i="1" dirty="0" smtClean="0"/>
              <a:t>H</a:t>
            </a:r>
          </a:p>
          <a:p>
            <a:endParaRPr lang="en-GB" i="1" dirty="0" smtClean="0"/>
          </a:p>
          <a:p>
            <a:endParaRPr lang="en-GB" i="1" dirty="0" smtClean="0"/>
          </a:p>
          <a:p>
            <a:r>
              <a:rPr lang="en-GB" dirty="0" smtClean="0"/>
              <a:t>Variation of </a:t>
            </a:r>
            <a:r>
              <a:rPr lang="en-GB" dirty="0" err="1" smtClean="0"/>
              <a:t>Λ</a:t>
            </a:r>
            <a:r>
              <a:rPr lang="en-GB" dirty="0" smtClean="0"/>
              <a:t> and κ</a:t>
            </a:r>
            <a:r>
              <a:rPr lang="en-GB" baseline="30000" dirty="0" smtClean="0"/>
              <a:t>2</a:t>
            </a:r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1318368" y="2098472"/>
          <a:ext cx="6606432" cy="629184"/>
        </p:xfrm>
        <a:graphic>
          <a:graphicData uri="http://schemas.openxmlformats.org/presentationml/2006/ole">
            <p:oleObj spid="_x0000_s31746" name="Equation" r:id="rId3" imgW="2667000" imgH="254000" progId="Equation.DSMT4">
              <p:embed/>
            </p:oleObj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3199537" y="3467672"/>
          <a:ext cx="2169883" cy="563606"/>
        </p:xfrm>
        <a:graphic>
          <a:graphicData uri="http://schemas.openxmlformats.org/presentationml/2006/ole">
            <p:oleObj spid="_x0000_s31747" name="Equation" r:id="rId4" imgW="977900" imgH="254000" progId="Equation.DSMT4">
              <p:embed/>
            </p:oleObj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/>
        </p:nvGraphicFramePr>
        <p:xfrm>
          <a:off x="3182938" y="4873625"/>
          <a:ext cx="1971675" cy="1743075"/>
        </p:xfrm>
        <a:graphic>
          <a:graphicData uri="http://schemas.openxmlformats.org/presentationml/2006/ole">
            <p:oleObj spid="_x0000_s31748" name="Equation" r:id="rId5" imgW="990600" imgH="8763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Vacuum energy sequestering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Cosmological constant equation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Key equation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New residual cosmological constant component</a:t>
            </a:r>
          </a:p>
          <a:p>
            <a:endParaRPr lang="en-GB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1941776" y="2035843"/>
          <a:ext cx="3980511" cy="1261429"/>
        </p:xfrm>
        <a:graphic>
          <a:graphicData uri="http://schemas.openxmlformats.org/presentationml/2006/ole">
            <p:oleObj spid="_x0000_s32770" name="Equation" r:id="rId3" imgW="1803400" imgH="571500" progId="Equation.DSMT4">
              <p:embed/>
            </p:oleObj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1168400" y="3686175"/>
          <a:ext cx="6745288" cy="1270000"/>
        </p:xfrm>
        <a:graphic>
          <a:graphicData uri="http://schemas.openxmlformats.org/presentationml/2006/ole">
            <p:oleObj spid="_x0000_s32771" name="Equation" r:id="rId4" imgW="3035300" imgH="5715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Cosmological constant problem</a:t>
            </a:r>
          </a:p>
          <a:p>
            <a:r>
              <a:rPr lang="en-GB" dirty="0" smtClean="0"/>
              <a:t>Prelim: CC problem in </a:t>
            </a:r>
            <a:r>
              <a:rPr lang="en-GB" dirty="0" err="1" smtClean="0"/>
              <a:t>Unimodular</a:t>
            </a:r>
            <a:r>
              <a:rPr lang="en-GB" dirty="0" smtClean="0"/>
              <a:t> Gravity</a:t>
            </a:r>
          </a:p>
          <a:p>
            <a:r>
              <a:rPr lang="en-GB" dirty="0" smtClean="0"/>
              <a:t>Original vacuum energy sequestering proposal (</a:t>
            </a:r>
            <a:r>
              <a:rPr lang="en-GB" dirty="0" err="1" smtClean="0"/>
              <a:t>Kaloper</a:t>
            </a:r>
            <a:r>
              <a:rPr lang="en-GB" dirty="0" smtClean="0"/>
              <a:t>, Padilla 2013-2015)</a:t>
            </a:r>
          </a:p>
          <a:p>
            <a:pPr lvl="1"/>
            <a:r>
              <a:rPr lang="fr-FR" b="1" dirty="0" smtClean="0">
                <a:hlinkClick r:id="rId2"/>
              </a:rPr>
              <a:t>arXiv:1309.6562</a:t>
            </a:r>
            <a:endParaRPr lang="fr-FR" b="1" dirty="0" smtClean="0"/>
          </a:p>
          <a:p>
            <a:pPr lvl="1"/>
            <a:r>
              <a:rPr lang="fr-FR" b="1" dirty="0" smtClean="0">
                <a:hlinkClick r:id="rId3"/>
              </a:rPr>
              <a:t>arXiv:1406.0711</a:t>
            </a:r>
            <a:endParaRPr lang="fr-FR" b="1" dirty="0" smtClean="0"/>
          </a:p>
          <a:p>
            <a:pPr lvl="1"/>
            <a:r>
              <a:rPr lang="fr-FR" b="1" dirty="0" smtClean="0">
                <a:hlinkClick r:id="rId4"/>
              </a:rPr>
              <a:t>arXiv:1409.7073</a:t>
            </a:r>
            <a:endParaRPr lang="en-GB" dirty="0" smtClean="0"/>
          </a:p>
          <a:p>
            <a:r>
              <a:rPr lang="en-GB" dirty="0" smtClean="0"/>
              <a:t>Localized sequestering model (</a:t>
            </a:r>
            <a:r>
              <a:rPr lang="en-GB" dirty="0" err="1" smtClean="0"/>
              <a:t>Kaloper</a:t>
            </a:r>
            <a:r>
              <a:rPr lang="en-GB" dirty="0" smtClean="0"/>
              <a:t>, Padilla, </a:t>
            </a:r>
            <a:r>
              <a:rPr lang="en-GB" dirty="0" err="1" smtClean="0"/>
              <a:t>Stefanyszyn</a:t>
            </a:r>
            <a:r>
              <a:rPr lang="en-GB" dirty="0" smtClean="0"/>
              <a:t>, Zahariade 2015)</a:t>
            </a:r>
          </a:p>
          <a:p>
            <a:pPr lvl="1"/>
            <a:r>
              <a:rPr lang="fr-FR" b="1" dirty="0" smtClean="0">
                <a:hlinkClick r:id="rId5"/>
              </a:rPr>
              <a:t>arXiv:1505.01492</a:t>
            </a:r>
            <a:endParaRPr lang="en-GB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Radiative</a:t>
            </a:r>
            <a:r>
              <a:rPr lang="en-GB" dirty="0" smtClean="0"/>
              <a:t> Corrections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Background solution of the EOMs </a:t>
            </a:r>
          </a:p>
          <a:p>
            <a:endParaRPr lang="en-GB" dirty="0" smtClean="0"/>
          </a:p>
          <a:p>
            <a:r>
              <a:rPr lang="en-GB" dirty="0" smtClean="0"/>
              <a:t>QFT in the locally flat frame</a:t>
            </a:r>
          </a:p>
          <a:p>
            <a:pPr lvl="1"/>
            <a:r>
              <a:rPr lang="en-GB" dirty="0" smtClean="0"/>
              <a:t> Einstein box</a:t>
            </a:r>
          </a:p>
          <a:p>
            <a:endParaRPr lang="en-GB" dirty="0" smtClean="0"/>
          </a:p>
          <a:p>
            <a:r>
              <a:rPr lang="en-GB" dirty="0" smtClean="0"/>
              <a:t>Quantum corrections renormalize κ</a:t>
            </a:r>
            <a:r>
              <a:rPr lang="en-GB" baseline="30000" dirty="0" smtClean="0"/>
              <a:t>2</a:t>
            </a:r>
          </a:p>
          <a:p>
            <a:endParaRPr lang="en-GB" baseline="30000" dirty="0" smtClean="0"/>
          </a:p>
          <a:p>
            <a:endParaRPr lang="en-GB" baseline="30000" dirty="0" smtClean="0"/>
          </a:p>
          <a:p>
            <a:endParaRPr lang="en-GB" baseline="30000" dirty="0" smtClean="0"/>
          </a:p>
          <a:p>
            <a:endParaRPr lang="en-GB" baseline="30000" dirty="0" smtClean="0"/>
          </a:p>
          <a:p>
            <a:r>
              <a:rPr lang="en-GB" dirty="0" err="1" smtClean="0"/>
              <a:t>Radiatively</a:t>
            </a:r>
            <a:r>
              <a:rPr lang="en-GB" dirty="0" smtClean="0"/>
              <a:t> stable if </a:t>
            </a:r>
            <a:r>
              <a:rPr lang="en-GB" i="1" dirty="0" smtClean="0"/>
              <a:t>M</a:t>
            </a:r>
            <a:r>
              <a:rPr lang="en-GB" i="1" baseline="-25000" dirty="0" smtClean="0"/>
              <a:t>UV </a:t>
            </a:r>
            <a:r>
              <a:rPr lang="en-GB" i="1" dirty="0" smtClean="0"/>
              <a:t>~ </a:t>
            </a:r>
            <a:r>
              <a:rPr lang="en-GB" dirty="0" smtClean="0"/>
              <a:t>κ</a:t>
            </a:r>
            <a:r>
              <a:rPr lang="en-GB" baseline="30000" dirty="0" smtClean="0"/>
              <a:t>2 </a:t>
            </a:r>
            <a:r>
              <a:rPr lang="en-GB" dirty="0" smtClean="0"/>
              <a:t>~ </a:t>
            </a:r>
            <a:r>
              <a:rPr lang="en-GB" dirty="0" err="1" smtClean="0"/>
              <a:t>μ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grpSp>
        <p:nvGrpSpPr>
          <p:cNvPr id="8" name="Grouper 12"/>
          <p:cNvGrpSpPr/>
          <p:nvPr/>
        </p:nvGrpSpPr>
        <p:grpSpPr>
          <a:xfrm>
            <a:off x="6169772" y="1417638"/>
            <a:ext cx="1604823" cy="1849440"/>
            <a:chOff x="5902955" y="2163292"/>
            <a:chExt cx="1604823" cy="1849440"/>
          </a:xfrm>
        </p:grpSpPr>
        <p:graphicFrame>
          <p:nvGraphicFramePr>
            <p:cNvPr id="4" name="Objet 3"/>
            <p:cNvGraphicFramePr>
              <a:graphicFrameLocks noChangeAspect="1"/>
            </p:cNvGraphicFramePr>
            <p:nvPr/>
          </p:nvGraphicFramePr>
          <p:xfrm>
            <a:off x="6121792" y="3642708"/>
            <a:ext cx="863389" cy="370024"/>
          </p:xfrm>
          <a:graphic>
            <a:graphicData uri="http://schemas.openxmlformats.org/presentationml/2006/ole">
              <p:oleObj spid="_x0000_s45058" name="Equation" r:id="rId3" imgW="444500" imgH="190500" progId="Equation.DSMT4">
                <p:embed/>
              </p:oleObj>
            </a:graphicData>
          </a:graphic>
        </p:graphicFrame>
        <p:sp>
          <p:nvSpPr>
            <p:cNvPr id="6" name="Cube 5"/>
            <p:cNvSpPr/>
            <p:nvPr/>
          </p:nvSpPr>
          <p:spPr>
            <a:xfrm>
              <a:off x="5902955" y="2163292"/>
              <a:ext cx="1604823" cy="1479416"/>
            </a:xfrm>
            <a:prstGeom prst="cube">
              <a:avLst/>
            </a:prstGeom>
            <a:blipFill rotWithShape="1">
              <a:blip r:embed="rId4"/>
              <a:tile tx="0" ty="0" sx="100000" sy="100000" flip="none" algn="tl"/>
            </a:blip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lèche angle droit à deux pointes 6"/>
            <p:cNvSpPr/>
            <p:nvPr/>
          </p:nvSpPr>
          <p:spPr>
            <a:xfrm rot="5400000">
              <a:off x="5902955" y="2792316"/>
              <a:ext cx="850392" cy="850392"/>
            </a:xfrm>
            <a:prstGeom prst="leftUpArrow">
              <a:avLst>
                <a:gd name="adj1" fmla="val 0"/>
                <a:gd name="adj2" fmla="val 7769"/>
                <a:gd name="adj3" fmla="val 23359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Connecteur droit 9"/>
            <p:cNvCxnSpPr>
              <a:cxnSpLocks noChangeAspect="1"/>
            </p:cNvCxnSpPr>
            <p:nvPr/>
          </p:nvCxnSpPr>
          <p:spPr>
            <a:xfrm flipV="1">
              <a:off x="5972730" y="3251926"/>
              <a:ext cx="390759" cy="308190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er 26"/>
          <p:cNvGrpSpPr/>
          <p:nvPr/>
        </p:nvGrpSpPr>
        <p:grpSpPr>
          <a:xfrm>
            <a:off x="962893" y="4291689"/>
            <a:ext cx="4717677" cy="432660"/>
            <a:chOff x="2246753" y="4989539"/>
            <a:chExt cx="4717677" cy="432660"/>
          </a:xfrm>
        </p:grpSpPr>
        <p:cxnSp>
          <p:nvCxnSpPr>
            <p:cNvPr id="13" name="Connecteur droit 12"/>
            <p:cNvCxnSpPr/>
            <p:nvPr/>
          </p:nvCxnSpPr>
          <p:spPr>
            <a:xfrm>
              <a:off x="2246753" y="5205869"/>
              <a:ext cx="1214083" cy="1588"/>
            </a:xfrm>
            <a:prstGeom prst="line">
              <a:avLst/>
            </a:prstGeom>
            <a:ln>
              <a:solidFill>
                <a:schemeClr val="tx1"/>
              </a:solidFill>
              <a:prstDash val="lgDashDot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er 17"/>
            <p:cNvGrpSpPr/>
            <p:nvPr/>
          </p:nvGrpSpPr>
          <p:grpSpPr>
            <a:xfrm>
              <a:off x="3714845" y="5126385"/>
              <a:ext cx="164640" cy="158967"/>
              <a:chOff x="2230342" y="3886181"/>
              <a:chExt cx="216835" cy="216835"/>
            </a:xfrm>
          </p:grpSpPr>
          <p:cxnSp>
            <p:nvCxnSpPr>
              <p:cNvPr id="15" name="Connecteur droit 14"/>
              <p:cNvCxnSpPr/>
              <p:nvPr/>
            </p:nvCxnSpPr>
            <p:spPr>
              <a:xfrm>
                <a:off x="2230342" y="3996305"/>
                <a:ext cx="216835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cteur droit 15"/>
              <p:cNvCxnSpPr/>
              <p:nvPr/>
            </p:nvCxnSpPr>
            <p:spPr>
              <a:xfrm rot="5400000">
                <a:off x="2227862" y="3993805"/>
                <a:ext cx="216835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er 25"/>
            <p:cNvGrpSpPr/>
            <p:nvPr/>
          </p:nvGrpSpPr>
          <p:grpSpPr>
            <a:xfrm>
              <a:off x="4102764" y="4989539"/>
              <a:ext cx="1688552" cy="432660"/>
              <a:chOff x="4005079" y="4989539"/>
              <a:chExt cx="1688552" cy="432660"/>
            </a:xfrm>
          </p:grpSpPr>
          <p:cxnSp>
            <p:nvCxnSpPr>
              <p:cNvPr id="18" name="Connecteur droit 17"/>
              <p:cNvCxnSpPr/>
              <p:nvPr/>
            </p:nvCxnSpPr>
            <p:spPr>
              <a:xfrm>
                <a:off x="4005079" y="5205869"/>
                <a:ext cx="627974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Dot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Ellipse 18"/>
              <p:cNvSpPr/>
              <p:nvPr/>
            </p:nvSpPr>
            <p:spPr>
              <a:xfrm>
                <a:off x="4633053" y="4989539"/>
                <a:ext cx="446559" cy="43266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1" name="Connecteur droit 20"/>
              <p:cNvCxnSpPr>
                <a:stCxn id="19" idx="6"/>
              </p:cNvCxnSpPr>
              <p:nvPr/>
            </p:nvCxnSpPr>
            <p:spPr>
              <a:xfrm>
                <a:off x="5079612" y="5205869"/>
                <a:ext cx="614019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Dot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er 17"/>
            <p:cNvGrpSpPr/>
            <p:nvPr/>
          </p:nvGrpSpPr>
          <p:grpSpPr>
            <a:xfrm>
              <a:off x="6074907" y="5126385"/>
              <a:ext cx="164640" cy="158967"/>
              <a:chOff x="2230342" y="3886181"/>
              <a:chExt cx="216835" cy="216835"/>
            </a:xfrm>
          </p:grpSpPr>
          <p:cxnSp>
            <p:nvCxnSpPr>
              <p:cNvPr id="23" name="Connecteur droit 22"/>
              <p:cNvCxnSpPr/>
              <p:nvPr/>
            </p:nvCxnSpPr>
            <p:spPr>
              <a:xfrm>
                <a:off x="2230342" y="3996305"/>
                <a:ext cx="216835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/>
              <p:cNvCxnSpPr/>
              <p:nvPr/>
            </p:nvCxnSpPr>
            <p:spPr>
              <a:xfrm rot="5400000">
                <a:off x="2227862" y="3993805"/>
                <a:ext cx="216835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Connecteur droit 24"/>
            <p:cNvCxnSpPr/>
            <p:nvPr/>
          </p:nvCxnSpPr>
          <p:spPr>
            <a:xfrm>
              <a:off x="6464442" y="5204705"/>
              <a:ext cx="499988" cy="1164"/>
            </a:xfrm>
            <a:prstGeom prst="line">
              <a:avLst/>
            </a:prstGeom>
            <a:ln w="25400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8" name="Objet 27"/>
          <p:cNvGraphicFramePr>
            <a:graphicFrameLocks noChangeAspect="1"/>
          </p:cNvGraphicFramePr>
          <p:nvPr/>
        </p:nvGraphicFramePr>
        <p:xfrm>
          <a:off x="899124" y="4893526"/>
          <a:ext cx="3608331" cy="511417"/>
        </p:xfrm>
        <a:graphic>
          <a:graphicData uri="http://schemas.openxmlformats.org/presentationml/2006/ole">
            <p:oleObj spid="_x0000_s45060" name="Equation" r:id="rId5" imgW="161290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Radiative</a:t>
            </a:r>
            <a:r>
              <a:rPr lang="en-GB" dirty="0" smtClean="0"/>
              <a:t> corrections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Vacuum energy loops?</a:t>
            </a:r>
          </a:p>
          <a:p>
            <a:r>
              <a:rPr lang="en-GB" dirty="0" smtClean="0"/>
              <a:t>Decomposition of the EOMs </a:t>
            </a:r>
          </a:p>
          <a:p>
            <a:pPr lvl="1"/>
            <a:r>
              <a:rPr lang="en-GB" dirty="0" smtClean="0"/>
              <a:t>Form sector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Cosmological constant sector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Curvature sector</a:t>
            </a:r>
            <a:endParaRPr lang="en-GB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1186366" y="2833945"/>
          <a:ext cx="7172666" cy="739681"/>
        </p:xfrm>
        <a:graphic>
          <a:graphicData uri="http://schemas.openxmlformats.org/presentationml/2006/ole">
            <p:oleObj spid="_x0000_s46082" name="Equation" r:id="rId3" imgW="4064000" imgH="419100" progId="Equation.DSMT4">
              <p:embed/>
            </p:oleObj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4974688" y="1944393"/>
          <a:ext cx="2991977" cy="637179"/>
        </p:xfrm>
        <a:graphic>
          <a:graphicData uri="http://schemas.openxmlformats.org/presentationml/2006/ole">
            <p:oleObj spid="_x0000_s46083" name="Equation" r:id="rId4" imgW="1371600" imgH="292100" progId="Equation.DSMT4">
              <p:embed/>
            </p:oleObj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/>
        </p:nvGraphicFramePr>
        <p:xfrm>
          <a:off x="1186365" y="4061405"/>
          <a:ext cx="5986494" cy="804156"/>
        </p:xfrm>
        <a:graphic>
          <a:graphicData uri="http://schemas.openxmlformats.org/presentationml/2006/ole">
            <p:oleObj spid="_x0000_s46084" name="Equation" r:id="rId5" imgW="3403600" imgH="457200" progId="Equation.DSMT4">
              <p:embed/>
            </p:oleObj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/>
        </p:nvGraphicFramePr>
        <p:xfrm>
          <a:off x="1130544" y="5241751"/>
          <a:ext cx="7172668" cy="683111"/>
        </p:xfrm>
        <a:graphic>
          <a:graphicData uri="http://schemas.openxmlformats.org/presentationml/2006/ole">
            <p:oleObj spid="_x0000_s46085" name="Equation" r:id="rId6" imgW="4533900" imgH="431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GB" sz="2378" dirty="0" err="1" smtClean="0"/>
              <a:t>σ,τ</a:t>
            </a:r>
            <a:r>
              <a:rPr lang="en-GB" sz="2378" dirty="0" smtClean="0"/>
              <a:t> smooth: quantum corrections give at most </a:t>
            </a:r>
            <a:r>
              <a:rPr lang="en-GB" sz="2378" i="1" dirty="0" smtClean="0"/>
              <a:t>O(1) </a:t>
            </a:r>
            <a:r>
              <a:rPr lang="en-GB" sz="2378" dirty="0" smtClean="0"/>
              <a:t>corrections as long as </a:t>
            </a:r>
            <a:r>
              <a:rPr lang="en-GB" sz="2378" dirty="0" err="1" smtClean="0"/>
              <a:t>κ</a:t>
            </a:r>
            <a:r>
              <a:rPr lang="en-GB" sz="2378" dirty="0" smtClean="0"/>
              <a:t> ~ </a:t>
            </a:r>
            <a:r>
              <a:rPr lang="en-GB" sz="2378" i="1" dirty="0" smtClean="0"/>
              <a:t>M</a:t>
            </a:r>
            <a:r>
              <a:rPr lang="en-GB" sz="2378" i="1" baseline="-25000" dirty="0" smtClean="0"/>
              <a:t>P</a:t>
            </a:r>
            <a:endParaRPr lang="en-GB" sz="2378" dirty="0" smtClean="0"/>
          </a:p>
          <a:p>
            <a:endParaRPr lang="en-GB" dirty="0" smtClean="0"/>
          </a:p>
          <a:p>
            <a:r>
              <a:rPr lang="en-GB" dirty="0" smtClean="0"/>
              <a:t>Form sector insensitive to UV details</a:t>
            </a:r>
          </a:p>
          <a:p>
            <a:pPr lvl="1"/>
            <a:r>
              <a:rPr lang="en-GB" dirty="0" smtClean="0"/>
              <a:t>Volume integrals: IR quantities</a:t>
            </a:r>
          </a:p>
          <a:p>
            <a:endParaRPr lang="en-GB" dirty="0" smtClean="0"/>
          </a:p>
          <a:p>
            <a:r>
              <a:rPr lang="en-GB" dirty="0" smtClean="0"/>
              <a:t>New residual cosmological constant component also </a:t>
            </a:r>
            <a:r>
              <a:rPr lang="en-GB" dirty="0" err="1" smtClean="0"/>
              <a:t>radiatively</a:t>
            </a:r>
            <a:r>
              <a:rPr lang="en-GB" dirty="0" smtClean="0"/>
              <a:t> stable</a:t>
            </a:r>
          </a:p>
          <a:p>
            <a:endParaRPr lang="en-GB" i="1" baseline="-25000" dirty="0" smtClean="0"/>
          </a:p>
          <a:p>
            <a:r>
              <a:rPr lang="en-GB" dirty="0" smtClean="0"/>
              <a:t>GR recovered locally (globally, different theories)</a:t>
            </a:r>
          </a:p>
          <a:p>
            <a:endParaRPr lang="en-GB" dirty="0" smtClean="0"/>
          </a:p>
          <a:p>
            <a:r>
              <a:rPr lang="en-GB" dirty="0" smtClean="0"/>
              <a:t>Weinberg No-Go evaded: equivalence principle violated, vacuum energy sector non-gravitating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Vacuum energy sequestering: mechanism for cancelling matter loop corrections exhaustively via global constraints</a:t>
            </a:r>
          </a:p>
          <a:p>
            <a:endParaRPr lang="en-GB" dirty="0" smtClean="0"/>
          </a:p>
          <a:p>
            <a:r>
              <a:rPr lang="en-GB" dirty="0" smtClean="0"/>
              <a:t>Residual cosmological constant </a:t>
            </a:r>
            <a:r>
              <a:rPr lang="en-GB" dirty="0" err="1" smtClean="0"/>
              <a:t>radiatively</a:t>
            </a:r>
            <a:r>
              <a:rPr lang="en-GB" dirty="0" smtClean="0"/>
              <a:t> stable</a:t>
            </a:r>
          </a:p>
          <a:p>
            <a:endParaRPr lang="en-GB" dirty="0" smtClean="0"/>
          </a:p>
          <a:p>
            <a:r>
              <a:rPr lang="en-GB" dirty="0" smtClean="0"/>
              <a:t>Original scenario: non-local action </a:t>
            </a:r>
          </a:p>
          <a:p>
            <a:endParaRPr lang="en-GB" dirty="0" smtClean="0"/>
          </a:p>
          <a:p>
            <a:r>
              <a:rPr lang="en-GB" dirty="0" smtClean="0"/>
              <a:t>Localization via the </a:t>
            </a:r>
            <a:r>
              <a:rPr lang="en-GB" dirty="0" err="1" smtClean="0"/>
              <a:t>unimodular</a:t>
            </a:r>
            <a:r>
              <a:rPr lang="en-GB" dirty="0" smtClean="0"/>
              <a:t> HT trick</a:t>
            </a:r>
          </a:p>
          <a:p>
            <a:endParaRPr lang="en-GB" dirty="0" smtClean="0"/>
          </a:p>
          <a:p>
            <a:r>
              <a:rPr lang="en-GB" dirty="0" smtClean="0"/>
              <a:t>NB: graviton loops not included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5999" y="2895600"/>
            <a:ext cx="6397263" cy="2053590"/>
          </a:xfrm>
        </p:spPr>
        <p:txBody>
          <a:bodyPr/>
          <a:lstStyle/>
          <a:p>
            <a:r>
              <a:rPr lang="en-GB" dirty="0" smtClean="0"/>
              <a:t>Thank you for your attention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cosmological constant problem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Of vacuum energy, phase transitions, bubbles and </a:t>
            </a:r>
            <a:r>
              <a:rPr lang="en-GB" dirty="0" err="1" smtClean="0"/>
              <a:t>radiative</a:t>
            </a:r>
            <a:r>
              <a:rPr lang="en-GB" dirty="0" smtClean="0"/>
              <a:t> corrections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7894747" cy="1143000"/>
          </a:xfrm>
        </p:spPr>
        <p:txBody>
          <a:bodyPr/>
          <a:lstStyle/>
          <a:p>
            <a:r>
              <a:rPr lang="en-GB" dirty="0" smtClean="0"/>
              <a:t>The cosmological constant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Einstein-Hilbert action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Cosmological observations: accelerated expansion of the universe</a:t>
            </a:r>
          </a:p>
          <a:p>
            <a:endParaRPr lang="en-GB" dirty="0" smtClean="0"/>
          </a:p>
          <a:p>
            <a:r>
              <a:rPr lang="en-GB" dirty="0" smtClean="0"/>
              <a:t>Main energy component of the universe</a:t>
            </a:r>
          </a:p>
          <a:p>
            <a:endParaRPr lang="en-GB" dirty="0" smtClean="0"/>
          </a:p>
          <a:p>
            <a:r>
              <a:rPr lang="en-GB" dirty="0" smtClean="0"/>
              <a:t>What is it?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995391" y="2181307"/>
          <a:ext cx="6806934" cy="1045048"/>
        </p:xfrm>
        <a:graphic>
          <a:graphicData uri="http://schemas.openxmlformats.org/presentationml/2006/ole">
            <p:oleObj spid="_x0000_s18434" name="Equation" r:id="rId3" imgW="3060700" imgH="469900" progId="Equation.DSMT4">
              <p:embed/>
            </p:oleObj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2920956" y="4072694"/>
          <a:ext cx="1841729" cy="552519"/>
        </p:xfrm>
        <a:graphic>
          <a:graphicData uri="http://schemas.openxmlformats.org/presentationml/2006/ole">
            <p:oleObj spid="_x0000_s18435" name="Equation" r:id="rId4" imgW="762000" imgH="228600" progId="Equation.DSMT4">
              <p:embed/>
            </p:oleObj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/>
        </p:nvGraphicFramePr>
        <p:xfrm>
          <a:off x="4514850" y="3346450"/>
          <a:ext cx="114300" cy="165100"/>
        </p:xfrm>
        <a:graphic>
          <a:graphicData uri="http://schemas.openxmlformats.org/presentationml/2006/ole">
            <p:oleObj spid="_x0000_s18437" name="Equation" r:id="rId5" imgW="114300" imgH="165100" progId="Equation.DSMT4">
              <p:embed/>
            </p:oleObj>
          </a:graphicData>
        </a:graphic>
      </p:graphicFrame>
      <p:graphicFrame>
        <p:nvGraphicFramePr>
          <p:cNvPr id="8" name="Objet 7"/>
          <p:cNvGraphicFramePr>
            <a:graphicFrameLocks noChangeAspect="1"/>
          </p:cNvGraphicFramePr>
          <p:nvPr/>
        </p:nvGraphicFramePr>
        <p:xfrm>
          <a:off x="3353049" y="5163912"/>
          <a:ext cx="1119723" cy="415897"/>
        </p:xfrm>
        <a:graphic>
          <a:graphicData uri="http://schemas.openxmlformats.org/presentationml/2006/ole">
            <p:oleObj spid="_x0000_s18438" name="Equation" r:id="rId6" imgW="444500" imgH="1651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Vacuum energy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Equivalence principle: ALL energy gravitates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Two contributions </a:t>
            </a:r>
          </a:p>
          <a:p>
            <a:pPr lvl="1"/>
            <a:r>
              <a:rPr lang="en-GB" dirty="0" smtClean="0"/>
              <a:t>Classical minimum of the potential</a:t>
            </a:r>
          </a:p>
          <a:p>
            <a:pPr lvl="1"/>
            <a:r>
              <a:rPr lang="en-GB" dirty="0" smtClean="0"/>
              <a:t>Zero-point energy of quantum fluctuations	</a:t>
            </a:r>
          </a:p>
          <a:p>
            <a:r>
              <a:rPr lang="en-GB" dirty="0" smtClean="0"/>
              <a:t>Vacuum energy and the cosmological constant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Problem: high accuracy cancellation!!!</a:t>
            </a: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2095500" y="2246102"/>
          <a:ext cx="3684588" cy="638175"/>
        </p:xfrm>
        <a:graphic>
          <a:graphicData uri="http://schemas.openxmlformats.org/presentationml/2006/ole">
            <p:oleObj spid="_x0000_s17410" name="Equation" r:id="rId3" imgW="1320800" imgH="228600" progId="Equation.DSMT4">
              <p:embed/>
            </p:oleObj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2736850" y="4809116"/>
          <a:ext cx="2536825" cy="541337"/>
        </p:xfrm>
        <a:graphic>
          <a:graphicData uri="http://schemas.openxmlformats.org/presentationml/2006/ole">
            <p:oleObj spid="_x0000_s17413" name="Equation" r:id="rId4" imgW="952500" imgH="203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GB" dirty="0" smtClean="0"/>
              <a:t>Cosmological constant </a:t>
            </a:r>
            <a:r>
              <a:rPr lang="en-GB" dirty="0" err="1" smtClean="0"/>
              <a:t>problem(s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Classical cosmological constant problem</a:t>
            </a:r>
          </a:p>
          <a:p>
            <a:pPr lvl="1"/>
            <a:r>
              <a:rPr lang="en-GB" dirty="0" smtClean="0"/>
              <a:t>Phase transitions: classical component of </a:t>
            </a:r>
            <a:r>
              <a:rPr lang="en-GB" dirty="0" err="1" smtClean="0"/>
              <a:t>Λ</a:t>
            </a:r>
            <a:r>
              <a:rPr lang="en-GB" dirty="0" smtClean="0"/>
              <a:t> cancellation before XOR after</a:t>
            </a:r>
          </a:p>
          <a:p>
            <a:r>
              <a:rPr lang="en-GB" dirty="0" smtClean="0"/>
              <a:t>Quantum mechanical cosmological constant problem</a:t>
            </a:r>
          </a:p>
          <a:p>
            <a:pPr lvl="1"/>
            <a:r>
              <a:rPr lang="en-GB" dirty="0" smtClean="0"/>
              <a:t>Quantum corrections: zero-point energy component computed in QFT in the locally flat </a:t>
            </a:r>
            <a:r>
              <a:rPr lang="en-GB" dirty="0" smtClean="0"/>
              <a:t>frame (</a:t>
            </a:r>
            <a:r>
              <a:rPr lang="en-GB" dirty="0" err="1" smtClean="0"/>
              <a:t>Zel’dovich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Quantum matter</a:t>
            </a:r>
          </a:p>
          <a:p>
            <a:pPr lvl="2"/>
            <a:r>
              <a:rPr lang="en-GB" dirty="0" smtClean="0"/>
              <a:t>Classical gravity</a:t>
            </a:r>
          </a:p>
          <a:p>
            <a:pPr lvl="1"/>
            <a:r>
              <a:rPr lang="en-GB" dirty="0" smtClean="0"/>
              <a:t>e.g. scalar λφ</a:t>
            </a:r>
            <a:r>
              <a:rPr lang="en-GB" baseline="30000" dirty="0" smtClean="0"/>
              <a:t>4</a:t>
            </a:r>
            <a:r>
              <a:rPr lang="en-GB" dirty="0" smtClean="0"/>
              <a:t> theory</a:t>
            </a:r>
          </a:p>
          <a:p>
            <a:pPr lvl="1"/>
            <a:endParaRPr lang="en-GB" dirty="0" smtClean="0"/>
          </a:p>
          <a:p>
            <a:pPr lvl="1"/>
            <a:r>
              <a:rPr lang="en-GB" dirty="0" err="1" smtClean="0"/>
              <a:t>Radiative</a:t>
            </a:r>
            <a:r>
              <a:rPr lang="en-GB" dirty="0" smtClean="0"/>
              <a:t> instability / non-naturalness</a:t>
            </a:r>
          </a:p>
        </p:txBody>
      </p:sp>
      <p:sp>
        <p:nvSpPr>
          <p:cNvPr id="5" name="Ellipse 4"/>
          <p:cNvSpPr/>
          <p:nvPr/>
        </p:nvSpPr>
        <p:spPr>
          <a:xfrm>
            <a:off x="4199605" y="4858664"/>
            <a:ext cx="576249" cy="5564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er 17"/>
          <p:cNvGrpSpPr/>
          <p:nvPr/>
        </p:nvGrpSpPr>
        <p:grpSpPr>
          <a:xfrm>
            <a:off x="4914486" y="5054983"/>
            <a:ext cx="164640" cy="158967"/>
            <a:chOff x="2230342" y="3886181"/>
            <a:chExt cx="216835" cy="216835"/>
          </a:xfrm>
        </p:grpSpPr>
        <p:cxnSp>
          <p:nvCxnSpPr>
            <p:cNvPr id="17" name="Connecteur droit 16"/>
            <p:cNvCxnSpPr/>
            <p:nvPr/>
          </p:nvCxnSpPr>
          <p:spPr>
            <a:xfrm>
              <a:off x="2230342" y="3996305"/>
              <a:ext cx="216835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 rot="5400000">
              <a:off x="2227862" y="3993805"/>
              <a:ext cx="216835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er 19"/>
          <p:cNvGrpSpPr/>
          <p:nvPr/>
        </p:nvGrpSpPr>
        <p:grpSpPr>
          <a:xfrm>
            <a:off x="5246258" y="4943833"/>
            <a:ext cx="1058417" cy="386097"/>
            <a:chOff x="2818900" y="2695182"/>
            <a:chExt cx="1393962" cy="526645"/>
          </a:xfrm>
        </p:grpSpPr>
        <p:sp>
          <p:nvSpPr>
            <p:cNvPr id="14" name="Ellipse 13"/>
            <p:cNvSpPr/>
            <p:nvPr/>
          </p:nvSpPr>
          <p:spPr>
            <a:xfrm>
              <a:off x="2818900" y="2695182"/>
              <a:ext cx="681492" cy="52664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Ellipse 14"/>
            <p:cNvSpPr/>
            <p:nvPr/>
          </p:nvSpPr>
          <p:spPr>
            <a:xfrm>
              <a:off x="3500392" y="2695182"/>
              <a:ext cx="712470" cy="52664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Ellipse 15"/>
            <p:cNvSpPr/>
            <p:nvPr/>
          </p:nvSpPr>
          <p:spPr>
            <a:xfrm>
              <a:off x="3465137" y="2903401"/>
              <a:ext cx="81719" cy="106712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" name="Grouper 20"/>
          <p:cNvGrpSpPr/>
          <p:nvPr/>
        </p:nvGrpSpPr>
        <p:grpSpPr>
          <a:xfrm>
            <a:off x="6420349" y="5052568"/>
            <a:ext cx="164640" cy="158967"/>
            <a:chOff x="2230342" y="3886181"/>
            <a:chExt cx="216835" cy="216835"/>
          </a:xfrm>
        </p:grpSpPr>
        <p:cxnSp>
          <p:nvCxnSpPr>
            <p:cNvPr id="12" name="Connecteur droit 11"/>
            <p:cNvCxnSpPr/>
            <p:nvPr/>
          </p:nvCxnSpPr>
          <p:spPr>
            <a:xfrm>
              <a:off x="2230342" y="3996305"/>
              <a:ext cx="216835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>
              <a:off x="2227862" y="3993805"/>
              <a:ext cx="216835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Connecteur droit 8"/>
          <p:cNvCxnSpPr/>
          <p:nvPr/>
        </p:nvCxnSpPr>
        <p:spPr>
          <a:xfrm>
            <a:off x="6841227" y="5133302"/>
            <a:ext cx="499988" cy="1164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39"/>
          <p:cNvCxnSpPr>
            <a:stCxn id="5" idx="7"/>
          </p:cNvCxnSpPr>
          <p:nvPr/>
        </p:nvCxnSpPr>
        <p:spPr>
          <a:xfrm rot="5400000" flipH="1" flipV="1">
            <a:off x="4594276" y="4758573"/>
            <a:ext cx="278768" cy="84391"/>
          </a:xfrm>
          <a:prstGeom prst="straightConnector1">
            <a:avLst/>
          </a:prstGeom>
          <a:ln w="25400" cap="flat" cmpd="sng" algn="ctr">
            <a:solidFill>
              <a:srgbClr val="000000"/>
            </a:solidFill>
            <a:prstDash val="lgDashDot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5400000" flipH="1" flipV="1">
            <a:off x="5617406" y="4814388"/>
            <a:ext cx="471918" cy="165910"/>
          </a:xfrm>
          <a:prstGeom prst="line">
            <a:avLst/>
          </a:prstGeom>
          <a:ln w="25400" cap="flat" cmpd="sng" algn="ctr">
            <a:solidFill>
              <a:srgbClr val="000000"/>
            </a:solidFill>
            <a:prstDash val="lgDashDot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 to solving the problem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err="1" smtClean="0"/>
              <a:t>Radiative</a:t>
            </a:r>
            <a:r>
              <a:rPr lang="en-GB" dirty="0" smtClean="0"/>
              <a:t> instability = </a:t>
            </a:r>
            <a:r>
              <a:rPr lang="en-GB" dirty="0" err="1" smtClean="0"/>
              <a:t>knwoledge</a:t>
            </a:r>
            <a:r>
              <a:rPr lang="en-GB" dirty="0" smtClean="0"/>
              <a:t> of the UV details of the theory</a:t>
            </a:r>
          </a:p>
          <a:p>
            <a:endParaRPr lang="en-GB" dirty="0" smtClean="0"/>
          </a:p>
          <a:p>
            <a:r>
              <a:rPr lang="en-GB" dirty="0" err="1" smtClean="0"/>
              <a:t>Supersymmetry</a:t>
            </a:r>
            <a:r>
              <a:rPr lang="en-GB" dirty="0" smtClean="0"/>
              <a:t>: not enough </a:t>
            </a:r>
            <a:r>
              <a:rPr lang="en-GB" dirty="0" err="1" smtClean="0"/>
              <a:t>supersymmetry</a:t>
            </a:r>
            <a:r>
              <a:rPr lang="en-GB" dirty="0" smtClean="0"/>
              <a:t> in the world…</a:t>
            </a:r>
            <a:endParaRPr lang="fr-FR" dirty="0" smtClean="0">
              <a:sym typeface="Wingdings"/>
            </a:endParaRPr>
          </a:p>
          <a:p>
            <a:pPr lvl="1"/>
            <a:r>
              <a:rPr lang="fr-FR" dirty="0" err="1" smtClean="0">
                <a:sym typeface="Wingdings"/>
              </a:rPr>
              <a:t>Technically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natural</a:t>
            </a:r>
            <a:r>
              <a:rPr lang="fr-FR" dirty="0" smtClean="0">
                <a:sym typeface="Wingdings"/>
              </a:rPr>
              <a:t> value of </a:t>
            </a:r>
            <a:r>
              <a:rPr lang="fr-FR" dirty="0" err="1" smtClean="0">
                <a:sym typeface="Wingdings"/>
              </a:rPr>
              <a:t>Λ</a:t>
            </a:r>
            <a:r>
              <a:rPr lang="fr-FR" dirty="0" smtClean="0">
                <a:sym typeface="Wingdings"/>
              </a:rPr>
              <a:t>~ (</a:t>
            </a:r>
            <a:r>
              <a:rPr lang="fr-FR" i="1" dirty="0" smtClean="0">
                <a:sym typeface="Wingdings"/>
              </a:rPr>
              <a:t>M</a:t>
            </a:r>
            <a:r>
              <a:rPr lang="fr-FR" baseline="-25000" dirty="0" smtClean="0">
                <a:sym typeface="Wingdings"/>
              </a:rPr>
              <a:t>SUSY</a:t>
            </a:r>
            <a:r>
              <a:rPr lang="fr-FR" dirty="0" smtClean="0">
                <a:sym typeface="Wingdings"/>
              </a:rPr>
              <a:t>)</a:t>
            </a:r>
            <a:r>
              <a:rPr lang="fr-FR" baseline="30000" dirty="0" smtClean="0">
                <a:sym typeface="Wingdings"/>
              </a:rPr>
              <a:t>4 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too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big</a:t>
            </a:r>
            <a:endParaRPr lang="en-GB" baseline="30000" dirty="0" smtClean="0"/>
          </a:p>
          <a:p>
            <a:endParaRPr lang="en-GB" dirty="0" smtClean="0"/>
          </a:p>
          <a:p>
            <a:r>
              <a:rPr lang="en-GB" dirty="0" smtClean="0"/>
              <a:t>No-Go theorem (Weinberg 1989)</a:t>
            </a:r>
          </a:p>
          <a:p>
            <a:pPr lvl="1"/>
            <a:r>
              <a:rPr lang="en-GB" dirty="0" smtClean="0"/>
              <a:t>No local self adjustment mechanisms for </a:t>
            </a:r>
            <a:r>
              <a:rPr lang="en-GB" dirty="0" err="1" smtClean="0"/>
              <a:t>Poincaré</a:t>
            </a:r>
            <a:r>
              <a:rPr lang="en-GB" dirty="0" smtClean="0"/>
              <a:t> invariant </a:t>
            </a:r>
            <a:r>
              <a:rPr lang="en-GB" dirty="0" err="1" smtClean="0"/>
              <a:t>vacua</a:t>
            </a:r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Would imposing global constraints help?</a:t>
            </a:r>
          </a:p>
          <a:p>
            <a:pPr lvl="1"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5999" y="2895600"/>
            <a:ext cx="6449817" cy="2053590"/>
          </a:xfrm>
        </p:spPr>
        <p:txBody>
          <a:bodyPr/>
          <a:lstStyle/>
          <a:p>
            <a:r>
              <a:rPr lang="en-GB" dirty="0" smtClean="0"/>
              <a:t>A peak at </a:t>
            </a:r>
            <a:r>
              <a:rPr lang="en-GB" dirty="0" err="1" smtClean="0"/>
              <a:t>Unimodular</a:t>
            </a:r>
            <a:r>
              <a:rPr lang="en-GB" dirty="0" smtClean="0"/>
              <a:t> Gravity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Or the Cosmological Constant problem in GR revisited...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Model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err="1" smtClean="0"/>
              <a:t>Henneaux-Teitelboim</a:t>
            </a:r>
            <a:r>
              <a:rPr lang="en-GB" dirty="0" smtClean="0"/>
              <a:t> (1989): </a:t>
            </a:r>
            <a:r>
              <a:rPr lang="en-GB" dirty="0" err="1" smtClean="0"/>
              <a:t>unimodular</a:t>
            </a:r>
            <a:r>
              <a:rPr lang="en-GB" dirty="0" smtClean="0"/>
              <a:t> gravity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Diffeomorphism</a:t>
            </a:r>
            <a:r>
              <a:rPr lang="en-GB" dirty="0" smtClean="0"/>
              <a:t> invariance recovered</a:t>
            </a:r>
          </a:p>
          <a:p>
            <a:endParaRPr lang="en-GB" dirty="0" smtClean="0"/>
          </a:p>
          <a:p>
            <a:r>
              <a:rPr lang="en-GB" dirty="0" smtClean="0"/>
              <a:t>Key point: </a:t>
            </a:r>
          </a:p>
          <a:p>
            <a:pPr lvl="1"/>
            <a:r>
              <a:rPr lang="en-GB" dirty="0" smtClean="0"/>
              <a:t>New volume form</a:t>
            </a:r>
          </a:p>
          <a:p>
            <a:pPr lvl="1"/>
            <a:r>
              <a:rPr lang="en-GB" dirty="0" smtClean="0"/>
              <a:t>New gauge symmetry</a:t>
            </a:r>
          </a:p>
          <a:p>
            <a:pPr lvl="1"/>
            <a:endParaRPr lang="en-GB" dirty="0" smtClean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865810" y="2043113"/>
          <a:ext cx="6759575" cy="2297112"/>
        </p:xfrm>
        <a:graphic>
          <a:graphicData uri="http://schemas.openxmlformats.org/presentationml/2006/ole">
            <p:oleObj spid="_x0000_s29698" name="Equation" r:id="rId3" imgW="3517900" imgH="1193800" progId="Equation.DSMT4">
              <p:embed/>
            </p:oleObj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3500705" y="5629532"/>
          <a:ext cx="1898639" cy="411753"/>
        </p:xfrm>
        <a:graphic>
          <a:graphicData uri="http://schemas.openxmlformats.org/presentationml/2006/ole">
            <p:oleObj spid="_x0000_s29701" name="Equation" r:id="rId4" imgW="105410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1689</TotalTime>
  <Words>753</Words>
  <Application>Microsoft Macintosh PowerPoint</Application>
  <PresentationFormat>Présentation à l'écran (4:3)</PresentationFormat>
  <Paragraphs>212</Paragraphs>
  <Slides>24</Slides>
  <Notes>0</Notes>
  <HiddenSlides>0</HiddenSlides>
  <MMClips>0</MMClips>
  <ScaleCrop>false</ScaleCrop>
  <HeadingPairs>
    <vt:vector size="6" baseType="variant">
      <vt:variant>
        <vt:lpstr>Modèle de conception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6" baseType="lpstr">
      <vt:lpstr>Oriel</vt:lpstr>
      <vt:lpstr>Equation</vt:lpstr>
      <vt:lpstr>A manifestly local Theory of Vacuum Energy Sequestering</vt:lpstr>
      <vt:lpstr>Outline</vt:lpstr>
      <vt:lpstr>The cosmological constant problem</vt:lpstr>
      <vt:lpstr>The cosmological constant</vt:lpstr>
      <vt:lpstr>Vacuum energy</vt:lpstr>
      <vt:lpstr>Cosmological constant problem(s)</vt:lpstr>
      <vt:lpstr>Problems to solving the problem</vt:lpstr>
      <vt:lpstr>A peak at Unimodular Gravity</vt:lpstr>
      <vt:lpstr>The Model</vt:lpstr>
      <vt:lpstr>Equations of Motion</vt:lpstr>
      <vt:lpstr>Radiative Corrections</vt:lpstr>
      <vt:lpstr>Original sequestering mechanism</vt:lpstr>
      <vt:lpstr>(Global) Sequestering action</vt:lpstr>
      <vt:lpstr>Field Equations and Vacuum energy sequestering</vt:lpstr>
      <vt:lpstr>Discussion</vt:lpstr>
      <vt:lpstr>Localized sequestering mechanism</vt:lpstr>
      <vt:lpstr>(Local) Sequestering action</vt:lpstr>
      <vt:lpstr>Field equations</vt:lpstr>
      <vt:lpstr>Vacuum energy sequestering</vt:lpstr>
      <vt:lpstr>Radiative Corrections</vt:lpstr>
      <vt:lpstr>Radiative corrections</vt:lpstr>
      <vt:lpstr>Discussion</vt:lpstr>
      <vt:lpstr>Conclusion</vt:lpstr>
      <vt:lpstr>Thank you for your attention</vt:lpstr>
    </vt:vector>
  </TitlesOfParts>
  <Company>CNRS - UMR 7164 Apc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manifestly local Theory of Vacuum Energy Sequestering</dc:title>
  <dc:creator>George Zahariade</dc:creator>
  <cp:lastModifiedBy>George Zahariade</cp:lastModifiedBy>
  <cp:revision>40</cp:revision>
  <dcterms:created xsi:type="dcterms:W3CDTF">2015-10-12T15:57:43Z</dcterms:created>
  <dcterms:modified xsi:type="dcterms:W3CDTF">2015-10-12T19:19:17Z</dcterms:modified>
</cp:coreProperties>
</file>