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8"/>
  </p:notesMasterIdLst>
  <p:sldIdLst>
    <p:sldId id="257" r:id="rId2"/>
    <p:sldId id="395" r:id="rId3"/>
    <p:sldId id="402" r:id="rId4"/>
    <p:sldId id="514" r:id="rId5"/>
    <p:sldId id="431" r:id="rId6"/>
    <p:sldId id="516" r:id="rId7"/>
    <p:sldId id="269" r:id="rId8"/>
    <p:sldId id="432" r:id="rId9"/>
    <p:sldId id="433" r:id="rId10"/>
    <p:sldId id="518" r:id="rId11"/>
    <p:sldId id="515" r:id="rId12"/>
    <p:sldId id="521" r:id="rId13"/>
    <p:sldId id="519" r:id="rId14"/>
    <p:sldId id="509" r:id="rId15"/>
    <p:sldId id="438" r:id="rId16"/>
    <p:sldId id="466" r:id="rId17"/>
    <p:sldId id="441" r:id="rId18"/>
    <p:sldId id="467" r:id="rId19"/>
    <p:sldId id="490" r:id="rId20"/>
    <p:sldId id="522" r:id="rId21"/>
    <p:sldId id="503" r:id="rId22"/>
    <p:sldId id="520" r:id="rId23"/>
    <p:sldId id="460" r:id="rId24"/>
    <p:sldId id="445" r:id="rId25"/>
    <p:sldId id="496" r:id="rId26"/>
    <p:sldId id="52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55" autoAdjust="0"/>
    <p:restoredTop sz="97211"/>
  </p:normalViewPr>
  <p:slideViewPr>
    <p:cSldViewPr snapToGrid="0">
      <p:cViewPr varScale="1">
        <p:scale>
          <a:sx n="70" d="100"/>
          <a:sy n="70" d="100"/>
        </p:scale>
        <p:origin x="1448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48BDC-E823-46AF-8F5E-610382BF987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8C594-6DB0-49D7-AF60-A604C9E7A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7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8C594-6DB0-49D7-AF60-A604C9E7A0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0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Coherent scattering off nuclei is a neutral current process. Thus, any observation of an oscillation structure would indicate mixing solely to non-active neutrinos. Other methods, such as neutrino-electron scattering, must disentangle the mixing to sterile neutrinos from mixing to active neutrinos. The technique becomes even more powerful when combined with low energy mono-energetic sources. Oscillations to neutrinos at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mass scale would manifest themselves over the length of a few meters (for ∼ 1MeV neutrino energies)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68F8A1-5258-F143-8E8F-9A30279FC36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53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2113F-32F2-4D26-8E33-D25C2D4EB1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04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8C594-6DB0-49D7-AF60-A604C9E7A0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78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F0F2-C97F-4689-ADF6-58E51E0BCA8B}" type="datetime1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08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9657-1379-44D0-828E-6528017B474C}" type="datetime1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4601-0E0A-4CE1-A73A-E952ACB654C1}" type="datetime1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63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Bookman Old Style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892629" y="1946367"/>
            <a:ext cx="7358743" cy="4016829"/>
          </a:xfrm>
          <a:prstGeom prst="rect">
            <a:avLst/>
          </a:prstGeom>
        </p:spPr>
        <p:txBody>
          <a:bodyPr/>
          <a:lstStyle>
            <a:lvl1pPr>
              <a:spcBef>
                <a:spcPts val="1273"/>
              </a:spcBef>
              <a:defRPr>
                <a:latin typeface="+mj-lt"/>
                <a:ea typeface="+mj-ea"/>
                <a:cs typeface="+mj-cs"/>
                <a:sym typeface="Bookman Old Style"/>
              </a:defRPr>
            </a:lvl1pPr>
            <a:lvl2pPr>
              <a:spcBef>
                <a:spcPts val="1273"/>
              </a:spcBef>
              <a:defRPr>
                <a:latin typeface="+mj-lt"/>
                <a:ea typeface="+mj-ea"/>
                <a:cs typeface="+mj-cs"/>
                <a:sym typeface="Bookman Old Style"/>
              </a:defRPr>
            </a:lvl2pPr>
            <a:lvl3pPr>
              <a:spcBef>
                <a:spcPts val="1273"/>
              </a:spcBef>
              <a:defRPr>
                <a:latin typeface="+mj-lt"/>
                <a:ea typeface="+mj-ea"/>
                <a:cs typeface="+mj-cs"/>
                <a:sym typeface="Bookman Old Style"/>
              </a:defRPr>
            </a:lvl3pPr>
            <a:lvl4pPr>
              <a:spcBef>
                <a:spcPts val="1273"/>
              </a:spcBef>
              <a:defRPr>
                <a:latin typeface="+mj-lt"/>
                <a:ea typeface="+mj-ea"/>
                <a:cs typeface="+mj-cs"/>
                <a:sym typeface="Bookman Old Style"/>
              </a:defRPr>
            </a:lvl4pPr>
            <a:lvl5pPr>
              <a:spcBef>
                <a:spcPts val="1273"/>
              </a:spcBef>
              <a:defRPr>
                <a:latin typeface="+mj-lt"/>
                <a:ea typeface="+mj-ea"/>
                <a:cs typeface="+mj-cs"/>
                <a:sym typeface="Bookman Old Styl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38090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0370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CEF0-06BD-4F64-9369-DEB85E3368B3}" type="datetime1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9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8691-AFC7-4731-ACA7-12E97F72F34E}" type="datetime1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8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C4E1-6888-4FAB-B142-6D8E9A131D4F}" type="datetime1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21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08DA-4EE2-4F88-A9B6-6BC1033BFF31}" type="datetime1">
              <a:rPr lang="en-US" smtClean="0"/>
              <a:t>11/3/2018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94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3F6F-8627-4DB3-9D5F-C7E4AACB4AA3}" type="datetime1">
              <a:rPr lang="en-US" smtClean="0"/>
              <a:t>11/3/2018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3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B224-8865-4B89-8D46-F321B8CB678E}" type="datetime1">
              <a:rPr lang="en-US" smtClean="0"/>
              <a:t>11/3/2018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7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6F43-A12F-4F81-9C86-8FC3607FDD05}" type="datetime1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93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75A8-625B-4BB1-B8EE-A62F78389B74}" type="datetime1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95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5712E-1C02-47BB-ABC9-F1B9DA774D30}" type="datetime1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9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59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gi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gif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jpeg"/><Relationship Id="rId7" Type="http://schemas.openxmlformats.org/officeDocument/2006/relationships/image" Target="../media/image90.emf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7.emf"/><Relationship Id="rId10" Type="http://schemas.openxmlformats.org/officeDocument/2006/relationships/image" Target="../media/image19.emf"/><Relationship Id="rId4" Type="http://schemas.openxmlformats.org/officeDocument/2006/relationships/image" Target="../media/image88.jpe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arxiv.org/pdf/1610.00006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55" y="647704"/>
            <a:ext cx="4376145" cy="655508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9" y="464824"/>
            <a:ext cx="6805639" cy="639317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1169" y="72161"/>
            <a:ext cx="8759952" cy="5033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 CENA" panose="02000000000000000000" pitchFamily="2" charset="0"/>
                <a:cs typeface="Calibri" pitchFamily="34" charset="0"/>
                <a:sym typeface="Symbol" panose="05050102010706020507" pitchFamily="18" charset="2"/>
              </a:rPr>
              <a:t>MIER Experiment with Low-threshold Detectors </a:t>
            </a:r>
            <a:endParaRPr lang="en-US" sz="2400" b="1" dirty="0">
              <a:latin typeface="AR CENA" panose="02000000000000000000" pitchFamily="2" charset="0"/>
              <a:cs typeface="Calibri" pitchFamily="34" charset="0"/>
              <a:sym typeface="Symbol" panose="05050102010706020507" pitchFamily="18" charset="2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1107902" y="6254326"/>
            <a:ext cx="7389830" cy="17478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Rupak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Mahapatra, Texas A&amp;M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30" y="5580334"/>
            <a:ext cx="2550152" cy="134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025" y="1929385"/>
            <a:ext cx="9372025" cy="525999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" y="658546"/>
            <a:ext cx="2666376" cy="6199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02" y="3721608"/>
            <a:ext cx="2352294" cy="313639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1" y="-94722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 CENA"/>
              </a:rPr>
              <a:t>MINER Phase-1: ~2-kg run (up-to 4 kg possible) </a:t>
            </a:r>
            <a:endParaRPr lang="en-US" sz="2400" b="1" dirty="0">
              <a:latin typeface="AR CE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7208" y="658546"/>
            <a:ext cx="5897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Unlike </a:t>
            </a:r>
            <a:r>
              <a:rPr lang="en-US" sz="2000" b="1" dirty="0" err="1" smtClean="0"/>
              <a:t>SuperCDMS</a:t>
            </a:r>
            <a:r>
              <a:rPr lang="en-US" sz="2000" b="1" dirty="0" smtClean="0"/>
              <a:t> 4” detectors (1.5 kg Ge), we are using 3” detectors (.625 kg Ge) to reuse </a:t>
            </a:r>
            <a:r>
              <a:rPr lang="en-US" sz="2000" b="1" dirty="0" err="1" smtClean="0"/>
              <a:t>SuperCDMS</a:t>
            </a:r>
            <a:r>
              <a:rPr lang="en-US" sz="2000" b="1" dirty="0" smtClean="0"/>
              <a:t> Soudan cold hardware and get better resolution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148" y="3922193"/>
            <a:ext cx="209854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CDMS SQUET with 4 SQUIDs and 2 FETs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364224" y="4261103"/>
            <a:ext cx="2615184" cy="1809294"/>
            <a:chOff x="6364224" y="4261103"/>
            <a:chExt cx="2615184" cy="18092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138" y="4261103"/>
              <a:ext cx="2352279" cy="176420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64224" y="5731843"/>
              <a:ext cx="2615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UMN 6” Si: NIM A904 (2018)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62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0432" y="1497077"/>
            <a:ext cx="6843779" cy="38496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11</a:t>
            </a:fld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39302" cy="4017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676" y="4752982"/>
            <a:ext cx="4304326" cy="2422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7391"/>
            <a:ext cx="3936280" cy="29522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00269"/>
            <a:ext cx="356616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Initial DAQ was fully set up at USD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18169" y="4017391"/>
            <a:ext cx="310896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Hugely Leveraged from our </a:t>
            </a:r>
            <a:r>
              <a:rPr lang="en-US" sz="2400" b="1" dirty="0" err="1" smtClean="0"/>
              <a:t>SuperCDMS</a:t>
            </a:r>
            <a:r>
              <a:rPr lang="en-US" sz="2400" b="1" dirty="0" smtClean="0"/>
              <a:t> Work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7383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008" y="90807"/>
            <a:ext cx="9107424" cy="69557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AR CENA" panose="02000000000000000000"/>
              </a:rPr>
              <a:t>MINER Engineering Run-1 with 1 Ge HV</a:t>
            </a:r>
            <a:endParaRPr lang="en-US" sz="3600" b="1" dirty="0">
              <a:latin typeface="AR CENA" panose="0200000000000000000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64" y="787228"/>
            <a:ext cx="4745736" cy="267343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" y="786384"/>
            <a:ext cx="4299966" cy="3611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491" y="3461502"/>
            <a:ext cx="3748509" cy="3396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397975"/>
            <a:ext cx="539549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Identified major source of noise from turbo pump from engineering run in Aug.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Current full tower (1 Ge </a:t>
            </a:r>
            <a:r>
              <a:rPr lang="en-US" sz="2200" dirty="0" err="1" smtClean="0"/>
              <a:t>iZIP</a:t>
            </a:r>
            <a:r>
              <a:rPr lang="en-US" sz="2200" dirty="0" smtClean="0"/>
              <a:t>, 1 Ge HV, 1 Si HV) run addressed this problem.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MINER Run-2 will identify any remaining noise and performance issues before full science run begins end of this month.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374" y="691193"/>
            <a:ext cx="4724626" cy="28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6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8378190" cy="8778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 CENA" panose="02000000000000000000"/>
              </a:rPr>
              <a:t>MINER Experimental Parameters</a:t>
            </a:r>
            <a:endParaRPr lang="en-US" sz="3600" b="1" dirty="0">
              <a:latin typeface="AR CENA" panose="0200000000000000000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715546"/>
              </p:ext>
            </p:extLst>
          </p:nvPr>
        </p:nvGraphicFramePr>
        <p:xfrm>
          <a:off x="45720" y="686054"/>
          <a:ext cx="8897112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104">
                  <a:extLst>
                    <a:ext uri="{9D8B030D-6E8A-4147-A177-3AD203B41FA5}">
                      <a16:colId xmlns:a16="http://schemas.microsoft.com/office/drawing/2014/main" val="764210500"/>
                    </a:ext>
                  </a:extLst>
                </a:gridCol>
                <a:gridCol w="3282280">
                  <a:extLst>
                    <a:ext uri="{9D8B030D-6E8A-4147-A177-3AD203B41FA5}">
                      <a16:colId xmlns:a16="http://schemas.microsoft.com/office/drawing/2014/main" val="2200768466"/>
                    </a:ext>
                  </a:extLst>
                </a:gridCol>
                <a:gridCol w="3639728">
                  <a:extLst>
                    <a:ext uri="{9D8B030D-6E8A-4147-A177-3AD203B41FA5}">
                      <a16:colId xmlns:a16="http://schemas.microsoft.com/office/drawing/2014/main" val="3983401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Phase-1 (current</a:t>
                      </a:r>
                      <a:r>
                        <a:rPr lang="en-US" baseline="0" dirty="0" smtClean="0"/>
                        <a:t> phase with </a:t>
                      </a:r>
                      <a:r>
                        <a:rPr lang="en-US" baseline="0" dirty="0" err="1" smtClean="0"/>
                        <a:t>SupeprCDMS</a:t>
                      </a:r>
                      <a:r>
                        <a:rPr lang="en-US" baseline="0" dirty="0" smtClean="0"/>
                        <a:t> Soudan fridge)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Phase-2 (Larger</a:t>
                      </a:r>
                      <a:r>
                        <a:rPr lang="en-US" baseline="0" dirty="0" smtClean="0"/>
                        <a:t> phase with Icebox in </a:t>
                      </a:r>
                      <a:r>
                        <a:rPr lang="en-US" baseline="0" dirty="0" err="1" smtClean="0"/>
                        <a:t>BlueFors</a:t>
                      </a:r>
                      <a:r>
                        <a:rPr lang="en-US" baseline="0" dirty="0" smtClean="0"/>
                        <a:t> and hermetic shielding)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087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payload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r>
                        <a:rPr lang="en-US" baseline="0" dirty="0" smtClean="0"/>
                        <a:t> kg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391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Baseline</a:t>
                      </a:r>
                      <a:r>
                        <a:rPr lang="en-US" baseline="0" dirty="0" smtClean="0"/>
                        <a:t>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~7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eVee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~5 </a:t>
                      </a:r>
                      <a:r>
                        <a:rPr lang="en-US" dirty="0" err="1" smtClean="0"/>
                        <a:t>eVee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366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Lindhard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~1/6-1/5</a:t>
                      </a:r>
                      <a:r>
                        <a:rPr lang="en-US" baseline="0" dirty="0" smtClean="0"/>
                        <a:t> (Ge) and ~1/20? (Si)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~1/6</a:t>
                      </a:r>
                      <a:r>
                        <a:rPr lang="en-US" baseline="0" dirty="0" smtClean="0"/>
                        <a:t>-1/5 for Ge ~1/20? (Si)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540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NR</a:t>
                      </a:r>
                      <a:r>
                        <a:rPr lang="en-US" baseline="0" dirty="0" smtClean="0"/>
                        <a:t> threshold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~100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eVNR</a:t>
                      </a:r>
                      <a:r>
                        <a:rPr lang="en-US" baseline="0" dirty="0" smtClean="0"/>
                        <a:t>* in Ge/Si HV </a:t>
                      </a:r>
                    </a:p>
                    <a:p>
                      <a:r>
                        <a:rPr lang="en-US" baseline="0" dirty="0" smtClean="0"/>
                        <a:t>300 eV in </a:t>
                      </a:r>
                      <a:r>
                        <a:rPr lang="en-US" baseline="0" dirty="0" err="1" smtClean="0"/>
                        <a:t>iZIP</a:t>
                      </a:r>
                      <a:r>
                        <a:rPr lang="en-US" baseline="0" dirty="0" smtClean="0"/>
                        <a:t> with discrimination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</a:t>
                      </a:r>
                      <a:r>
                        <a:rPr lang="en-US" dirty="0" err="1" smtClean="0"/>
                        <a:t>eVnr</a:t>
                      </a:r>
                      <a:r>
                        <a:rPr lang="en-US" dirty="0" smtClean="0"/>
                        <a:t>* in HV in Ge/Si HV</a:t>
                      </a:r>
                    </a:p>
                    <a:p>
                      <a:r>
                        <a:rPr lang="en-US" dirty="0" smtClean="0"/>
                        <a:t>New</a:t>
                      </a:r>
                      <a:r>
                        <a:rPr lang="en-US" baseline="0" dirty="0" smtClean="0"/>
                        <a:t> detectors with possible </a:t>
                      </a:r>
                      <a:r>
                        <a:rPr lang="en-US" baseline="0" dirty="0" err="1" smtClean="0"/>
                        <a:t>discrim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903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Background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~1000 DRU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~100 DRU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840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Neutrino</a:t>
                      </a:r>
                      <a:r>
                        <a:rPr lang="en-US" baseline="0" dirty="0" smtClean="0"/>
                        <a:t> Flux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dirty="0" smtClean="0"/>
                        <a:t>/cm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.sec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dirty="0" smtClean="0"/>
                        <a:t>/cm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.sec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687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Distance from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~4 m</a:t>
                      </a:r>
                      <a:r>
                        <a:rPr lang="en-US" baseline="0" dirty="0" smtClean="0"/>
                        <a:t> – 10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~2m – 10 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90194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" y="4156651"/>
            <a:ext cx="896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*Expected </a:t>
            </a:r>
            <a:r>
              <a:rPr lang="en-US" dirty="0" err="1" smtClean="0"/>
              <a:t>SuperCDMS</a:t>
            </a:r>
            <a:r>
              <a:rPr lang="en-US" dirty="0" smtClean="0"/>
              <a:t> threshold in Ge HV 40 </a:t>
            </a:r>
            <a:r>
              <a:rPr lang="en-US" dirty="0" err="1" smtClean="0"/>
              <a:t>eVnr</a:t>
            </a:r>
            <a:r>
              <a:rPr lang="en-US" dirty="0" smtClean="0"/>
              <a:t>. Using conservative value for surface set up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608067"/>
            <a:ext cx="9144000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Phase-1 from local funding and in-kind contributions + fridge/electronics/DAQ from </a:t>
            </a:r>
            <a:r>
              <a:rPr lang="en-US" dirty="0" err="1" smtClean="0"/>
              <a:t>SuperCDMS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Phase-2 expected end of next year. Icebox design and rigorous shielding validation in progress.</a:t>
            </a:r>
          </a:p>
          <a:p>
            <a:endParaRPr lang="en-US" dirty="0" smtClean="0"/>
          </a:p>
          <a:p>
            <a:r>
              <a:rPr lang="en-US" dirty="0" smtClean="0"/>
              <a:t>400 </a:t>
            </a:r>
            <a:r>
              <a:rPr lang="en-US" dirty="0" err="1" smtClean="0"/>
              <a:t>uW</a:t>
            </a:r>
            <a:r>
              <a:rPr lang="en-US" dirty="0" smtClean="0"/>
              <a:t> </a:t>
            </a:r>
            <a:r>
              <a:rPr lang="en-US" dirty="0" err="1" smtClean="0"/>
              <a:t>BlueFors</a:t>
            </a:r>
            <a:r>
              <a:rPr lang="en-US" dirty="0" smtClean="0"/>
              <a:t> cryogen free fridge purchased by USD, TAMU and UT. Commissioning starts this month and base T validation early next month. Large cooling power with 7 </a:t>
            </a:r>
            <a:r>
              <a:rPr lang="en-US" dirty="0" err="1" smtClean="0"/>
              <a:t>mK</a:t>
            </a:r>
            <a:r>
              <a:rPr lang="en-US" dirty="0" smtClean="0"/>
              <a:t> base temp</a:t>
            </a:r>
          </a:p>
          <a:p>
            <a:r>
              <a:rPr lang="en-US" dirty="0" smtClean="0"/>
              <a:t>Phase-2 will implement all detector improvements already being tested and planned.</a:t>
            </a:r>
          </a:p>
        </p:txBody>
      </p:sp>
    </p:spTree>
    <p:extLst>
      <p:ext uri="{BB962C8B-B14F-4D97-AF65-F5344CB8AC3E}">
        <p14:creationId xmlns:p14="http://schemas.microsoft.com/office/powerpoint/2010/main" val="222758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4266" y="300420"/>
            <a:ext cx="10507159" cy="7862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61704" cy="79233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200" b="1" dirty="0" smtClean="0">
                <a:latin typeface="AR CENA" panose="02000000000000000000" pitchFamily="2" charset="0"/>
              </a:rPr>
              <a:t>Core + Hermetic Shielding for Phase-2 (</a:t>
            </a:r>
            <a:r>
              <a:rPr lang="en-US" sz="2200" b="1" dirty="0" err="1" smtClean="0">
                <a:latin typeface="AR CENA" panose="02000000000000000000" pitchFamily="2" charset="0"/>
              </a:rPr>
              <a:t>Upto</a:t>
            </a:r>
            <a:r>
              <a:rPr lang="en-US" sz="2200" b="1" dirty="0" smtClean="0">
                <a:latin typeface="AR CENA" panose="02000000000000000000" pitchFamily="2" charset="0"/>
              </a:rPr>
              <a:t> 30 kg)</a:t>
            </a:r>
            <a:endParaRPr lang="en-US" sz="2200" b="1" dirty="0">
              <a:latin typeface="AR CENA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7725" y="3309201"/>
            <a:ext cx="729541" cy="1050166"/>
          </a:xfrm>
          <a:prstGeom prst="rect">
            <a:avLst/>
          </a:prstGeom>
        </p:spPr>
      </p:pic>
      <p:sp>
        <p:nvSpPr>
          <p:cNvPr id="10" name="Left Brace 9"/>
          <p:cNvSpPr/>
          <p:nvPr/>
        </p:nvSpPr>
        <p:spPr>
          <a:xfrm rot="5400000">
            <a:off x="2958444" y="321275"/>
            <a:ext cx="1720049" cy="3156248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3946" y="2986959"/>
            <a:ext cx="158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Reactor Core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28800" y="3200401"/>
            <a:ext cx="944217" cy="432406"/>
            <a:chOff x="1828800" y="3200401"/>
            <a:chExt cx="944217" cy="432406"/>
          </a:xfrm>
        </p:grpSpPr>
        <p:sp>
          <p:nvSpPr>
            <p:cNvPr id="15" name="Oval 14"/>
            <p:cNvSpPr/>
            <p:nvPr/>
          </p:nvSpPr>
          <p:spPr>
            <a:xfrm>
              <a:off x="1828800" y="3200401"/>
              <a:ext cx="381000" cy="43240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8617" y="3253485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N</a:t>
              </a:r>
              <a:endParaRPr lang="en-US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28800" y="3966301"/>
            <a:ext cx="944217" cy="449110"/>
            <a:chOff x="1828800" y="3183697"/>
            <a:chExt cx="944217" cy="449110"/>
          </a:xfrm>
        </p:grpSpPr>
        <p:sp>
          <p:nvSpPr>
            <p:cNvPr id="18" name="Oval 17"/>
            <p:cNvSpPr/>
            <p:nvPr/>
          </p:nvSpPr>
          <p:spPr>
            <a:xfrm>
              <a:off x="1828800" y="3200401"/>
              <a:ext cx="381000" cy="43240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58617" y="3183697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ym typeface="Symbol" panose="05050102010706020507" pitchFamily="18" charset="2"/>
                </a:rPr>
                <a:t></a:t>
              </a:r>
              <a:endParaRPr lang="en-US" sz="20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14231" y="3512203"/>
            <a:ext cx="923925" cy="473427"/>
            <a:chOff x="1828800" y="3200401"/>
            <a:chExt cx="923925" cy="473427"/>
          </a:xfrm>
        </p:grpSpPr>
        <p:sp>
          <p:nvSpPr>
            <p:cNvPr id="21" name="Oval 20"/>
            <p:cNvSpPr/>
            <p:nvPr/>
          </p:nvSpPr>
          <p:spPr>
            <a:xfrm>
              <a:off x="1828800" y="3200401"/>
              <a:ext cx="381000" cy="43240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38325" y="3212163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ym typeface="Symbol" panose="05050102010706020507" pitchFamily="18" charset="2"/>
                </a:rPr>
                <a:t></a:t>
              </a:r>
              <a:endParaRPr lang="en-US" sz="2400" b="1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158" y="2808423"/>
            <a:ext cx="1979844" cy="2051721"/>
          </a:xfrm>
          <a:prstGeom prst="rect">
            <a:avLst/>
          </a:prstGeom>
        </p:spPr>
      </p:pic>
      <p:pic>
        <p:nvPicPr>
          <p:cNvPr id="2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52" y="735504"/>
            <a:ext cx="1887368" cy="5518339"/>
          </a:xfrm>
          <a:prstGeom prst="rect">
            <a:avLst/>
          </a:prstGeom>
        </p:spPr>
      </p:pic>
      <p:sp>
        <p:nvSpPr>
          <p:cNvPr id="6" name="Can 5"/>
          <p:cNvSpPr/>
          <p:nvPr/>
        </p:nvSpPr>
        <p:spPr>
          <a:xfrm rot="16200000">
            <a:off x="7746032" y="3242891"/>
            <a:ext cx="209841" cy="1886495"/>
          </a:xfrm>
          <a:prstGeom prst="can">
            <a:avLst/>
          </a:prstGeom>
          <a:solidFill>
            <a:srgbClr val="FA9836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891" y="764056"/>
            <a:ext cx="7534713" cy="62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Core shielding already reduced rates to ~1000 DRU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9266" y="4552951"/>
            <a:ext cx="7815486" cy="1941949"/>
            <a:chOff x="99266" y="4552951"/>
            <a:chExt cx="7815486" cy="1941949"/>
          </a:xfrm>
        </p:grpSpPr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99266" y="5870524"/>
              <a:ext cx="7815486" cy="6243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>
                  <a:solidFill>
                    <a:schemeClr val="bg1"/>
                  </a:solidFill>
                </a:rPr>
                <a:t>Hermetic Icebox shielding designed to reduce rates to ~DRU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5176157" y="4552951"/>
              <a:ext cx="612322" cy="132686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4692" y="4296792"/>
            <a:ext cx="7815486" cy="2585380"/>
            <a:chOff x="14692" y="4296807"/>
            <a:chExt cx="7815486" cy="2585380"/>
          </a:xfrm>
        </p:grpSpPr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14692" y="6257811"/>
              <a:ext cx="7815486" cy="6243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>
                  <a:solidFill>
                    <a:schemeClr val="bg1"/>
                  </a:solidFill>
                </a:rPr>
                <a:t>Core shielding validation done with Canberra </a:t>
              </a:r>
              <a:r>
                <a:rPr lang="en-US" dirty="0" err="1" smtClean="0">
                  <a:solidFill>
                    <a:schemeClr val="bg1"/>
                  </a:solidFill>
                </a:rPr>
                <a:t>BeGe</a:t>
              </a:r>
              <a:r>
                <a:rPr lang="en-US" dirty="0" smtClean="0">
                  <a:solidFill>
                    <a:schemeClr val="bg1"/>
                  </a:solidFill>
                </a:rPr>
                <a:t> and </a:t>
              </a:r>
              <a:r>
                <a:rPr lang="en-US" dirty="0" err="1" smtClean="0">
                  <a:solidFill>
                    <a:schemeClr val="bg1"/>
                  </a:solidFill>
                </a:rPr>
                <a:t>UltraLeGe</a:t>
              </a:r>
              <a:r>
                <a:rPr lang="en-US" dirty="0" smtClean="0">
                  <a:solidFill>
                    <a:schemeClr val="bg1"/>
                  </a:solidFill>
                </a:rPr>
                <a:t> detectors as well as fast and thermal neutron detectors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5260474" y="4296807"/>
              <a:ext cx="697153" cy="172366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93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29011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7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41511 0.003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7" y="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264 L 0.34115 -0.03264 C 0.4941 -0.03264 0.6823 0.04514 0.6823 0.10856 L 0.6823 0.25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5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fld id="{969B9580-D023-1B4E-A35E-05C2349E9B8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80325" y="1506549"/>
            <a:ext cx="7357310" cy="334559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046029" cy="54953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 smtClean="0">
                <a:latin typeface="AR CENA" panose="02000000000000000000" pitchFamily="2" charset="0"/>
              </a:rPr>
              <a:t>MI</a:t>
            </a:r>
            <a:r>
              <a:rPr lang="en-US" sz="2400" b="1" dirty="0" smtClean="0">
                <a:latin typeface="AR CENA" panose="02000000000000000000" pitchFamily="2" charset="0"/>
                <a:sym typeface="Symbol" panose="05050102010706020507" pitchFamily="18" charset="2"/>
              </a:rPr>
              <a:t></a:t>
            </a:r>
            <a:r>
              <a:rPr lang="en-US" sz="2400" b="1" dirty="0" smtClean="0">
                <a:latin typeface="AR CENA" panose="02000000000000000000" pitchFamily="2" charset="0"/>
              </a:rPr>
              <a:t>ER: </a:t>
            </a:r>
            <a:r>
              <a:rPr lang="en-US" sz="2400" b="1" dirty="0">
                <a:latin typeface="AR CENA" panose="02000000000000000000" pitchFamily="2" charset="0"/>
              </a:rPr>
              <a:t>U</a:t>
            </a:r>
            <a:r>
              <a:rPr lang="en-US" sz="2400" b="1" dirty="0" smtClean="0">
                <a:latin typeface="AR CENA" panose="02000000000000000000" pitchFamily="2" charset="0"/>
              </a:rPr>
              <a:t>nique Short-baseline Oscillation Test</a:t>
            </a:r>
            <a:endParaRPr lang="en-US" sz="2400" b="1" dirty="0">
              <a:latin typeface="AR CENA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5153" y="1560413"/>
            <a:ext cx="148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Top View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05674" y="2216621"/>
            <a:ext cx="668797" cy="962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77823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Precisely moveable core to truly test short-baseline oscillation</a:t>
            </a:r>
            <a:endParaRPr lang="en-US" sz="2400" b="1" dirty="0"/>
          </a:p>
        </p:txBody>
      </p:sp>
      <p:pic>
        <p:nvPicPr>
          <p:cNvPr id="13" name="Picture 12" descr="Oscillation_Integrated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95180" y="1798896"/>
            <a:ext cx="5483733" cy="3685069"/>
          </a:xfrm>
          <a:prstGeom prst="rect">
            <a:avLst/>
          </a:prstGeom>
        </p:spPr>
      </p:pic>
      <p:sp>
        <p:nvSpPr>
          <p:cNvPr id="14" name="Explosion 1 13"/>
          <p:cNvSpPr/>
          <p:nvPr/>
        </p:nvSpPr>
        <p:spPr>
          <a:xfrm>
            <a:off x="5029200" y="1179413"/>
            <a:ext cx="533400" cy="3810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" y="6239962"/>
            <a:ext cx="910312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i="1" dirty="0"/>
              <a:t>Sensitivity to oscillation with a sterile fourth generation neutrino from ultra-low threshold neutrino-nucleus coherent </a:t>
            </a:r>
            <a:r>
              <a:rPr lang="en-US" b="1" i="1" dirty="0" smtClean="0"/>
              <a:t>scattering” – 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57729" y="6492875"/>
            <a:ext cx="858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Dutta et. al, PRD </a:t>
            </a:r>
            <a:r>
              <a:rPr lang="en-US" b="1" dirty="0" smtClean="0"/>
              <a:t>D94 </a:t>
            </a:r>
            <a:r>
              <a:rPr lang="en-US" b="1" dirty="0"/>
              <a:t>(2016) no.9, 093002</a:t>
            </a:r>
            <a:endParaRPr lang="en-US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598390" y="3105677"/>
            <a:ext cx="4064225" cy="8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7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-0.00955 0.4844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2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77 0.00347 0.0059 0.00671 0.00868 0.01041 C 0.00989 0.0118 0.01059 0.01389 0.01163 0.01551 C 0.01232 0.01643 0.01302 0.01713 0.01354 0.01828 C 0.0144 0.01944 0.01475 0.02106 0.01562 0.02222 C 0.01649 0.02314 0.01753 0.02384 0.01857 0.02476 C 0.02343 0.03449 0.01718 0.02245 0.02343 0.03264 C 0.02413 0.03379 0.02465 0.03518 0.02534 0.03657 C 0.02604 0.0375 0.02673 0.03819 0.02725 0.03912 C 0.03107 0.04537 0.02795 0.04051 0.0302 0.04699 C 0.03072 0.04838 0.03159 0.04953 0.03229 0.05092 C 0.03298 0.05578 0.03333 0.06157 0.03611 0.06527 C 0.04131 0.07199 0.03715 0.06412 0.04097 0.0706 C 0.04184 0.07176 0.04218 0.07314 0.04305 0.0743 C 0.04392 0.07592 0.04513 0.07685 0.046 0.07824 C 0.0467 0.07963 0.04722 0.08101 0.04791 0.08217 C 0.04843 0.08333 0.0493 0.08379 0.04982 0.08495 C 0.05069 0.08611 0.05104 0.0875 0.0519 0.08889 C 0.05399 0.09236 0.05381 0.09097 0.05677 0.09398 C 0.05746 0.0949 0.05798 0.09583 0.05868 0.09652 C 0.06041 0.10347 0.0585 0.09791 0.06267 0.10439 C 0.06666 0.11111 0.06215 0.10625 0.06753 0.11111 C 0.06788 0.11226 0.06788 0.11389 0.0684 0.11504 C 0.06927 0.1162 0.07048 0.11643 0.07135 0.11759 C 0.07274 0.11921 0.0743 0.12083 0.07534 0.12268 C 0.07604 0.12407 0.07656 0.12546 0.07725 0.12662 C 0.07725 0.12662 0.08211 0.13333 0.08315 0.13449 L 0.08506 0.13726 C 0.08576 0.13796 0.08663 0.13865 0.08715 0.13981 C 0.09027 0.14629 0.08819 0.14259 0.09392 0.15023 C 0.09461 0.15115 0.09513 0.15208 0.09583 0.15277 C 0.09965 0.15625 0.09809 0.15439 0.10086 0.1581 C 0.10121 0.15949 0.10121 0.16088 0.10173 0.16203 C 0.10277 0.16412 0.10572 0.16713 0.10572 0.16713 C 0.10607 0.16851 0.10607 0.17014 0.10677 0.17106 C 0.10746 0.17245 0.10868 0.17268 0.10954 0.17384 C 0.11111 0.17546 0.11197 0.17754 0.11354 0.17893 C 0.11458 0.17986 0.11562 0.18055 0.11649 0.18171 C 0.11892 0.18449 0.12135 0.18726 0.12326 0.19074 C 0.1243 0.19259 0.12517 0.19444 0.12621 0.19606 C 0.12743 0.19745 0.12916 0.19838 0.1302 0.2 C 0.13958 0.21365 0.13298 0.20995 0.13993 0.21296 C 0.14097 0.21481 0.14184 0.21666 0.14288 0.21828 C 0.14357 0.21921 0.14444 0.2199 0.14496 0.22083 C 0.14548 0.22199 0.14531 0.22361 0.14583 0.22476 C 0.14704 0.22754 0.14843 0.23009 0.14982 0.23264 C 0.15052 0.23402 0.15086 0.23541 0.15173 0.23657 C 0.15243 0.2375 0.15312 0.23819 0.15364 0.23912 C 0.15451 0.24027 0.15503 0.24189 0.15572 0.24305 C 0.15659 0.2449 0.15763 0.24652 0.15868 0.24838 C 0.16093 0.26111 0.15781 0.24791 0.16163 0.25625 C 0.16215 0.2574 0.16197 0.25879 0.1625 0.26018 C 0.16371 0.26342 0.16458 0.26412 0.16649 0.26666 C 0.16927 0.27824 0.16475 0.25995 0.16944 0.27708 C 0.17013 0.27963 0.171 0.28217 0.17135 0.28495 C 0.17378 0.30162 0.17048 0.27777 0.17326 0.30463 C 0.17343 0.30625 0.17395 0.3081 0.1743 0.30972 C 0.17465 0.31226 0.175 0.31504 0.17534 0.31759 C 0.175 0.325 0.175 0.3324 0.1743 0.33981 C 0.17395 0.34259 0.17274 0.3449 0.17239 0.34768 C 0.17204 0.3493 0.1717 0.35115 0.17135 0.35301 C 0.16944 0.36157 0.17065 0.35902 0.16736 0.36342 L 0.16545 0.37129 C 0.1651 0.37245 0.1651 0.37407 0.1644 0.37523 C 0.16388 0.37639 0.16302 0.37754 0.1625 0.37916 C 0.16197 0.38032 0.16197 0.38171 0.16163 0.38287 C 0.16041 0.38564 0.15885 0.38819 0.15763 0.39074 L 0.15572 0.39467 C 0.15503 0.39606 0.15451 0.39745 0.15364 0.39861 C 0.15312 0.39953 0.15225 0.40023 0.15173 0.40139 C 0.15104 0.40254 0.15069 0.40416 0.14982 0.40509 C 0.14895 0.40625 0.14774 0.40694 0.14687 0.40787 C 0.14618 0.40856 0.14548 0.40949 0.14496 0.41041 C 0.14409 0.41157 0.14392 0.41342 0.14288 0.41435 C 0.14218 0.41527 0.14097 0.41527 0.13993 0.41574 C 0.13159 0.42685 0.14531 0.40949 0.13506 0.41967 C 0.13333 0.42152 0.13177 0.42384 0.1302 0.42615 L 0.12239 0.43657 C 0.1217 0.4375 0.12083 0.43819 0.12048 0.43912 C 0.1177 0.44444 0.11944 0.44236 0.11545 0.44583 C 0.11111 0.45463 0.11319 0.45139 0.10954 0.45625 C 0.10937 0.4574 0.10937 0.45902 0.10868 0.46018 C 0.10798 0.46134 0.10659 0.4618 0.10572 0.46273 C 0.10503 0.46342 0.10434 0.46435 0.10381 0.46527 C 0.10295 0.46666 0.1026 0.46805 0.10173 0.46921 C 0.10086 0.4706 0.09965 0.47176 0.09878 0.47314 C 0.09809 0.4743 0.09774 0.47592 0.09687 0.47708 C 0.096 0.47824 0.09496 0.47893 0.09392 0.47963 L 0.09201 0.4875 C 0.09166 0.48889 0.09166 0.49051 0.09097 0.49143 C 0.0901 0.49282 0.08888 0.49398 0.08802 0.49537 C 0.08732 0.49652 0.08697 0.49814 0.08611 0.4993 C 0.0809 0.50625 0.08454 0.49583 0.07829 0.50856 C 0.07517 0.51481 0.07673 0.51088 0.0743 0.52037 L 0.07343 0.52407 C 0.07378 0.53148 0.07413 0.53889 0.0743 0.54652 C 0.07482 0.56828 0.07465 0.59004 0.07534 0.6118 C 0.07534 0.61319 0.07604 0.61435 0.07638 0.61574 C 0.07986 0.63611 0.07656 0.62152 0.0802 0.63657 C 0.08055 0.63796 0.08072 0.63935 0.08125 0.64051 L 0.08315 0.64444 C 0.08524 0.65277 0.08454 0.64907 0.08611 0.66412 C 0.08732 0.67453 0.08628 0.67037 0.08802 0.67708 C 0.0894 0.69213 0.08854 0.68426 0.09097 0.70069 C 0.09131 0.70277 0.09166 0.70509 0.09201 0.70717 C 0.09305 0.71296 0.09305 0.71064 0.09305 0.71389 " pathEditMode="relative" ptsTypes="AAAAAAAAAAAAAAAAAAAAAAAAAAAAAAAAAAAAAAAAAAAAAAAAAAAAAAAAAAAAAAAAAAAAAAAAAAAAAAAAAAAAAAAAAAAAAAAAAAAAAAAAAAA">
                                      <p:cBhvr>
                                        <p:cTn id="8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6746-6537-4652-828A-4C84AD603A54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850751"/>
            <a:ext cx="926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Assumed 2:1 On/Off data. Sensitivity shown for optimistic and conservative thresholds (10/100)</a:t>
            </a:r>
            <a:endParaRPr lang="en-US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"/>
            <a:ext cx="9267092" cy="728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latin typeface="AR CENA" panose="02000000000000000000" pitchFamily="2" charset="0"/>
              </a:rPr>
              <a:t>Sterile Neutrino Sensitivity @ 5m – 3 tower Ge, 3 Year</a:t>
            </a:r>
            <a:endParaRPr lang="en-US" sz="2000" b="1" dirty="0">
              <a:latin typeface="AR CENA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5" y="1342017"/>
            <a:ext cx="4515001" cy="4707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998" y="1307443"/>
            <a:ext cx="4515001" cy="47077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7180" y="6538913"/>
            <a:ext cx="858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Mahapatra et. al, PRD </a:t>
            </a:r>
            <a:r>
              <a:rPr lang="en-US" b="1" dirty="0" smtClean="0"/>
              <a:t>D94 </a:t>
            </a:r>
            <a:r>
              <a:rPr lang="en-US" b="1" dirty="0"/>
              <a:t>(2016) no.9, 093002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34109" y="6147157"/>
            <a:ext cx="893298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Can check 1 eV sterile </a:t>
            </a:r>
            <a:r>
              <a:rPr lang="en-US" b="1" dirty="0" smtClean="0">
                <a:sym typeface="Symbol" panose="05050102010706020507" pitchFamily="18" charset="2"/>
              </a:rPr>
              <a:t></a:t>
            </a:r>
            <a:r>
              <a:rPr lang="en-US" b="1" dirty="0" smtClean="0"/>
              <a:t> in a year of data! Movable core provides great systematic checks.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27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948" y="-32801"/>
            <a:ext cx="4828951" cy="325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105400" cy="914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 CENA" panose="02000000000000000000" pitchFamily="2" charset="0"/>
              </a:rPr>
              <a:t>Z’ Competitive with LHC </a:t>
            </a:r>
            <a:endParaRPr lang="en-US" sz="2400" b="1" dirty="0">
              <a:latin typeface="AR CEN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59" y="4093368"/>
            <a:ext cx="3924300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MINER Phase-1 (4 kg) competitive with LHC</a:t>
            </a:r>
          </a:p>
          <a:p>
            <a:r>
              <a:rPr lang="en-US" sz="2400" b="1" dirty="0" smtClean="0"/>
              <a:t>MINER Phase-2 (30 kg) superior (10TeV) than LHC</a:t>
            </a:r>
          </a:p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6746-6537-4652-828A-4C84AD603A5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CNS_FTdiag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06" y="1026460"/>
            <a:ext cx="1893794" cy="17580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45888" y="949466"/>
            <a:ext cx="2545112" cy="1904139"/>
            <a:chOff x="2213850" y="1752723"/>
            <a:chExt cx="2975850" cy="2053695"/>
          </a:xfrm>
        </p:grpSpPr>
        <p:pic>
          <p:nvPicPr>
            <p:cNvPr id="6" name="Picture 5" descr="CNS_FTdiag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3788" y="1752723"/>
              <a:ext cx="2615912" cy="205369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13850" y="2394851"/>
              <a:ext cx="99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ym typeface="Symbol" panose="05050102010706020507" pitchFamily="18" charset="2"/>
                </a:rPr>
                <a:t></a:t>
              </a:r>
              <a:endParaRPr lang="en-US" sz="4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49313" y="2449174"/>
              <a:ext cx="5334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ym typeface="Symbol" panose="05050102010706020507" pitchFamily="18" charset="2"/>
                </a:rPr>
                <a:t>Z’</a:t>
              </a:r>
              <a:endParaRPr lang="en-US" sz="24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41944" y="1674676"/>
            <a:ext cx="533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ym typeface="Symbol" panose="05050102010706020507" pitchFamily="18" charset="2"/>
              </a:rPr>
              <a:t>Z</a:t>
            </a:r>
            <a:endParaRPr lang="en-US" sz="24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3262371"/>
            <a:ext cx="9322510" cy="3603266"/>
            <a:chOff x="-200922" y="3199706"/>
            <a:chExt cx="9322510" cy="360326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002" y="3199706"/>
              <a:ext cx="5441586" cy="360326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00922" y="6131075"/>
              <a:ext cx="403635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CNS a </a:t>
              </a:r>
              <a:r>
                <a:rPr lang="en-US" b="1" dirty="0"/>
                <a:t>tool to search for BSM </a:t>
              </a:r>
              <a:r>
                <a:rPr lang="en-US" b="1" dirty="0" smtClean="0"/>
                <a:t>Physics</a:t>
              </a:r>
            </a:p>
            <a:p>
              <a:r>
                <a:rPr lang="en-US" b="1" dirty="0" smtClean="0"/>
                <a:t>Dutta, Mahapatra, </a:t>
              </a:r>
              <a:r>
                <a:rPr lang="en-US" b="1" i="1" dirty="0" smtClean="0"/>
                <a:t>et. al</a:t>
              </a:r>
              <a:r>
                <a:rPr lang="en-US" b="1" dirty="0" smtClean="0"/>
                <a:t> </a:t>
              </a:r>
              <a:r>
                <a:rPr lang="en-US" b="1" dirty="0"/>
                <a:t>PRD 93.013015</a:t>
              </a:r>
              <a:r>
                <a:rPr lang="en-US" b="1" i="1" dirty="0" smtClean="0"/>
                <a:t> </a:t>
              </a:r>
              <a:endParaRPr lang="en-US" b="1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04800" y="2853605"/>
            <a:ext cx="403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LHC looks for Z’ </a:t>
            </a:r>
            <a:r>
              <a:rPr lang="en-US" sz="2400" b="1" dirty="0" smtClean="0"/>
              <a:t>in di-lepton </a:t>
            </a:r>
            <a:r>
              <a:rPr lang="en-US" sz="2400" b="1" dirty="0"/>
              <a:t>inv. Mass. </a:t>
            </a:r>
            <a:r>
              <a:rPr lang="en-US" sz="2400" b="1" dirty="0" smtClean="0"/>
              <a:t>Sensitivity ~4-6 </a:t>
            </a:r>
            <a:r>
              <a:rPr lang="en-US" sz="2400" b="1" dirty="0" err="1"/>
              <a:t>TeV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89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/>
        </p:nvSpPr>
        <p:spPr>
          <a:xfrm>
            <a:off x="-73151" y="287516"/>
            <a:ext cx="8782146" cy="483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127" tIns="26127" rIns="26127" bIns="26127" anchor="ctr">
            <a:spAutoFit/>
          </a:bodyPr>
          <a:lstStyle/>
          <a:p>
            <a:pPr algn="ctr" defTabSz="411480" hangingPunct="0"/>
            <a:r>
              <a:rPr lang="en-US" sz="2800" b="1" kern="0" smtClean="0">
                <a:solidFill>
                  <a:srgbClr val="000000"/>
                </a:solidFill>
                <a:latin typeface="AR CENA" panose="02000000000000000000" pitchFamily="2" charset="0"/>
                <a:sym typeface="Bookman Old Style"/>
              </a:rPr>
              <a:t>Sensitivity </a:t>
            </a:r>
            <a:r>
              <a:rPr lang="en-US" sz="2800" b="1" kern="0" dirty="0" smtClean="0">
                <a:solidFill>
                  <a:srgbClr val="000000"/>
                </a:solidFill>
                <a:latin typeface="AR CENA" panose="02000000000000000000" pitchFamily="2" charset="0"/>
                <a:sym typeface="Bookman Old Style"/>
              </a:rPr>
              <a:t>to </a:t>
            </a:r>
            <a:r>
              <a:rPr sz="2800" b="1" kern="0" dirty="0" smtClean="0">
                <a:solidFill>
                  <a:srgbClr val="000000"/>
                </a:solidFill>
                <a:latin typeface="AR CENA" panose="02000000000000000000" pitchFamily="2" charset="0"/>
                <a:sym typeface="Bookman Old Style"/>
              </a:rPr>
              <a:t>Neutrino </a:t>
            </a:r>
            <a:r>
              <a:rPr sz="2800" b="1" kern="0" dirty="0">
                <a:solidFill>
                  <a:srgbClr val="000000"/>
                </a:solidFill>
                <a:latin typeface="AR CENA" panose="02000000000000000000" pitchFamily="2" charset="0"/>
                <a:sym typeface="Bookman Old Style"/>
              </a:rPr>
              <a:t>magnetic moment </a:t>
            </a:r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xfrm>
            <a:off x="4399101" y="7574282"/>
            <a:ext cx="278923" cy="29264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80004" y="4200538"/>
            <a:ext cx="4283237" cy="543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127" tIns="26127" rIns="26127" bIns="26127" anchor="ctr">
            <a:spAutoFit/>
          </a:bodyPr>
          <a:lstStyle/>
          <a:p>
            <a:pPr marL="96707" indent="-96707" defTabSz="411480" hangingPunct="0">
              <a:buClr>
                <a:srgbClr val="000000"/>
              </a:buClr>
              <a:buSzPct val="100000"/>
              <a:buFont typeface="Arial"/>
              <a:buChar char="•"/>
              <a:defRPr sz="3400"/>
            </a:pPr>
            <a:r>
              <a:rPr sz="1749" b="1" kern="0" dirty="0">
                <a:solidFill>
                  <a:srgbClr val="000000"/>
                </a:solidFill>
                <a:latin typeface="Bookman Old Style"/>
                <a:sym typeface="Bookman Old Style"/>
              </a:rPr>
              <a:t> </a:t>
            </a:r>
            <a:r>
              <a:rPr lang="en-US" sz="1440" b="1" kern="0" dirty="0" smtClean="0">
                <a:solidFill>
                  <a:srgbClr val="000000"/>
                </a:solidFill>
                <a:latin typeface="Bookman Old Style"/>
                <a:sym typeface="Bookman Old Style"/>
              </a:rPr>
              <a:t>World-best results from </a:t>
            </a:r>
            <a:r>
              <a:rPr sz="1440" b="1" kern="0" dirty="0" smtClean="0">
                <a:solidFill>
                  <a:srgbClr val="000000"/>
                </a:solidFill>
                <a:latin typeface="Bookman Old Style"/>
                <a:sym typeface="Bookman Old Style"/>
              </a:rPr>
              <a:t>GEMMA collaboration</a:t>
            </a:r>
            <a:r>
              <a:rPr lang="en-US" sz="1440" b="1" kern="0" dirty="0" smtClean="0">
                <a:solidFill>
                  <a:srgbClr val="000000"/>
                </a:solidFill>
                <a:latin typeface="Bookman Old Style"/>
                <a:sym typeface="Bookman Old Style"/>
              </a:rPr>
              <a:t> - </a:t>
            </a:r>
            <a:r>
              <a:rPr sz="1440" b="1" kern="0" dirty="0" smtClean="0">
                <a:solidFill>
                  <a:srgbClr val="000000"/>
                </a:solidFill>
                <a:latin typeface="Bookman Old Style"/>
                <a:sym typeface="Bookman Old Style"/>
              </a:rPr>
              <a:t>3.2 </a:t>
            </a:r>
            <a:r>
              <a:rPr sz="1440" b="1" kern="0" dirty="0">
                <a:solidFill>
                  <a:srgbClr val="000000"/>
                </a:solidFill>
                <a:latin typeface="Bookman Old Style"/>
                <a:sym typeface="Bookman Old Style"/>
              </a:rPr>
              <a:t>x 10</a:t>
            </a:r>
            <a:r>
              <a:rPr sz="1440" b="1" kern="0" baseline="31999" dirty="0">
                <a:solidFill>
                  <a:srgbClr val="000000"/>
                </a:solidFill>
                <a:latin typeface="Bookman Old Style"/>
                <a:sym typeface="Bookman Old Style"/>
              </a:rPr>
              <a:t>-11</a:t>
            </a:r>
            <a:r>
              <a:rPr sz="1440" b="1" kern="0" dirty="0">
                <a:solidFill>
                  <a:srgbClr val="000000"/>
                </a:solidFill>
                <a:latin typeface="Bookman Old Style"/>
                <a:sym typeface="Bookman Old Style"/>
              </a:rPr>
              <a:t> Bohr magneton</a:t>
            </a:r>
          </a:p>
        </p:txBody>
      </p:sp>
      <p:sp>
        <p:nvSpPr>
          <p:cNvPr id="487" name="Shape 487"/>
          <p:cNvSpPr/>
          <p:nvPr/>
        </p:nvSpPr>
        <p:spPr>
          <a:xfrm>
            <a:off x="141977" y="5934649"/>
            <a:ext cx="4084462" cy="52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127" tIns="26127" rIns="26127" bIns="26127" anchor="ctr">
            <a:spAutoFit/>
          </a:bodyPr>
          <a:lstStyle/>
          <a:p>
            <a:pPr marL="91019" indent="-91019" defTabSz="411480" hangingPunct="0">
              <a:buClr>
                <a:srgbClr val="000000"/>
              </a:buClr>
              <a:buSzPct val="100000"/>
              <a:buFont typeface="Arial"/>
              <a:buChar char="•"/>
              <a:defRPr sz="3400"/>
            </a:pPr>
            <a:r>
              <a:rPr sz="1647" b="1" kern="0" dirty="0">
                <a:solidFill>
                  <a:srgbClr val="000000"/>
                </a:solidFill>
                <a:latin typeface="Bookman Old Style"/>
                <a:sym typeface="Bookman Old Style"/>
              </a:rPr>
              <a:t> </a:t>
            </a:r>
            <a:r>
              <a:rPr sz="1440" b="1" kern="0" dirty="0">
                <a:solidFill>
                  <a:srgbClr val="000000"/>
                </a:solidFill>
                <a:latin typeface="Bookman Old Style"/>
                <a:sym typeface="Bookman Old Style"/>
              </a:rPr>
              <a:t>Some </a:t>
            </a:r>
            <a:r>
              <a:rPr sz="1440" b="1" kern="0" dirty="0" err="1">
                <a:solidFill>
                  <a:srgbClr val="000000"/>
                </a:solidFill>
                <a:latin typeface="Bookman Old Style"/>
                <a:sym typeface="Bookman Old Style"/>
              </a:rPr>
              <a:t>Majorana</a:t>
            </a:r>
            <a:r>
              <a:rPr sz="1440" b="1" kern="0" dirty="0">
                <a:solidFill>
                  <a:srgbClr val="000000"/>
                </a:solidFill>
                <a:latin typeface="Bookman Old Style"/>
                <a:sym typeface="Bookman Old Style"/>
              </a:rPr>
              <a:t> neutrino models predict magnetic moment ~10</a:t>
            </a:r>
            <a:r>
              <a:rPr sz="1440" b="1" kern="0" baseline="31999" dirty="0">
                <a:solidFill>
                  <a:srgbClr val="000000"/>
                </a:solidFill>
                <a:latin typeface="Bookman Old Style"/>
                <a:sym typeface="Bookman Old Style"/>
              </a:rPr>
              <a:t>-14</a:t>
            </a:r>
            <a:r>
              <a:rPr sz="1440" b="1" kern="0" dirty="0">
                <a:solidFill>
                  <a:srgbClr val="000000"/>
                </a:solidFill>
                <a:latin typeface="Bookman Old Style"/>
                <a:sym typeface="Bookman Old Style"/>
              </a:rPr>
              <a:t> Bohr magneton</a:t>
            </a:r>
          </a:p>
        </p:txBody>
      </p:sp>
      <p:sp>
        <p:nvSpPr>
          <p:cNvPr id="489" name="Shape 489"/>
          <p:cNvSpPr/>
          <p:nvPr/>
        </p:nvSpPr>
        <p:spPr>
          <a:xfrm>
            <a:off x="141977" y="4977187"/>
            <a:ext cx="4084462" cy="52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127" tIns="26127" rIns="26127" bIns="26127" anchor="ctr">
            <a:spAutoFit/>
          </a:bodyPr>
          <a:lstStyle/>
          <a:p>
            <a:pPr marL="91019" indent="-91019" defTabSz="411480" hangingPunct="0">
              <a:buClr>
                <a:srgbClr val="000000"/>
              </a:buClr>
              <a:buSzPct val="100000"/>
              <a:buFont typeface="Arial"/>
              <a:buChar char="•"/>
              <a:defRPr sz="3400"/>
            </a:pPr>
            <a:r>
              <a:rPr sz="1647" b="1" kern="0" dirty="0">
                <a:solidFill>
                  <a:srgbClr val="000000"/>
                </a:solidFill>
                <a:latin typeface="Bookman Old Style"/>
                <a:sym typeface="Bookman Old Style"/>
              </a:rPr>
              <a:t> </a:t>
            </a:r>
            <a:r>
              <a:rPr sz="1440" b="1" kern="0" dirty="0">
                <a:solidFill>
                  <a:srgbClr val="000000"/>
                </a:solidFill>
                <a:latin typeface="Bookman Old Style"/>
                <a:sym typeface="Bookman Old Style"/>
              </a:rPr>
              <a:t>Astrophysical bounds from energy loss in stars of 3 x 10</a:t>
            </a:r>
            <a:r>
              <a:rPr sz="1440" b="1" kern="0" baseline="31999" dirty="0">
                <a:solidFill>
                  <a:srgbClr val="000000"/>
                </a:solidFill>
                <a:latin typeface="Bookman Old Style"/>
                <a:sym typeface="Bookman Old Style"/>
              </a:rPr>
              <a:t>-12</a:t>
            </a:r>
            <a:r>
              <a:rPr sz="1440" b="1" kern="0" dirty="0">
                <a:solidFill>
                  <a:srgbClr val="000000"/>
                </a:solidFill>
                <a:latin typeface="Bookman Old Style"/>
                <a:sym typeface="Bookman Old Style"/>
              </a:rPr>
              <a:t> Bohr magneton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748" y="1096742"/>
            <a:ext cx="4068250" cy="842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1" y="1033142"/>
            <a:ext cx="4917151" cy="3256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73432" y="2635757"/>
            <a:ext cx="5152284" cy="4158033"/>
            <a:chOff x="4173432" y="2635757"/>
            <a:chExt cx="5152284" cy="41580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3432" y="3635289"/>
              <a:ext cx="4970568" cy="3158501"/>
            </a:xfrm>
            <a:prstGeom prst="rect">
              <a:avLst/>
            </a:prstGeom>
          </p:spPr>
        </p:pic>
        <p:sp>
          <p:nvSpPr>
            <p:cNvPr id="485" name="Shape 485"/>
            <p:cNvSpPr/>
            <p:nvPr/>
          </p:nvSpPr>
          <p:spPr>
            <a:xfrm>
              <a:off x="4931372" y="3592637"/>
              <a:ext cx="4394344" cy="268208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127" tIns="26127" rIns="26127" bIns="26127" anchor="ctr">
              <a:spAutoFit/>
            </a:bodyPr>
            <a:lstStyle>
              <a:lvl1pPr algn="l">
                <a:defRPr sz="2500"/>
              </a:lvl1pPr>
            </a:lstStyle>
            <a:p>
              <a:pPr defTabSz="411480" hangingPunct="0"/>
              <a:r>
                <a:rPr sz="1400" b="1" i="1" kern="0" dirty="0">
                  <a:solidFill>
                    <a:srgbClr val="000000"/>
                  </a:solidFill>
                  <a:sym typeface="Bookman Old Style"/>
                </a:rPr>
                <a:t>Dutta, Mahapatra, </a:t>
              </a:r>
              <a:r>
                <a:rPr sz="1400" b="1" i="1" kern="0" dirty="0" err="1">
                  <a:solidFill>
                    <a:srgbClr val="000000"/>
                  </a:solidFill>
                  <a:sym typeface="Bookman Old Style"/>
                </a:rPr>
                <a:t>Strigari</a:t>
              </a:r>
              <a:r>
                <a:rPr sz="1400" b="1" i="1" kern="0" dirty="0">
                  <a:solidFill>
                    <a:srgbClr val="000000"/>
                  </a:solidFill>
                  <a:sym typeface="Bookman Old Style"/>
                </a:rPr>
                <a:t>, </a:t>
              </a:r>
              <a:r>
                <a:rPr sz="1400" b="1" i="1" kern="0" dirty="0" smtClean="0">
                  <a:solidFill>
                    <a:srgbClr val="000000"/>
                  </a:solidFill>
                  <a:sym typeface="Bookman Old Style"/>
                </a:rPr>
                <a:t>Walker</a:t>
              </a:r>
              <a:r>
                <a:rPr lang="en-US" sz="1400" b="1" i="1" kern="0" dirty="0" smtClean="0">
                  <a:solidFill>
                    <a:srgbClr val="000000"/>
                  </a:solidFill>
                  <a:sym typeface="Bookman Old Style"/>
                </a:rPr>
                <a:t> PRD </a:t>
              </a:r>
              <a:r>
                <a:rPr lang="en-US" sz="1400" b="1" dirty="0" smtClean="0"/>
                <a:t>93.013015</a:t>
              </a:r>
              <a:endParaRPr lang="en-US" sz="1400" b="1" i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72325" y="2635757"/>
              <a:ext cx="4060314" cy="76944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/>
                <a:t>MINER Phase-1 will have world-best sensitivity in 1 year of data</a:t>
              </a:r>
              <a:endParaRPr lang="en-US" sz="2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77666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44" y="-28276"/>
            <a:ext cx="8050696" cy="792332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AR CENA" panose="02000000000000000000" pitchFamily="2" charset="0"/>
              </a:rPr>
              <a:t>Shielding </a:t>
            </a:r>
            <a:r>
              <a:rPr lang="en-US" sz="3000" b="1" dirty="0" smtClean="0">
                <a:latin typeface="AR CENA" panose="02000000000000000000" pitchFamily="2" charset="0"/>
              </a:rPr>
              <a:t>validation for Phase-2</a:t>
            </a:r>
            <a:endParaRPr lang="en-US" sz="3000" b="1" dirty="0">
              <a:latin typeface="AR CEN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0767"/>
            <a:ext cx="9102256" cy="62437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Core shielding in place – in-situ </a:t>
            </a:r>
            <a:r>
              <a:rPr lang="en-US" dirty="0" smtClean="0">
                <a:sym typeface="Symbol" panose="05050102010706020507" pitchFamily="18" charset="2"/>
              </a:rPr>
              <a:t>, </a:t>
            </a:r>
            <a:r>
              <a:rPr lang="en-US" dirty="0" smtClean="0"/>
              <a:t>N measurements + MC simulation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703" y="906220"/>
            <a:ext cx="6912705" cy="5172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92825" y="1020897"/>
            <a:ext cx="255117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Hermetic Shielding with Icebox inside goes in this cavern</a:t>
            </a:r>
          </a:p>
          <a:p>
            <a:endParaRPr lang="en-US" sz="1350" b="1" dirty="0"/>
          </a:p>
          <a:p>
            <a:r>
              <a:rPr lang="en-US" sz="1350" b="1" dirty="0"/>
              <a:t>Typical distance from core to detector is 2.2 m. Assuming </a:t>
            </a:r>
            <a:r>
              <a:rPr lang="en-US" sz="1350" b="1" dirty="0" smtClean="0"/>
              <a:t>2.5m </a:t>
            </a:r>
            <a:r>
              <a:rPr lang="en-US" sz="1350" b="1" dirty="0"/>
              <a:t>in all rate </a:t>
            </a:r>
            <a:r>
              <a:rPr lang="en-US" sz="1350" b="1" dirty="0" smtClean="0"/>
              <a:t>calculations</a:t>
            </a:r>
          </a:p>
          <a:p>
            <a:endParaRPr lang="en-US" sz="1350" b="1" dirty="0"/>
          </a:p>
          <a:p>
            <a:r>
              <a:rPr lang="en-US" sz="1400" b="1" dirty="0"/>
              <a:t>In-situ measurements of gamma using a Canberra </a:t>
            </a:r>
            <a:r>
              <a:rPr lang="en-US" sz="1400" b="1" dirty="0" err="1"/>
              <a:t>BeGe</a:t>
            </a:r>
            <a:r>
              <a:rPr lang="en-US" sz="1400" b="1" dirty="0"/>
              <a:t> High Purity Ge detector (~500 gm) inside a commercial 4” low activity lead </a:t>
            </a:r>
            <a:r>
              <a:rPr lang="en-US" sz="1400" b="1" dirty="0" smtClean="0"/>
              <a:t>shielding</a:t>
            </a:r>
          </a:p>
          <a:p>
            <a:endParaRPr lang="en-US" sz="1400" b="1" dirty="0"/>
          </a:p>
          <a:p>
            <a:endParaRPr lang="en-US" sz="1400" b="1" dirty="0"/>
          </a:p>
          <a:p>
            <a:endParaRPr lang="en-US" sz="135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284921" y="1800871"/>
            <a:ext cx="2817354" cy="12167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8195" y="3571457"/>
            <a:ext cx="635332" cy="9145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68" y="3830870"/>
            <a:ext cx="2295887" cy="3059622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98"/>
            <a:ext cx="2313432" cy="30830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062" y="3830870"/>
            <a:ext cx="2319274" cy="30907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6328" y="868399"/>
            <a:ext cx="1947672" cy="59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182" y="3056487"/>
            <a:ext cx="5067752" cy="3359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410"/>
            <a:ext cx="9068899" cy="967313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latin typeface="AR CENA" panose="02000000000000000000" pitchFamily="2" charset="0"/>
              </a:rPr>
              <a:t>Coherent Neutrino Scattering: Connection to </a:t>
            </a:r>
            <a:r>
              <a:rPr lang="en-US" sz="2000" b="1" dirty="0">
                <a:latin typeface="AR CENA" panose="02000000000000000000" pitchFamily="2" charset="0"/>
              </a:rPr>
              <a:t>WIMPs</a:t>
            </a:r>
            <a:br>
              <a:rPr lang="en-US" sz="2000" b="1" dirty="0">
                <a:latin typeface="AR CENA" panose="02000000000000000000" pitchFamily="2" charset="0"/>
              </a:rPr>
            </a:br>
            <a:endParaRPr lang="en-US" sz="2000" b="1" dirty="0">
              <a:latin typeface="AR CENA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347" y="628319"/>
            <a:ext cx="8842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Coherent scattering of neutrinos and WIMP search have the same technological pursuit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fld id="{996D4117-81A2-4255-A751-DD2B34E19EC1}" type="slidenum">
              <a:rPr lang="en-US" b="1" smtClean="0"/>
              <a:t>2</a:t>
            </a:fld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4571" y="6416124"/>
            <a:ext cx="7766104" cy="351692"/>
          </a:xfrm>
          <a:solidFill>
            <a:srgbClr val="FFFF00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Same low threshold detector challenges for </a:t>
            </a:r>
            <a:r>
              <a:rPr lang="en-US" sz="2400" dirty="0" err="1" smtClean="0"/>
              <a:t>SuperCDMS</a:t>
            </a:r>
            <a:r>
              <a:rPr lang="en-US" sz="2400" dirty="0" smtClean="0"/>
              <a:t> and </a:t>
            </a:r>
            <a:r>
              <a:rPr lang="en-US" sz="2400" dirty="0"/>
              <a:t>C</a:t>
            </a:r>
            <a:r>
              <a:rPr lang="en-US" sz="2400" dirty="0" smtClean="0">
                <a:sym typeface="Symbol" panose="05050102010706020507" pitchFamily="18" charset="2"/>
              </a:rPr>
              <a:t>NS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35" y="954322"/>
            <a:ext cx="6960015" cy="2492605"/>
          </a:xfrm>
          <a:prstGeom prst="rect">
            <a:avLst/>
          </a:prstGeom>
        </p:spPr>
      </p:pic>
      <p:pic>
        <p:nvPicPr>
          <p:cNvPr id="9" name="Content Placeholder 4" descr="all-mass_projection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11296" r="34293" b="9259"/>
          <a:stretch/>
        </p:blipFill>
        <p:spPr>
          <a:xfrm>
            <a:off x="76200" y="3341076"/>
            <a:ext cx="4418160" cy="301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0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" y="586209"/>
            <a:ext cx="4996601" cy="2602594"/>
          </a:xfrm>
          <a:prstGeom prst="rect">
            <a:avLst/>
          </a:prstGeom>
        </p:spPr>
      </p:pic>
      <p:pic>
        <p:nvPicPr>
          <p:cNvPr id="6" name="Picture 5" descr="UltraLEGe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02" y="682011"/>
            <a:ext cx="4717038" cy="2161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182193"/>
            <a:ext cx="6995161" cy="377639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1744" y="-28276"/>
            <a:ext cx="8050696" cy="792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mtClean="0">
                <a:latin typeface="AR CENA" panose="02000000000000000000" pitchFamily="2" charset="0"/>
              </a:rPr>
              <a:t>Shielding validation for Phase-2</a:t>
            </a:r>
            <a:endParaRPr lang="en-US" sz="3000" b="1" dirty="0"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9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09" y="318498"/>
            <a:ext cx="4809474" cy="3272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41" y="60005"/>
            <a:ext cx="8568616" cy="58665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b="1" dirty="0">
                <a:latin typeface="AR CENA" panose="02000000000000000000" pitchFamily="2" charset="0"/>
                <a:sym typeface="Symbol" panose="05050102010706020507" pitchFamily="18" charset="2"/>
              </a:rPr>
              <a:t>F</a:t>
            </a:r>
            <a:r>
              <a:rPr lang="en-US" sz="2800" b="1" dirty="0" smtClean="0">
                <a:latin typeface="AR CENA" panose="02000000000000000000" pitchFamily="2" charset="0"/>
                <a:sym typeface="Symbol" panose="05050102010706020507" pitchFamily="18" charset="2"/>
              </a:rPr>
              <a:t>ast and Thermal Neutron </a:t>
            </a:r>
            <a:r>
              <a:rPr lang="en-US" sz="2800" b="1" dirty="0" smtClean="0">
                <a:latin typeface="AR CENA" panose="02000000000000000000" pitchFamily="2" charset="0"/>
              </a:rPr>
              <a:t>measurements</a:t>
            </a:r>
            <a:endParaRPr lang="en-US" sz="2800" b="1" dirty="0">
              <a:latin typeface="AR CENA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018" y="553066"/>
            <a:ext cx="3572546" cy="2862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91" y="3942832"/>
            <a:ext cx="4396462" cy="298281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94464" y="3616779"/>
            <a:ext cx="4940753" cy="3265714"/>
            <a:chOff x="3755570" y="2881301"/>
            <a:chExt cx="5879647" cy="40011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570" y="2881301"/>
              <a:ext cx="5879647" cy="400119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92535" y="4261741"/>
              <a:ext cx="3102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Core on, inside lead shielding 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351688" y="4588459"/>
              <a:ext cx="481693" cy="58687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958817" y="4631073"/>
              <a:ext cx="434068" cy="47700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731328" y="4806003"/>
              <a:ext cx="2139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Core off, overnight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13105" y="3282675"/>
              <a:ext cx="3157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Core on, outside lead shielding</a:t>
              </a:r>
              <a:endParaRPr lang="en-US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1257301" y="789588"/>
            <a:ext cx="5333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Helvetica-Light"/>
              </a:rPr>
              <a:t>P-</a:t>
            </a:r>
            <a:r>
              <a:rPr lang="en-US" b="1" dirty="0" err="1" smtClean="0">
                <a:latin typeface="Helvetica-Light"/>
              </a:rPr>
              <a:t>Terphenyl</a:t>
            </a:r>
            <a:r>
              <a:rPr lang="en-US" b="1" dirty="0" smtClean="0">
                <a:latin typeface="Helvetica-Light"/>
              </a:rPr>
              <a:t> with PSD for fast N measurements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1443899" y="5987019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-Light"/>
              </a:rPr>
              <a:t>Li-6 </a:t>
            </a:r>
            <a:r>
              <a:rPr lang="en-US" b="1" dirty="0">
                <a:latin typeface="Helvetica-Light"/>
              </a:rPr>
              <a:t>Glass at Reactor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045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" y="90807"/>
            <a:ext cx="6766560" cy="63752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 CENA"/>
              </a:rPr>
              <a:t>CONNIE </a:t>
            </a:r>
            <a:r>
              <a:rPr lang="en-US" b="1" dirty="0" err="1" smtClean="0">
                <a:latin typeface="AR CENA"/>
              </a:rPr>
              <a:t>Detector@MINER</a:t>
            </a:r>
            <a:endParaRPr lang="en-US" b="1" dirty="0">
              <a:latin typeface="AR CEN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778247"/>
            <a:ext cx="3682746" cy="4910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7610" y="678796"/>
            <a:ext cx="54063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 CONNIE detector in the Phase-2 cavern to study low energy background.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Another ~kg scale </a:t>
            </a:r>
            <a:r>
              <a:rPr lang="en-US" b="1" dirty="0" err="1" smtClean="0"/>
              <a:t>NaI</a:t>
            </a:r>
            <a:r>
              <a:rPr lang="en-US" b="1" dirty="0" smtClean="0"/>
              <a:t> crystal, as well as a ~kg scale Canberra </a:t>
            </a:r>
            <a:r>
              <a:rPr lang="en-US" b="1" dirty="0" err="1" smtClean="0"/>
              <a:t>BeGe</a:t>
            </a:r>
            <a:r>
              <a:rPr lang="en-US" b="1" dirty="0" smtClean="0"/>
              <a:t> detector used for MC validation.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Order of magnitude higher DRU seen in CONNIE CCD compared to ~kg scale </a:t>
            </a:r>
            <a:r>
              <a:rPr lang="en-US" b="1" dirty="0" err="1" smtClean="0"/>
              <a:t>NaI</a:t>
            </a:r>
            <a:r>
              <a:rPr lang="en-US" b="1" dirty="0" smtClean="0"/>
              <a:t>/Ge.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Trying to understand the discrepancy  (cryostat?)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Radon and </a:t>
            </a:r>
            <a:r>
              <a:rPr lang="en-US" b="1" baseline="30000" dirty="0" smtClean="0"/>
              <a:t>41</a:t>
            </a:r>
            <a:r>
              <a:rPr lang="en-US" b="1" dirty="0" smtClean="0"/>
              <a:t>Ar decays will be reducing by a fresh air purge. Being implemented for MINER as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MINER Active veto with half ton (100 x 5 kg each) </a:t>
            </a:r>
            <a:r>
              <a:rPr lang="en-US" b="1" dirty="0" err="1" smtClean="0"/>
              <a:t>CsI</a:t>
            </a:r>
            <a:r>
              <a:rPr lang="en-US" b="1" dirty="0" smtClean="0"/>
              <a:t> may provide ~100x reduction (shielding) + rejection  (active Compton tag)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83" y="2989571"/>
            <a:ext cx="2024253" cy="2699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246" y="4047566"/>
            <a:ext cx="2595753" cy="2810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" y="5129784"/>
            <a:ext cx="4508867" cy="1728216"/>
          </a:xfrm>
          <a:prstGeom prst="rect">
            <a:avLst/>
          </a:prstGeom>
        </p:spPr>
      </p:pic>
      <p:pic>
        <p:nvPicPr>
          <p:cNvPr id="9" name="Picture 2" descr="one CsI crys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77" y="5129784"/>
            <a:ext cx="2078868" cy="16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1206" y="0"/>
            <a:ext cx="2232794" cy="68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9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657734"/>
            <a:ext cx="8997696" cy="5698618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Phase-1 in operation – 1-tower science run started with 3 detectors</a:t>
            </a:r>
          </a:p>
          <a:p>
            <a:pPr lvl="1"/>
            <a:r>
              <a:rPr lang="en-US" sz="2000" b="1" dirty="0" smtClean="0"/>
              <a:t>1 Ge </a:t>
            </a:r>
            <a:r>
              <a:rPr lang="en-US" sz="2000" b="1" dirty="0" err="1" smtClean="0"/>
              <a:t>iZIP</a:t>
            </a:r>
            <a:r>
              <a:rPr lang="en-US" sz="2000" b="1" dirty="0" smtClean="0"/>
              <a:t> to measure gamma and neutron background and have CNS sensitivity</a:t>
            </a:r>
          </a:p>
          <a:p>
            <a:pPr lvl="1"/>
            <a:r>
              <a:rPr lang="en-US" sz="2000" b="1" dirty="0" smtClean="0"/>
              <a:t>1 Ge + 1 Si HV detectors (few </a:t>
            </a:r>
            <a:r>
              <a:rPr lang="en-US" sz="2000" b="1" dirty="0" err="1" smtClean="0"/>
              <a:t>eVee</a:t>
            </a:r>
            <a:r>
              <a:rPr lang="en-US" sz="2000" b="1" dirty="0" smtClean="0"/>
              <a:t> resolution) for CNS signal measurement </a:t>
            </a:r>
          </a:p>
          <a:p>
            <a:pPr lvl="1"/>
            <a:r>
              <a:rPr lang="en-US" sz="2000" b="1" dirty="0" smtClean="0"/>
              <a:t>DAQ hardware and software from </a:t>
            </a:r>
            <a:r>
              <a:rPr lang="en-US" sz="2000" b="1" dirty="0" err="1" smtClean="0"/>
              <a:t>SuperCDMS</a:t>
            </a:r>
            <a:r>
              <a:rPr lang="en-US" sz="2000" b="1" dirty="0" smtClean="0"/>
              <a:t> Soudan. Strong synergy in detector development and calibration efforts between MINER and </a:t>
            </a:r>
            <a:r>
              <a:rPr lang="en-US" sz="2000" b="1" dirty="0" err="1" smtClean="0"/>
              <a:t>SuperCDMS</a:t>
            </a:r>
            <a:r>
              <a:rPr lang="en-US" sz="2000" b="1" dirty="0" smtClean="0"/>
              <a:t> efforts.</a:t>
            </a:r>
          </a:p>
          <a:p>
            <a:r>
              <a:rPr lang="en-US" sz="2000" b="1" dirty="0" smtClean="0"/>
              <a:t>Few (up-to 4) months required for CNS 5-</a:t>
            </a:r>
            <a:r>
              <a:rPr lang="en-US" sz="2000" b="1" dirty="0" smtClean="0">
                <a:sym typeface="Symbol" panose="05050102010706020507" pitchFamily="18" charset="2"/>
              </a:rPr>
              <a:t> measurement</a:t>
            </a:r>
          </a:p>
          <a:p>
            <a:r>
              <a:rPr lang="en-US" sz="2000" b="1" dirty="0" smtClean="0">
                <a:sym typeface="Symbol" panose="05050102010706020507" pitchFamily="18" charset="2"/>
              </a:rPr>
              <a:t>After CNS measurement, focus on sterile oscillation scan 4-10 meter, with optimized exposure-distance combination. Search continues during Phase-2 commissioning</a:t>
            </a:r>
          </a:p>
          <a:p>
            <a:r>
              <a:rPr lang="en-US" sz="2000" b="1" dirty="0"/>
              <a:t>Phase-2 </a:t>
            </a:r>
            <a:r>
              <a:rPr lang="en-US" sz="2000" b="1" dirty="0" smtClean="0"/>
              <a:t>will use new 400 </a:t>
            </a:r>
            <a:r>
              <a:rPr lang="en-US" sz="2000" b="1" dirty="0" err="1" smtClean="0"/>
              <a:t>uW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cryofree</a:t>
            </a:r>
            <a:r>
              <a:rPr lang="en-US" sz="2000" b="1" dirty="0" smtClean="0"/>
              <a:t> fridge with 7 </a:t>
            </a:r>
            <a:r>
              <a:rPr lang="en-US" sz="2000" b="1" dirty="0" err="1" smtClean="0"/>
              <a:t>mK</a:t>
            </a:r>
            <a:r>
              <a:rPr lang="en-US" sz="2000" b="1" dirty="0" smtClean="0"/>
              <a:t> base temp and Icebox </a:t>
            </a:r>
            <a:r>
              <a:rPr lang="en-US" sz="2000" b="1" dirty="0"/>
              <a:t>(holding </a:t>
            </a:r>
            <a:r>
              <a:rPr lang="en-US" sz="2000" b="1" dirty="0" err="1" smtClean="0"/>
              <a:t>upto</a:t>
            </a:r>
            <a:r>
              <a:rPr lang="en-US" sz="2000" b="1" dirty="0" smtClean="0"/>
              <a:t> 30 kg of detectors). Icebox allows the detectors to be inside a hermetic shielding, like </a:t>
            </a:r>
            <a:r>
              <a:rPr lang="en-US" sz="2000" b="1" dirty="0" err="1" smtClean="0"/>
              <a:t>SuperCDMS</a:t>
            </a:r>
            <a:r>
              <a:rPr lang="en-US" sz="2000" b="1" dirty="0" smtClean="0"/>
              <a:t>. Phase-2 operational next year and run for a few years.</a:t>
            </a:r>
            <a:endParaRPr lang="en-US" sz="2000" b="1" dirty="0"/>
          </a:p>
          <a:p>
            <a:r>
              <a:rPr lang="en-US" sz="2000" b="1" dirty="0" smtClean="0"/>
              <a:t>Unique Sterile </a:t>
            </a:r>
            <a:r>
              <a:rPr lang="en-US" sz="2000" b="1" dirty="0" smtClean="0">
                <a:sym typeface="Symbol" panose="05050102010706020507" pitchFamily="18" charset="2"/>
              </a:rPr>
              <a:t></a:t>
            </a:r>
            <a:r>
              <a:rPr lang="en-US" sz="2000" b="1" dirty="0" smtClean="0"/>
              <a:t> </a:t>
            </a:r>
            <a:r>
              <a:rPr lang="en-US" sz="2000" b="1" dirty="0"/>
              <a:t>sensitivity due to </a:t>
            </a:r>
            <a:r>
              <a:rPr lang="en-US" sz="2000" b="1" dirty="0" smtClean="0"/>
              <a:t>movable </a:t>
            </a:r>
            <a:r>
              <a:rPr lang="en-US" sz="2000" b="1" dirty="0"/>
              <a:t>core and very short baseline (~m scale)</a:t>
            </a:r>
          </a:p>
          <a:p>
            <a:r>
              <a:rPr lang="en-US" sz="2000" b="1" dirty="0" smtClean="0"/>
              <a:t>NSI searches </a:t>
            </a:r>
            <a:r>
              <a:rPr lang="en-US" sz="2000" b="1" dirty="0"/>
              <a:t>will require very low background level and ~year </a:t>
            </a:r>
            <a:r>
              <a:rPr lang="en-US" sz="2000" b="1" dirty="0" smtClean="0"/>
              <a:t>of running</a:t>
            </a:r>
            <a:endParaRPr lang="en-US" sz="2000" b="1" dirty="0"/>
          </a:p>
          <a:p>
            <a:r>
              <a:rPr lang="en-US" sz="2000" b="1" dirty="0"/>
              <a:t>Neutrino magnetic moment sensitivity competitive with GEMMA in a year </a:t>
            </a:r>
            <a:r>
              <a:rPr lang="en-US" sz="2000" b="1" dirty="0" smtClean="0"/>
              <a:t>of running</a:t>
            </a:r>
            <a:endParaRPr lang="en-US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2920" y="1"/>
            <a:ext cx="8566132" cy="521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Bookman Old Style"/>
              </a:defRPr>
            </a:lvl1pPr>
          </a:lstStyle>
          <a:p>
            <a:r>
              <a:rPr lang="en-US" sz="2800" b="1" dirty="0" smtClean="0">
                <a:latin typeface="AR CENA" panose="02000000000000000000" pitchFamily="2" charset="0"/>
              </a:rPr>
              <a:t>Status and Outlook: 1-Tower run Started</a:t>
            </a:r>
            <a:endParaRPr lang="en-US" sz="2800" b="1" dirty="0"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6815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43" y="5279010"/>
            <a:ext cx="1598035" cy="1598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9" y="62042"/>
            <a:ext cx="9143999" cy="443079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latin typeface="AR CENA" panose="02000000000000000000" pitchFamily="2" charset="0"/>
              </a:rPr>
              <a:t>MI</a:t>
            </a:r>
            <a:r>
              <a:rPr lang="en-US" b="1" dirty="0" smtClean="0">
                <a:latin typeface="AR CENA" panose="02000000000000000000" pitchFamily="2" charset="0"/>
                <a:sym typeface="Symbol" panose="05050102010706020507" pitchFamily="18" charset="2"/>
              </a:rPr>
              <a:t></a:t>
            </a:r>
            <a:r>
              <a:rPr lang="en-US" b="1" dirty="0" smtClean="0">
                <a:latin typeface="AR CENA" panose="02000000000000000000" pitchFamily="2" charset="0"/>
              </a:rPr>
              <a:t>ER Collaboration</a:t>
            </a:r>
            <a:endParaRPr lang="en-US" b="1" dirty="0">
              <a:latin typeface="AR CENA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3992" y="507670"/>
            <a:ext cx="33231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Texas A&amp;M University, Physics &amp; Astronomy</a:t>
            </a:r>
          </a:p>
          <a:p>
            <a:r>
              <a:rPr lang="en-US" sz="1350" b="1" i="1" dirty="0" smtClean="0"/>
              <a:t>R. Mahapatra, G</a:t>
            </a:r>
            <a:r>
              <a:rPr lang="en-US" sz="1350" b="1" i="1" dirty="0"/>
              <a:t>. </a:t>
            </a:r>
            <a:r>
              <a:rPr lang="en-US" sz="1350" b="1" i="1" dirty="0" err="1" smtClean="0"/>
              <a:t>Agnolet</a:t>
            </a:r>
            <a:r>
              <a:rPr lang="en-US" sz="1350" b="1" i="1" dirty="0" smtClean="0"/>
              <a:t>, </a:t>
            </a:r>
            <a:r>
              <a:rPr lang="en-US" sz="1350" b="1" i="1" dirty="0"/>
              <a:t>B. Dutta, R. Harris, N. </a:t>
            </a:r>
            <a:r>
              <a:rPr lang="en-US" sz="1350" b="1" i="1" dirty="0" err="1"/>
              <a:t>Mirabolfathi</a:t>
            </a:r>
            <a:r>
              <a:rPr lang="en-US" sz="1350" b="1" i="1" dirty="0"/>
              <a:t> , L. </a:t>
            </a:r>
            <a:r>
              <a:rPr lang="en-US" sz="1350" b="1" i="1" dirty="0" err="1"/>
              <a:t>Strigari</a:t>
            </a:r>
            <a:r>
              <a:rPr lang="en-US" sz="1350" b="1" i="1" dirty="0"/>
              <a:t>, W. </a:t>
            </a:r>
            <a:r>
              <a:rPr lang="en-US" sz="1350" b="1" i="1" dirty="0" err="1"/>
              <a:t>Teizer</a:t>
            </a:r>
            <a:r>
              <a:rPr lang="en-US" sz="1350" b="1" dirty="0"/>
              <a:t>, </a:t>
            </a:r>
            <a:r>
              <a:rPr lang="en-US" sz="1350" b="1" i="1" dirty="0"/>
              <a:t>B. Webb,</a:t>
            </a:r>
            <a:r>
              <a:rPr lang="en-US" sz="1350" b="1" dirty="0"/>
              <a:t> </a:t>
            </a:r>
            <a:r>
              <a:rPr lang="en-US" sz="1350" dirty="0"/>
              <a:t> Y. Gao, C. Hays, A. </a:t>
            </a:r>
            <a:r>
              <a:rPr lang="en-US" sz="1350" dirty="0" err="1"/>
              <a:t>Jastram</a:t>
            </a:r>
            <a:r>
              <a:rPr lang="en-US" sz="1350" dirty="0"/>
              <a:t>, A. </a:t>
            </a:r>
            <a:r>
              <a:rPr lang="en-US" sz="1350" dirty="0" err="1"/>
              <a:t>Kubik</a:t>
            </a:r>
            <a:r>
              <a:rPr lang="en-US" sz="1350" dirty="0"/>
              <a:t>, </a:t>
            </a:r>
            <a:r>
              <a:rPr lang="en-US" sz="1350" dirty="0" smtClean="0"/>
              <a:t>W</a:t>
            </a:r>
            <a:r>
              <a:rPr lang="en-US" sz="1350" dirty="0"/>
              <a:t>. Baker, R. Beck, Z. Wetzel, F. </a:t>
            </a:r>
            <a:r>
              <a:rPr lang="en-US" sz="1350" dirty="0" err="1" smtClean="0"/>
              <a:t>Kadribasic</a:t>
            </a:r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1238837" y="1789246"/>
            <a:ext cx="35062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Cyclotron </a:t>
            </a:r>
            <a:r>
              <a:rPr lang="en-US" sz="1350" b="1" dirty="0" smtClean="0"/>
              <a:t>Institute</a:t>
            </a:r>
            <a:r>
              <a:rPr lang="en-US" sz="1350" b="1" dirty="0"/>
              <a:t> </a:t>
            </a:r>
            <a:r>
              <a:rPr lang="en-US" sz="1350" b="1" dirty="0" smtClean="0"/>
              <a:t>- </a:t>
            </a:r>
            <a:r>
              <a:rPr lang="en-US" sz="1350" b="1" i="1" dirty="0" smtClean="0"/>
              <a:t>G</a:t>
            </a:r>
            <a:r>
              <a:rPr lang="en-US" sz="1350" b="1" i="1" dirty="0"/>
              <a:t>. </a:t>
            </a:r>
            <a:r>
              <a:rPr lang="en-US" sz="1350" b="1" i="1" dirty="0" err="1" smtClean="0"/>
              <a:t>Rogchev</a:t>
            </a:r>
            <a:r>
              <a:rPr lang="en-US" sz="1350" b="1" i="1" dirty="0" smtClean="0"/>
              <a:t>, </a:t>
            </a:r>
            <a:r>
              <a:rPr lang="en-US" sz="1350" i="1" dirty="0" smtClean="0"/>
              <a:t>J. Hooker</a:t>
            </a:r>
            <a:endParaRPr lang="en-US" sz="1350" b="1" i="1" dirty="0"/>
          </a:p>
          <a:p>
            <a:r>
              <a:rPr lang="en-US" sz="1350" b="1" i="1" dirty="0" smtClean="0"/>
              <a:t>Nuclear Engineering – C. </a:t>
            </a:r>
            <a:r>
              <a:rPr lang="en-US" sz="1350" b="1" i="1" dirty="0" err="1" smtClean="0"/>
              <a:t>Marianno</a:t>
            </a:r>
            <a:r>
              <a:rPr lang="en-US" sz="1350" b="1" i="1" dirty="0" smtClean="0"/>
              <a:t>, Daniel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1326194" y="4000011"/>
            <a:ext cx="241624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smtClean="0"/>
              <a:t>University </a:t>
            </a:r>
            <a:r>
              <a:rPr lang="en-US" sz="1350" b="1" dirty="0"/>
              <a:t>of South Dakota</a:t>
            </a:r>
          </a:p>
          <a:p>
            <a:r>
              <a:rPr lang="en-US" sz="1350" b="1" i="1" dirty="0"/>
              <a:t>J. Sander</a:t>
            </a:r>
            <a:r>
              <a:rPr lang="en-US" sz="1350" dirty="0"/>
              <a:t>, </a:t>
            </a:r>
            <a:r>
              <a:rPr lang="en-US" sz="1350" b="1" i="1" dirty="0" smtClean="0"/>
              <a:t>J. Liu, </a:t>
            </a:r>
            <a:r>
              <a:rPr lang="en-US" sz="1350" dirty="0" smtClean="0"/>
              <a:t>J. </a:t>
            </a:r>
            <a:r>
              <a:rPr lang="en-US" sz="1350" dirty="0" err="1" smtClean="0"/>
              <a:t>Mammo</a:t>
            </a:r>
            <a:r>
              <a:rPr lang="en-US" sz="1350" dirty="0"/>
              <a:t>, T. </a:t>
            </a:r>
            <a:r>
              <a:rPr lang="en-US" sz="1350" dirty="0" err="1"/>
              <a:t>Oli</a:t>
            </a:r>
            <a:r>
              <a:rPr lang="en-US" sz="1350" dirty="0"/>
              <a:t>, A. Khan, B. </a:t>
            </a:r>
            <a:r>
              <a:rPr lang="en-US" sz="1350" dirty="0" smtClean="0"/>
              <a:t>Li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1229678" y="2218372"/>
            <a:ext cx="33517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TEES Nuclear Science Center (NSC)</a:t>
            </a:r>
          </a:p>
          <a:p>
            <a:r>
              <a:rPr lang="en-US" sz="1350" b="1" i="1" dirty="0"/>
              <a:t>S. </a:t>
            </a:r>
            <a:r>
              <a:rPr lang="en-US" sz="1350" b="1" i="1" dirty="0" err="1"/>
              <a:t>McDeavitt</a:t>
            </a:r>
            <a:r>
              <a:rPr lang="en-US" sz="1350" dirty="0"/>
              <a:t>, J. Newhouse, J. </a:t>
            </a:r>
            <a:r>
              <a:rPr lang="en-US" sz="1350" dirty="0" err="1"/>
              <a:t>Vermaak</a:t>
            </a:r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5898768" y="1931843"/>
            <a:ext cx="335172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National Institute of Science Education and Research (NISER</a:t>
            </a:r>
            <a:r>
              <a:rPr lang="en-US" sz="1350" b="1" dirty="0" smtClean="0"/>
              <a:t>), India</a:t>
            </a:r>
            <a:endParaRPr lang="en-US" sz="1350" b="1" dirty="0"/>
          </a:p>
          <a:p>
            <a:r>
              <a:rPr lang="en-US" sz="1350" b="1" i="1" dirty="0"/>
              <a:t>B. </a:t>
            </a:r>
            <a:r>
              <a:rPr lang="en-US" sz="1350" b="1" i="1" dirty="0" err="1"/>
              <a:t>Mohanty</a:t>
            </a:r>
            <a:r>
              <a:rPr lang="en-US" sz="1350" b="1" i="1" dirty="0"/>
              <a:t>, K. </a:t>
            </a:r>
            <a:r>
              <a:rPr lang="en-US" sz="1350" b="1" i="1" dirty="0" err="1"/>
              <a:t>Senapati</a:t>
            </a:r>
            <a:r>
              <a:rPr lang="en-US" sz="1350" b="1" i="1" dirty="0"/>
              <a:t>,</a:t>
            </a:r>
            <a:r>
              <a:rPr lang="en-US" sz="1350" dirty="0"/>
              <a:t> V. </a:t>
            </a:r>
            <a:r>
              <a:rPr lang="en-US" sz="1350" dirty="0" err="1"/>
              <a:t>Iyer</a:t>
            </a:r>
            <a:r>
              <a:rPr lang="en-US" sz="135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66844" y="4629448"/>
            <a:ext cx="304358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Sam Houston State </a:t>
            </a:r>
            <a:r>
              <a:rPr lang="en-US" sz="1350" b="1" dirty="0" err="1"/>
              <a:t>Univ</a:t>
            </a:r>
            <a:endParaRPr lang="en-US" sz="1350" b="1" dirty="0"/>
          </a:p>
          <a:p>
            <a:r>
              <a:rPr lang="en-US" sz="1350" b="1" i="1" dirty="0"/>
              <a:t>J. </a:t>
            </a:r>
            <a:r>
              <a:rPr lang="en-US" sz="1350" b="1" i="1" dirty="0" smtClean="0"/>
              <a:t>Walker, J. Dent, </a:t>
            </a:r>
            <a:r>
              <a:rPr lang="en-US" sz="1350" i="1" dirty="0" smtClean="0"/>
              <a:t>J. Navarrete, C. Lanham, J. Manning, B. Sands, R. Ramos</a:t>
            </a:r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" y="472173"/>
            <a:ext cx="1180115" cy="11742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92" y="615032"/>
            <a:ext cx="1044170" cy="10441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" y="3678212"/>
            <a:ext cx="1273799" cy="1258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92" y="1771086"/>
            <a:ext cx="1176644" cy="12033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21185" y="614250"/>
            <a:ext cx="316678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smtClean="0"/>
              <a:t>University Texas Austin</a:t>
            </a:r>
            <a:endParaRPr lang="en-US" sz="1350" b="1" dirty="0"/>
          </a:p>
          <a:p>
            <a:r>
              <a:rPr lang="en-US" sz="1350" b="1" i="1" dirty="0" smtClean="0"/>
              <a:t>Karol Lang</a:t>
            </a:r>
            <a:r>
              <a:rPr lang="en-US" sz="1350" i="1" dirty="0" smtClean="0"/>
              <a:t>, Will Flanagan, Marek </a:t>
            </a:r>
            <a:r>
              <a:rPr lang="en-US" sz="1350" i="1" dirty="0" err="1" smtClean="0"/>
              <a:t>Proga</a:t>
            </a:r>
            <a:r>
              <a:rPr lang="en-US" sz="1350" i="1" dirty="0" smtClean="0"/>
              <a:t>, John Cesar, Dung Phan, Tom Carroll, Simon De </a:t>
            </a:r>
            <a:r>
              <a:rPr lang="en-US" sz="1350" i="1" dirty="0" err="1" smtClean="0"/>
              <a:t>Rijick</a:t>
            </a:r>
            <a:r>
              <a:rPr lang="en-US" sz="1350" i="1" dirty="0" smtClean="0"/>
              <a:t>, Ramon Salazar, Shiv </a:t>
            </a:r>
            <a:r>
              <a:rPr lang="en-US" sz="1350" i="1" dirty="0" err="1" smtClean="0"/>
              <a:t>Yadavalli</a:t>
            </a:r>
            <a:r>
              <a:rPr lang="en-US" sz="1350" i="1" dirty="0" smtClean="0"/>
              <a:t>, Kayla Leonard, Adam </a:t>
            </a:r>
            <a:r>
              <a:rPr lang="en-US" sz="1350" i="1" dirty="0" err="1" smtClean="0"/>
              <a:t>Rouhiainen</a:t>
            </a:r>
            <a:endParaRPr lang="en-US" sz="135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22" y="4512727"/>
            <a:ext cx="1346813" cy="1157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4678" y="2721291"/>
            <a:ext cx="1424609" cy="7825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29678" y="2735166"/>
            <a:ext cx="291341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smtClean="0"/>
              <a:t>University of Minnesota</a:t>
            </a:r>
            <a:endParaRPr lang="en-US" sz="1350" b="1" dirty="0"/>
          </a:p>
          <a:p>
            <a:r>
              <a:rPr lang="en-US" sz="1350" b="1" i="1" dirty="0" smtClean="0"/>
              <a:t>V. </a:t>
            </a:r>
            <a:r>
              <a:rPr lang="en-US" sz="1350" b="1" i="1" dirty="0" err="1" smtClean="0"/>
              <a:t>Mandic</a:t>
            </a:r>
            <a:r>
              <a:rPr lang="en-US" sz="1350" dirty="0" smtClean="0"/>
              <a:t>, </a:t>
            </a:r>
            <a:r>
              <a:rPr lang="en-US" sz="1350" b="1" dirty="0" smtClean="0"/>
              <a:t>P. Cushman, </a:t>
            </a:r>
            <a:r>
              <a:rPr lang="en-US" sz="1350" dirty="0" smtClean="0"/>
              <a:t>M. </a:t>
            </a:r>
            <a:r>
              <a:rPr lang="en-US" sz="1350" dirty="0" err="1" smtClean="0"/>
              <a:t>Fritts</a:t>
            </a:r>
            <a:r>
              <a:rPr lang="en-US" sz="1350" dirty="0" smtClean="0"/>
              <a:t>, A. Kennedy, N. Mast, A. </a:t>
            </a:r>
            <a:r>
              <a:rPr lang="en-US" sz="1350" dirty="0" err="1" smtClean="0"/>
              <a:t>Villano</a:t>
            </a:r>
            <a:r>
              <a:rPr lang="en-US" sz="1350" dirty="0" smtClean="0"/>
              <a:t>, D. Barker</a:t>
            </a:r>
            <a:endParaRPr lang="en-US" sz="1350" dirty="0"/>
          </a:p>
        </p:txBody>
      </p:sp>
      <p:pic>
        <p:nvPicPr>
          <p:cNvPr id="1026" name="Picture 2" descr="http://www.queensu.ca/mc_administrator/sites/default/files/assets/pages/QueensLogo_colou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600" y="2637477"/>
            <a:ext cx="1548808" cy="117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58704" y="2918135"/>
            <a:ext cx="33517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smtClean="0"/>
              <a:t>Queen’s University, Canada</a:t>
            </a:r>
            <a:endParaRPr lang="en-US" sz="1350" b="1" dirty="0"/>
          </a:p>
          <a:p>
            <a:r>
              <a:rPr lang="en-US" sz="1350" b="1" i="1" dirty="0" smtClean="0"/>
              <a:t>R. Martin</a:t>
            </a:r>
            <a:endParaRPr lang="en-US" sz="1350" dirty="0"/>
          </a:p>
        </p:txBody>
      </p:sp>
      <p:pic>
        <p:nvPicPr>
          <p:cNvPr id="1028" name="Picture 4" descr="http://erkenntnis.icu.ac.jp/gcj/Mawardi/images/logo_fu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85" y="3489351"/>
            <a:ext cx="154305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913607" y="3761228"/>
            <a:ext cx="29993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smtClean="0"/>
              <a:t>Fukui University, Japan</a:t>
            </a:r>
            <a:endParaRPr lang="en-US" sz="1350" b="1" dirty="0"/>
          </a:p>
          <a:p>
            <a:r>
              <a:rPr lang="en-US" sz="1350" b="1" i="1" dirty="0" smtClean="0"/>
              <a:t>Y. </a:t>
            </a:r>
            <a:r>
              <a:rPr lang="en-US" sz="1350" b="1" i="1" dirty="0" err="1" smtClean="0"/>
              <a:t>Tamagawa</a:t>
            </a:r>
            <a:r>
              <a:rPr lang="en-US" sz="1350" b="1" i="1" dirty="0" smtClean="0"/>
              <a:t>, I. Ogawa, K. Nakajima, </a:t>
            </a:r>
            <a:r>
              <a:rPr lang="en-US" sz="1350" i="1" dirty="0" smtClean="0"/>
              <a:t>M. Shimada</a:t>
            </a:r>
            <a:r>
              <a:rPr lang="en-US" sz="1350" dirty="0" smtClean="0"/>
              <a:t> </a:t>
            </a:r>
            <a:endParaRPr lang="en-US" sz="1350" dirty="0"/>
          </a:p>
        </p:txBody>
      </p:sp>
      <p:pic>
        <p:nvPicPr>
          <p:cNvPr id="2052" name="Picture 4" descr="https://askabiologist.asu.edu/sites/all/themes/askabiologist/images/asu-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" y="4999843"/>
            <a:ext cx="1818322" cy="75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800087" y="4914732"/>
            <a:ext cx="33517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smtClean="0"/>
              <a:t>Arizona </a:t>
            </a:r>
            <a:r>
              <a:rPr lang="en-US" sz="1350" b="1" dirty="0"/>
              <a:t>State </a:t>
            </a:r>
            <a:r>
              <a:rPr lang="en-US" sz="1350" b="1" dirty="0" err="1"/>
              <a:t>Univ</a:t>
            </a:r>
            <a:endParaRPr lang="en-US" sz="1350" b="1" dirty="0"/>
          </a:p>
          <a:p>
            <a:r>
              <a:rPr lang="en-US" sz="1350" b="1" i="1" dirty="0"/>
              <a:t>J. </a:t>
            </a:r>
            <a:r>
              <a:rPr lang="en-US" sz="1350" b="1" i="1" dirty="0" smtClean="0"/>
              <a:t>Newstead</a:t>
            </a:r>
            <a:endParaRPr lang="en-US" sz="135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7" y="498929"/>
            <a:ext cx="9144000" cy="5143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47024" y="6207847"/>
            <a:ext cx="33517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smtClean="0"/>
              <a:t>University of Dallas</a:t>
            </a:r>
            <a:endParaRPr lang="en-US" sz="1350" b="1" dirty="0"/>
          </a:p>
          <a:p>
            <a:r>
              <a:rPr lang="en-US" sz="1350" b="1" i="1" dirty="0" smtClean="0"/>
              <a:t>W. Flanagan</a:t>
            </a:r>
            <a:endParaRPr lang="en-US" sz="135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22" y="5824568"/>
            <a:ext cx="1231746" cy="9904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066845" y="5796884"/>
            <a:ext cx="26544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smtClean="0"/>
              <a:t>University of Colorado at Denver</a:t>
            </a:r>
            <a:endParaRPr lang="en-US" sz="1350" b="1" dirty="0"/>
          </a:p>
          <a:p>
            <a:r>
              <a:rPr lang="en-US" sz="1350" b="1" i="1" dirty="0" smtClean="0"/>
              <a:t>A. </a:t>
            </a:r>
            <a:r>
              <a:rPr lang="en-US" sz="1350" b="1" i="1" dirty="0" err="1" smtClean="0"/>
              <a:t>Vilano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5622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5530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-2174875" y="-5546724"/>
            <a:ext cx="3373438" cy="4487863"/>
            <a:chOff x="-1370" y="-3494"/>
            <a:chExt cx="8500" cy="11308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370" y="-3494"/>
              <a:ext cx="8500" cy="11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70" y="-3494"/>
              <a:ext cx="8503" cy="1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33488" y="4663440"/>
            <a:ext cx="15910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Now </a:t>
            </a:r>
            <a:r>
              <a:rPr lang="en-US" b="1" dirty="0" smtClean="0"/>
              <a:t>removed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22136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40"/>
            <a:ext cx="2385894" cy="1557603"/>
          </a:xfrm>
          <a:prstGeom prst="rect">
            <a:avLst/>
          </a:prstGeom>
        </p:spPr>
      </p:pic>
      <p:pic>
        <p:nvPicPr>
          <p:cNvPr id="8" name="Content Placeholder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31" y="0"/>
            <a:ext cx="2928169" cy="1637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0" y="698355"/>
            <a:ext cx="560718" cy="839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894" y="-330999"/>
            <a:ext cx="2986361" cy="22385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48311" y="1121070"/>
            <a:ext cx="229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Goal: 200 eV NR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4169325" y="-172192"/>
            <a:ext cx="173" cy="1920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1" y="1792643"/>
          <a:ext cx="5175849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742">
                  <a:extLst>
                    <a:ext uri="{9D8B030D-6E8A-4147-A177-3AD203B41FA5}">
                      <a16:colId xmlns:a16="http://schemas.microsoft.com/office/drawing/2014/main" val="1169906064"/>
                    </a:ext>
                  </a:extLst>
                </a:gridCol>
                <a:gridCol w="2234242">
                  <a:extLst>
                    <a:ext uri="{9D8B030D-6E8A-4147-A177-3AD203B41FA5}">
                      <a16:colId xmlns:a16="http://schemas.microsoft.com/office/drawing/2014/main" val="3364219174"/>
                    </a:ext>
                  </a:extLst>
                </a:gridCol>
                <a:gridCol w="1457865">
                  <a:extLst>
                    <a:ext uri="{9D8B030D-6E8A-4147-A177-3AD203B41FA5}">
                      <a16:colId xmlns:a16="http://schemas.microsoft.com/office/drawing/2014/main" val="38315966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Light</a:t>
                      </a:r>
                      <a:r>
                        <a:rPr lang="en-US" sz="1400" baseline="0" dirty="0" smtClean="0"/>
                        <a:t> (quenched)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Ionization (quenched)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Phonon(no quenching)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159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 err="1" smtClean="0"/>
                        <a:t>Lindhard</a:t>
                      </a:r>
                      <a:r>
                        <a:rPr lang="en-US" sz="1600" baseline="0" dirty="0" smtClean="0"/>
                        <a:t>=.1-.2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.15 (Ge),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.05 (Si)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 Quenching!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203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Req</a:t>
                      </a:r>
                      <a:r>
                        <a:rPr lang="en-US" sz="1600" baseline="0" dirty="0" smtClean="0"/>
                        <a:t> E</a:t>
                      </a:r>
                      <a:r>
                        <a:rPr lang="en-US" sz="1600" baseline="-25000" dirty="0" smtClean="0"/>
                        <a:t>th</a:t>
                      </a:r>
                      <a:r>
                        <a:rPr lang="en-US" sz="1600" baseline="0" dirty="0" smtClean="0"/>
                        <a:t> =20 eV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</a:t>
                      </a:r>
                      <a:r>
                        <a:rPr lang="en-US" sz="1600" baseline="0" dirty="0" smtClean="0"/>
                        <a:t>eV(Ge),10(Si)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 eV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437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 err="1" smtClean="0"/>
                        <a:t>Resol</a:t>
                      </a:r>
                      <a:r>
                        <a:rPr lang="en-US" sz="1600" baseline="0" dirty="0" smtClean="0"/>
                        <a:t>. </a:t>
                      </a:r>
                      <a:r>
                        <a:rPr lang="en-US" sz="1600" baseline="0" dirty="0" smtClean="0">
                          <a:sym typeface="Symbol" panose="05050102010706020507" pitchFamily="18" charset="2"/>
                        </a:rPr>
                        <a:t>=</a:t>
                      </a:r>
                      <a:r>
                        <a:rPr lang="en-US" sz="1600" baseline="0" dirty="0" smtClean="0"/>
                        <a:t>4 eV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 eV</a:t>
                      </a:r>
                      <a:r>
                        <a:rPr lang="en-US" sz="1600" baseline="0" dirty="0" smtClean="0"/>
                        <a:t> (Ge), 2 (Si)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 eV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906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CRESST (10</a:t>
                      </a:r>
                      <a:r>
                        <a:rPr lang="en-US" sz="1600" baseline="0" dirty="0" smtClean="0"/>
                        <a:t> gm)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CDMS(kg),</a:t>
                      </a:r>
                      <a:r>
                        <a:rPr lang="en-US" sz="1600" baseline="0" dirty="0" smtClean="0"/>
                        <a:t> CONNIE(gm)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CRESST,</a:t>
                      </a:r>
                      <a:r>
                        <a:rPr lang="en-US" sz="1600" baseline="0" dirty="0" smtClean="0"/>
                        <a:t> CDMS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818490"/>
                  </a:ext>
                </a:extLst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0" y="3713710"/>
            <a:ext cx="2870284" cy="1943896"/>
            <a:chOff x="0" y="3771038"/>
            <a:chExt cx="2870284" cy="194389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71038"/>
              <a:ext cx="2870284" cy="194389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261959" y="4037162"/>
              <a:ext cx="54958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Ge</a:t>
              </a:r>
              <a:endParaRPr lang="en-US" b="1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666903" y="3713710"/>
            <a:ext cx="2667874" cy="1984284"/>
            <a:chOff x="2648311" y="3838758"/>
            <a:chExt cx="2667874" cy="19842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48311" y="3838758"/>
              <a:ext cx="2667874" cy="198428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407037" y="3911738"/>
              <a:ext cx="54958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Si</a:t>
              </a:r>
              <a:endParaRPr lang="en-US" b="1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218118" y="3183611"/>
            <a:ext cx="39681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Excellent opportunity with high energy neutrinos that don’t need low threshold</a:t>
            </a:r>
          </a:p>
          <a:p>
            <a:endParaRPr lang="en-US" dirty="0"/>
          </a:p>
          <a:p>
            <a:r>
              <a:rPr lang="en-US" dirty="0" smtClean="0"/>
              <a:t>Excellent way to test CNS A</a:t>
            </a:r>
            <a:r>
              <a:rPr lang="en-US" baseline="30000" dirty="0" smtClean="0"/>
              <a:t>2 </a:t>
            </a:r>
            <a:r>
              <a:rPr lang="en-US" dirty="0" smtClean="0"/>
              <a:t>dependence by quickly implanting different detectors</a:t>
            </a:r>
          </a:p>
          <a:p>
            <a:endParaRPr lang="en-US" dirty="0"/>
          </a:p>
          <a:p>
            <a:r>
              <a:rPr lang="en-US" dirty="0" err="1" smtClean="0"/>
              <a:t>Lindhard</a:t>
            </a:r>
            <a:r>
              <a:rPr lang="en-US" dirty="0" smtClean="0"/>
              <a:t> still plays a role, since most of the sensitivity is still in low energies</a:t>
            </a:r>
          </a:p>
          <a:p>
            <a:endParaRPr lang="en-US" dirty="0"/>
          </a:p>
          <a:p>
            <a:r>
              <a:rPr lang="en-US" dirty="0" smtClean="0"/>
              <a:t>Important to collectively do low-E calibration in same/similar facility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023230" y="241539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29" y="1660821"/>
            <a:ext cx="2870348" cy="153677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7637" y="5652637"/>
            <a:ext cx="5294618" cy="1200394"/>
            <a:chOff x="77637" y="5652637"/>
            <a:chExt cx="5294618" cy="1200394"/>
          </a:xfrm>
        </p:grpSpPr>
        <p:grpSp>
          <p:nvGrpSpPr>
            <p:cNvPr id="34" name="Group 33"/>
            <p:cNvGrpSpPr/>
            <p:nvPr/>
          </p:nvGrpSpPr>
          <p:grpSpPr>
            <a:xfrm>
              <a:off x="2018892" y="5652637"/>
              <a:ext cx="3353363" cy="1200394"/>
              <a:chOff x="-108433" y="3631693"/>
              <a:chExt cx="8415029" cy="3130303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7419" y="5189252"/>
                <a:ext cx="3289177" cy="1572744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08433" y="3631693"/>
                <a:ext cx="5019783" cy="2921567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77637" y="5775781"/>
              <a:ext cx="17339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Trick to overcome </a:t>
              </a:r>
              <a:r>
                <a:rPr lang="en-US" sz="1400" b="1" dirty="0" err="1" smtClean="0"/>
                <a:t>Lindhard</a:t>
              </a:r>
              <a:r>
                <a:rPr lang="en-US" sz="1400" b="1" dirty="0" smtClean="0"/>
                <a:t>: convert ionization to phonon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08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0" y="726264"/>
            <a:ext cx="5189184" cy="3889844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6283" y="12879"/>
            <a:ext cx="5257846" cy="64717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AR CENA" panose="02000000000000000000" pitchFamily="2" charset="0"/>
                <a:cs typeface="Calibri" pitchFamily="34" charset="0"/>
              </a:rPr>
              <a:t>Challenges of CNS @ Reactor</a:t>
            </a:r>
            <a:endParaRPr lang="en-US" sz="2400" b="1" dirty="0">
              <a:latin typeface="AR CENA" panose="02000000000000000000" pitchFamily="2" charset="0"/>
              <a:cs typeface="Calibri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274129" y="12880"/>
            <a:ext cx="3869871" cy="34548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End-point (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20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</a:t>
            </a:r>
            <a:r>
              <a:rPr lang="en-US" sz="20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/M) with ~MeV scale reactor neutrinos is ~1 </a:t>
            </a:r>
            <a:r>
              <a:rPr lang="en-US" sz="20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keV</a:t>
            </a:r>
            <a:endParaRPr lang="en-US" sz="2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20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Pro: 10</a:t>
            </a:r>
            <a:r>
              <a:rPr lang="en-US" sz="20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more 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 than stopped </a:t>
            </a:r>
          </a:p>
          <a:p>
            <a:pPr>
              <a:spcBef>
                <a:spcPct val="20000"/>
              </a:spcBef>
              <a:defRPr/>
            </a:pPr>
            <a:endParaRPr lang="en-US" sz="2000" b="1" baseline="30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Con: Need low-threshold detector </a:t>
            </a:r>
          </a:p>
          <a:p>
            <a:pPr>
              <a:spcBef>
                <a:spcPct val="20000"/>
              </a:spcBef>
              <a:defRPr/>
            </a:pPr>
            <a:endParaRPr lang="en-US" sz="20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New low-threshold (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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~ 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few </a:t>
            </a:r>
            <a:r>
              <a:rPr lang="en-US" sz="20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eVee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detectors enable this sensitivity </a:t>
            </a:r>
          </a:p>
          <a:p>
            <a:pPr>
              <a:spcBef>
                <a:spcPct val="20000"/>
              </a:spcBef>
              <a:defRPr/>
            </a:pPr>
            <a:endParaRPr lang="en-US" sz="20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351" y="4408878"/>
            <a:ext cx="3048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Recoil energy in eV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137994" y="2486520"/>
            <a:ext cx="267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Integrated rate/kg-year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1302" y="4686421"/>
            <a:ext cx="3642579" cy="2118239"/>
            <a:chOff x="161302" y="4686421"/>
            <a:chExt cx="3642579" cy="211823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40" y="4686421"/>
              <a:ext cx="3610941" cy="204792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1302" y="6435328"/>
              <a:ext cx="2479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CONNIE CCD: </a:t>
              </a:r>
              <a:r>
                <a:rPr lang="en-US" b="1" dirty="0"/>
                <a:t>~</a:t>
              </a:r>
              <a:r>
                <a:rPr lang="en-US" b="1" dirty="0" smtClean="0"/>
                <a:t>gm mass</a:t>
              </a:r>
              <a:endParaRPr lang="en-US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67464" y="4010129"/>
            <a:ext cx="3612727" cy="2876967"/>
            <a:chOff x="5243800" y="3793159"/>
            <a:chExt cx="3836391" cy="30925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3336" y="3793159"/>
              <a:ext cx="3806855" cy="306484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243800" y="6488668"/>
              <a:ext cx="3376222" cy="397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SuperCDMS</a:t>
              </a:r>
              <a:r>
                <a:rPr lang="en-US" b="1" dirty="0" smtClean="0"/>
                <a:t> Detector:1500 gm</a:t>
              </a:r>
              <a:endParaRPr lang="en-US" b="1" dirty="0"/>
            </a:p>
          </p:txBody>
        </p:sp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52272" y="3291637"/>
            <a:ext cx="8763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latin typeface="Arial" charset="0"/>
              </a:rPr>
              <a:t>Rate = N</a:t>
            </a:r>
            <a:r>
              <a:rPr lang="en-US" sz="4400" b="1" dirty="0" smtClean="0">
                <a:latin typeface="Arial" charset="0"/>
              </a:rPr>
              <a:t> </a:t>
            </a:r>
            <a:r>
              <a:rPr lang="en-US" sz="4400" b="1" dirty="0" smtClean="0">
                <a:latin typeface="Symbol" pitchFamily="18" charset="2"/>
              </a:rPr>
              <a:t>f s</a:t>
            </a:r>
            <a:endParaRPr lang="en-US" sz="4400" b="1" dirty="0"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8513" y="2479272"/>
            <a:ext cx="4751425" cy="1755705"/>
            <a:chOff x="658513" y="2479272"/>
            <a:chExt cx="4751425" cy="1755705"/>
          </a:xfrm>
        </p:grpSpPr>
        <p:sp>
          <p:nvSpPr>
            <p:cNvPr id="17" name="Rectangle 16"/>
            <p:cNvSpPr/>
            <p:nvPr/>
          </p:nvSpPr>
          <p:spPr>
            <a:xfrm>
              <a:off x="658513" y="2479272"/>
              <a:ext cx="4751425" cy="17557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52900" y="2980584"/>
              <a:ext cx="4091984" cy="83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/>
                <a:t>Background</a:t>
              </a:r>
              <a:endParaRPr lang="en-US" sz="4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8535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14400" y="1905000"/>
            <a:ext cx="2577632" cy="2073158"/>
            <a:chOff x="914400" y="1905000"/>
            <a:chExt cx="2577632" cy="20731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0" y="1905000"/>
              <a:ext cx="2577632" cy="2073158"/>
            </a:xfrm>
            <a:prstGeom prst="rect">
              <a:avLst/>
            </a:prstGeom>
          </p:spPr>
        </p:pic>
        <p:sp>
          <p:nvSpPr>
            <p:cNvPr id="10" name="Down Arrow 9"/>
            <p:cNvSpPr/>
            <p:nvPr/>
          </p:nvSpPr>
          <p:spPr>
            <a:xfrm rot="2233747">
              <a:off x="2236504" y="2165210"/>
              <a:ext cx="312352" cy="147330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" y="0"/>
            <a:ext cx="9011920" cy="809427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AR CENA" panose="02000000000000000000" pitchFamily="2" charset="0"/>
                <a:sym typeface="Symbol" panose="05050102010706020507" pitchFamily="18" charset="2"/>
              </a:rPr>
              <a:t>Reactor </a:t>
            </a:r>
            <a:r>
              <a:rPr lang="en-US" sz="3600" b="1" dirty="0">
                <a:latin typeface="AR CENA" panose="02000000000000000000" pitchFamily="2" charset="0"/>
                <a:sym typeface="Symbol" panose="05050102010706020507" pitchFamily="18" charset="2"/>
              </a:rPr>
              <a:t>CNS  </a:t>
            </a:r>
            <a:r>
              <a:rPr lang="en-US" sz="3600" b="1" dirty="0" smtClean="0">
                <a:latin typeface="AR CENA" panose="02000000000000000000" pitchFamily="2" charset="0"/>
              </a:rPr>
              <a:t>Low Mass WIMP Search, </a:t>
            </a:r>
            <a:r>
              <a:rPr lang="en-US" sz="3600" b="1" dirty="0" smtClean="0">
                <a:latin typeface="AR CENA" panose="02000000000000000000" pitchFamily="2" charset="0"/>
                <a:sym typeface="Symbol" panose="05050102010706020507" pitchFamily="18" charset="2"/>
              </a:rPr>
              <a:t>with fewer worries about background</a:t>
            </a:r>
            <a:endParaRPr lang="en-US" sz="3600" b="1" dirty="0">
              <a:latin typeface="AR CENA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4272" y="500047"/>
            <a:ext cx="9033972" cy="6357953"/>
            <a:chOff x="-4272" y="500047"/>
            <a:chExt cx="9033972" cy="63579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r="8127"/>
            <a:stretch/>
          </p:blipFill>
          <p:spPr>
            <a:xfrm>
              <a:off x="-4272" y="500047"/>
              <a:ext cx="8646160" cy="635795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8505536" y="711200"/>
              <a:ext cx="524164" cy="546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 CENA" panose="02000000000000000000"/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 flipV="1">
            <a:off x="2392680" y="1518920"/>
            <a:ext cx="918122" cy="1968187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3067050"/>
            <a:ext cx="48577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3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60320" y="-512064"/>
            <a:ext cx="7708392" cy="5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3158166"/>
            <a:ext cx="4709160" cy="37912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3904" y="0"/>
            <a:ext cx="5312664" cy="95227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 CENA" panose="02000000000000000000" pitchFamily="2" charset="0"/>
              </a:rPr>
              <a:t>Detector Technology Developed for </a:t>
            </a:r>
            <a:r>
              <a:rPr lang="en-US" sz="2800" b="1" dirty="0" err="1" smtClean="0">
                <a:latin typeface="AR CENA" panose="02000000000000000000" pitchFamily="2" charset="0"/>
              </a:rPr>
              <a:t>SuperCDMS</a:t>
            </a:r>
            <a:endParaRPr lang="en-US" sz="2800" b="1" dirty="0">
              <a:latin typeface="AR CENA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7136" y="952274"/>
            <a:ext cx="4599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iZIP</a:t>
            </a:r>
            <a:r>
              <a:rPr lang="en-US" b="1" dirty="0" smtClean="0"/>
              <a:t> Detector with ionization and phonon sensors for ER/NR discrimination down to 272 eV </a:t>
            </a:r>
            <a:r>
              <a:rPr lang="en-US" b="1" dirty="0"/>
              <a:t>(</a:t>
            </a:r>
            <a:r>
              <a:rPr lang="en-US" b="1" dirty="0" smtClean="0"/>
              <a:t>Ge)/166 eV(Si) (expected, not shown yet at a surface, soon to be tested at SNOLAB)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First SNOLAB Ge </a:t>
            </a:r>
            <a:r>
              <a:rPr lang="en-US" b="1" i="1" dirty="0" err="1" smtClean="0">
                <a:solidFill>
                  <a:srgbClr val="FF0000"/>
                </a:solidFill>
              </a:rPr>
              <a:t>iZIP</a:t>
            </a:r>
            <a:r>
              <a:rPr lang="en-US" b="1" i="1" dirty="0" smtClean="0">
                <a:solidFill>
                  <a:srgbClr val="FF0000"/>
                </a:solidFill>
              </a:rPr>
              <a:t> (fabricated at TAMU)</a:t>
            </a:r>
          </a:p>
          <a:p>
            <a:r>
              <a:rPr lang="en-US" altLang="en-US" dirty="0">
                <a:solidFill>
                  <a:srgbClr val="222222"/>
                </a:solidFill>
                <a:latin typeface="AR CENA" panose="02000000000000000000" pitchFamily="2" charset="0"/>
                <a:cs typeface="Arial" panose="020B0604020202020204" pitchFamily="34" charset="0"/>
              </a:rPr>
              <a:t> </a:t>
            </a:r>
            <a:r>
              <a:rPr lang="en-US" altLang="en-US" sz="1400" dirty="0">
                <a:solidFill>
                  <a:srgbClr val="1155CC"/>
                </a:solidFill>
                <a:latin typeface="AR CENA" panose="02000000000000000000"/>
                <a:cs typeface="Arial" panose="020B0604020202020204" pitchFamily="34" charset="0"/>
                <a:hlinkClick r:id="rId4"/>
              </a:rPr>
              <a:t>https://arxiv.org/pdf/1610.00006.pdf</a:t>
            </a:r>
            <a:r>
              <a:rPr lang="en-US" altLang="en-US" sz="1400" dirty="0">
                <a:latin typeface="AR CENA" panose="02000000000000000000"/>
              </a:rPr>
              <a:t> </a:t>
            </a:r>
            <a:endParaRPr lang="en-US" sz="1400" b="1" i="1" dirty="0" smtClean="0">
              <a:solidFill>
                <a:srgbClr val="FF0000"/>
              </a:solidFill>
              <a:latin typeface="AR CENA" panose="02000000000000000000"/>
            </a:endParaRPr>
          </a:p>
          <a:p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92527"/>
            <a:ext cx="4821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Voltage Detector with no discrimination, but low threshold of 40 eV (Ge)/78 eV(Si). Si has 2x better resolution, but worse </a:t>
            </a:r>
            <a:r>
              <a:rPr lang="en-US" b="1" dirty="0" err="1" smtClean="0"/>
              <a:t>Lindhard</a:t>
            </a:r>
            <a:endParaRPr lang="en-US" b="1" dirty="0" smtClean="0"/>
          </a:p>
          <a:p>
            <a:r>
              <a:rPr lang="en-US" b="1" i="1" dirty="0">
                <a:solidFill>
                  <a:srgbClr val="FF0000"/>
                </a:solidFill>
              </a:rPr>
              <a:t>First </a:t>
            </a:r>
            <a:r>
              <a:rPr lang="en-US" b="1" i="1">
                <a:solidFill>
                  <a:srgbClr val="FF0000"/>
                </a:solidFill>
              </a:rPr>
              <a:t>SNOLAB </a:t>
            </a:r>
            <a:r>
              <a:rPr lang="en-US" b="1" i="1" smtClean="0">
                <a:solidFill>
                  <a:srgbClr val="FF0000"/>
                </a:solidFill>
              </a:rPr>
              <a:t>Si </a:t>
            </a:r>
            <a:r>
              <a:rPr lang="en-US" b="1" i="1" dirty="0" smtClean="0">
                <a:solidFill>
                  <a:srgbClr val="FF0000"/>
                </a:solidFill>
              </a:rPr>
              <a:t>HV  </a:t>
            </a:r>
            <a:r>
              <a:rPr lang="en-US" b="1" i="1" dirty="0">
                <a:solidFill>
                  <a:srgbClr val="FF0000"/>
                </a:solidFill>
              </a:rPr>
              <a:t>(fabricated at TAMU</a:t>
            </a:r>
            <a:r>
              <a:rPr lang="en-US" b="1" i="1" dirty="0" smtClean="0">
                <a:solidFill>
                  <a:srgbClr val="FF0000"/>
                </a:solidFill>
              </a:rPr>
              <a:t>)</a:t>
            </a:r>
            <a:endParaRPr lang="en-US" b="1" dirty="0"/>
          </a:p>
        </p:txBody>
      </p:sp>
      <p:grpSp>
        <p:nvGrpSpPr>
          <p:cNvPr id="14" name="Group 71"/>
          <p:cNvGrpSpPr/>
          <p:nvPr/>
        </p:nvGrpSpPr>
        <p:grpSpPr>
          <a:xfrm>
            <a:off x="155448" y="3312538"/>
            <a:ext cx="3122763" cy="2337713"/>
            <a:chOff x="533400" y="2183487"/>
            <a:chExt cx="3122763" cy="2337713"/>
          </a:xfrm>
        </p:grpSpPr>
        <p:pic>
          <p:nvPicPr>
            <p:cNvPr id="15" name="Picture 39" descr="ionization_phonon_nobet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" y="2362200"/>
              <a:ext cx="2970363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676400" y="2183487"/>
              <a:ext cx="1143000" cy="43088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latin typeface="Calibri" pitchFamily="34" charset="0"/>
                  <a:cs typeface="Calibri" pitchFamily="34" charset="0"/>
                </a:rPr>
                <a:t>Phonon</a:t>
              </a:r>
              <a:endParaRPr lang="en-US" sz="2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27860" y="3020140"/>
              <a:ext cx="1441967" cy="43088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latin typeface="Calibri" pitchFamily="34" charset="0"/>
                  <a:cs typeface="Calibri" pitchFamily="34" charset="0"/>
                </a:rPr>
                <a:t>Ionization</a:t>
              </a:r>
              <a:endParaRPr lang="en-US" sz="2200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23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590-2F4E-BE46-B68F-177D95670F2C}" type="datetime1">
              <a:rPr lang="en-US" smtClean="0">
                <a:solidFill>
                  <a:srgbClr val="FFFFFF"/>
                </a:solidFill>
              </a:rPr>
              <a:pPr/>
              <a:t>11/3/2018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323234" y="345862"/>
            <a:ext cx="3750028" cy="2596173"/>
            <a:chOff x="5301983" y="614549"/>
            <a:chExt cx="3750028" cy="2596173"/>
          </a:xfrm>
        </p:grpSpPr>
        <p:pic>
          <p:nvPicPr>
            <p:cNvPr id="6" name="Picture 5" descr="noise_G37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1983" y="614549"/>
              <a:ext cx="3750028" cy="259617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430025" y="651511"/>
              <a:ext cx="25146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Observed no break down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6111" y="3154980"/>
            <a:ext cx="4042763" cy="2912403"/>
            <a:chOff x="366111" y="3154980"/>
            <a:chExt cx="4042763" cy="2912403"/>
          </a:xfrm>
        </p:grpSpPr>
        <p:pic>
          <p:nvPicPr>
            <p:cNvPr id="7" name="Picture 6" descr="traces_G3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111" y="3432226"/>
              <a:ext cx="3756255" cy="263515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38803" y="3154980"/>
              <a:ext cx="30700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Linear phonon gain versus applied bias</a:t>
              </a:r>
            </a:p>
          </p:txBody>
        </p:sp>
      </p:grp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4121-3125-7842-B119-4042951C50E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072646"/>
            <a:ext cx="56958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Mirabolfathi</a:t>
            </a:r>
            <a:r>
              <a:rPr lang="en-US" sz="1600" b="1" dirty="0"/>
              <a:t>, </a:t>
            </a:r>
            <a:r>
              <a:rPr lang="en-US" sz="1600" b="1" dirty="0" smtClean="0"/>
              <a:t>Mahapatra </a:t>
            </a:r>
            <a:r>
              <a:rPr lang="en-US" sz="1600" b="1" dirty="0"/>
              <a:t>et. al “</a:t>
            </a:r>
            <a:r>
              <a:rPr lang="en-US" sz="1600" dirty="0"/>
              <a:t>`Toward Single Electron Resolution Phonon Mediated Large Mass Ionization Detectors</a:t>
            </a:r>
            <a:r>
              <a:rPr lang="en-US" sz="1600" b="1" dirty="0"/>
              <a:t>”. </a:t>
            </a:r>
            <a:r>
              <a:rPr lang="en-US" b="1" dirty="0" smtClean="0"/>
              <a:t>NIM</a:t>
            </a:r>
            <a:r>
              <a:rPr lang="en-US" sz="1600" b="1" dirty="0" smtClean="0"/>
              <a:t> </a:t>
            </a:r>
            <a:r>
              <a:rPr lang="en-US" b="1" dirty="0"/>
              <a:t> A855 (2017) 88-91</a:t>
            </a:r>
            <a:r>
              <a:rPr lang="en-US" dirty="0"/>
              <a:t> 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32"/>
            <a:ext cx="9372600" cy="568776"/>
          </a:xfrm>
          <a:noFill/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000000"/>
                </a:solidFill>
                <a:latin typeface="AR CENA" panose="02000000000000000000" pitchFamily="2" charset="0"/>
              </a:rPr>
              <a:t>World-best Resolution from </a:t>
            </a:r>
            <a:r>
              <a:rPr lang="en-US" sz="2200" b="1" dirty="0" smtClean="0">
                <a:solidFill>
                  <a:srgbClr val="000000"/>
                </a:solidFill>
                <a:latin typeface="AR CENA" panose="02000000000000000000" pitchFamily="2" charset="0"/>
              </a:rPr>
              <a:t>Large </a:t>
            </a:r>
            <a:r>
              <a:rPr lang="en-US" sz="2200" b="1" dirty="0">
                <a:solidFill>
                  <a:srgbClr val="000000"/>
                </a:solidFill>
                <a:latin typeface="AR CENA" panose="02000000000000000000" pitchFamily="2" charset="0"/>
              </a:rPr>
              <a:t>Mass Detector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20923" y="5962425"/>
            <a:ext cx="4334256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Single-charge sensitive (</a:t>
            </a:r>
            <a:r>
              <a:rPr lang="en-US" dirty="0" smtClean="0">
                <a:sym typeface="Symbol" panose="05050102010706020507" pitchFamily="18" charset="2"/>
              </a:rPr>
              <a:t>=.27eVee) </a:t>
            </a:r>
            <a:r>
              <a:rPr lang="en-US" dirty="0" smtClean="0"/>
              <a:t>device demonstrated by </a:t>
            </a:r>
            <a:r>
              <a:rPr lang="en-US" dirty="0" err="1" smtClean="0"/>
              <a:t>SuperCDMS</a:t>
            </a:r>
            <a:r>
              <a:rPr lang="en-US" dirty="0" smtClean="0"/>
              <a:t> for ~gm-scale</a:t>
            </a:r>
          </a:p>
          <a:p>
            <a:r>
              <a:rPr lang="en-US" dirty="0" smtClean="0"/>
              <a:t>PRL 121 (2018), 051301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545091"/>
            <a:ext cx="5001768" cy="2720110"/>
            <a:chOff x="0" y="545091"/>
            <a:chExt cx="5001768" cy="2720110"/>
          </a:xfrm>
        </p:grpSpPr>
        <p:grpSp>
          <p:nvGrpSpPr>
            <p:cNvPr id="27" name="Group 26"/>
            <p:cNvGrpSpPr/>
            <p:nvPr/>
          </p:nvGrpSpPr>
          <p:grpSpPr>
            <a:xfrm>
              <a:off x="82296" y="545091"/>
              <a:ext cx="4919472" cy="2210517"/>
              <a:chOff x="-108433" y="3631693"/>
              <a:chExt cx="8415029" cy="3130303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7419" y="5189252"/>
                <a:ext cx="3289177" cy="1572744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08433" y="3631693"/>
                <a:ext cx="5019783" cy="2921567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0" y="2618870"/>
              <a:ext cx="49336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b="1" dirty="0" smtClean="0"/>
                <a:t>lready used </a:t>
              </a:r>
              <a:r>
                <a:rPr lang="en-US" b="1" dirty="0"/>
                <a:t>by </a:t>
              </a:r>
              <a:r>
                <a:rPr lang="en-US" b="1" dirty="0" err="1"/>
                <a:t>SuperCDMS</a:t>
              </a:r>
              <a:r>
                <a:rPr lang="en-US" b="1" dirty="0"/>
                <a:t> </a:t>
              </a:r>
              <a:r>
                <a:rPr lang="en-US" b="1" dirty="0" smtClean="0"/>
                <a:t>Soudan up </a:t>
              </a:r>
              <a:r>
                <a:rPr lang="en-US" b="1" dirty="0"/>
                <a:t>to 25V/cm, yielding a 9 </a:t>
              </a:r>
              <a:r>
                <a:rPr lang="en-US" b="1" dirty="0" err="1" smtClean="0"/>
                <a:t>eVee</a:t>
              </a:r>
              <a:r>
                <a:rPr lang="en-US" b="1" dirty="0" smtClean="0"/>
                <a:t> resolution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9798" y="335949"/>
            <a:ext cx="4694281" cy="2270320"/>
            <a:chOff x="504583" y="1346568"/>
            <a:chExt cx="4229076" cy="2116189"/>
          </a:xfrm>
        </p:grpSpPr>
        <p:sp>
          <p:nvSpPr>
            <p:cNvPr id="34" name="TextBox 33"/>
            <p:cNvSpPr txBox="1"/>
            <p:nvPr/>
          </p:nvSpPr>
          <p:spPr>
            <a:xfrm>
              <a:off x="1338803" y="3154980"/>
              <a:ext cx="30700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Linear phonon gain versus applied bias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28630" y="1615885"/>
              <a:ext cx="1080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~ 50 nm a-Si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3252523" y="2436527"/>
              <a:ext cx="416399" cy="244660"/>
            </a:xfrm>
            <a:prstGeom prst="line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260984" y="2715932"/>
              <a:ext cx="416399" cy="244660"/>
            </a:xfrm>
            <a:prstGeom prst="line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424086" y="2531266"/>
              <a:ext cx="13095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500 micron gap</a:t>
              </a:r>
            </a:p>
          </p:txBody>
        </p:sp>
        <p:grpSp>
          <p:nvGrpSpPr>
            <p:cNvPr id="40" name="Group 34"/>
            <p:cNvGrpSpPr/>
            <p:nvPr/>
          </p:nvGrpSpPr>
          <p:grpSpPr>
            <a:xfrm>
              <a:off x="504583" y="1346568"/>
              <a:ext cx="2747940" cy="1957769"/>
              <a:chOff x="504583" y="1346568"/>
              <a:chExt cx="2747940" cy="195776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04583" y="1758320"/>
                <a:ext cx="2743200" cy="9144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Ge</a:t>
                </a:r>
                <a:r>
                  <a:rPr lang="en-US" dirty="0"/>
                  <a:t> substrate: </a:t>
                </a:r>
              </a:p>
              <a:p>
                <a:pPr algn="ctr"/>
                <a:r>
                  <a:rPr lang="en-US" dirty="0" err="1"/>
                  <a:t>Φ</a:t>
                </a:r>
                <a:r>
                  <a:rPr lang="en-US" dirty="0"/>
                  <a:t>=7.5 cm, </a:t>
                </a:r>
                <a:r>
                  <a:rPr lang="en-US" dirty="0" err="1"/>
                  <a:t>h</a:t>
                </a:r>
                <a:r>
                  <a:rPr lang="en-US" dirty="0"/>
                  <a:t>=2.4 cm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04583" y="2731920"/>
                <a:ext cx="2743200" cy="4572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09323" y="1717648"/>
                <a:ext cx="2743200" cy="457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09323" y="1677640"/>
                <a:ext cx="2743200" cy="45720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1728179" y="2993280"/>
                <a:ext cx="290495" cy="29536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657991" y="2965783"/>
                <a:ext cx="4411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HV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807461" y="1346568"/>
                <a:ext cx="21689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8000"/>
                    </a:solidFill>
                  </a:rPr>
                  <a:t>CDMSII ZIP Phonon sensors</a:t>
                </a: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 rot="16200000" flipV="1">
                <a:off x="1768910" y="2881529"/>
                <a:ext cx="216929" cy="238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4952646" y="2942035"/>
            <a:ext cx="4183662" cy="2877206"/>
            <a:chOff x="4952646" y="2942035"/>
            <a:chExt cx="4183662" cy="2877206"/>
          </a:xfrm>
        </p:grpSpPr>
        <p:pic>
          <p:nvPicPr>
            <p:cNvPr id="25" name="Picture 24" descr="fit_gaussian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2646" y="2942035"/>
              <a:ext cx="4154072" cy="287720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965876" y="4057472"/>
              <a:ext cx="1170432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ym typeface="Symbol" panose="05050102010706020507" pitchFamily="18" charset="2"/>
                </a:rPr>
                <a:t>=</a:t>
              </a:r>
              <a:r>
                <a:rPr lang="en-US" b="1" dirty="0" smtClean="0"/>
                <a:t>7 eV at surface</a:t>
              </a:r>
              <a:endParaRPr lang="en-US" b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661" y="2487812"/>
            <a:ext cx="3881173" cy="347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1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86264" y="115636"/>
            <a:ext cx="9426325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 CENA" panose="02000000000000000000" pitchFamily="2" charset="0"/>
                <a:cs typeface="Calibri" pitchFamily="34" charset="0"/>
              </a:rPr>
              <a:t>Mitchell Institute Neutrino Experiment at Reactor (MINER)</a:t>
            </a:r>
            <a:endParaRPr lang="en-US" sz="3200" b="1" dirty="0">
              <a:latin typeface="AR CENA" panose="02000000000000000000" pitchFamily="2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31" y="1714501"/>
            <a:ext cx="4156094" cy="3500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092"/>
            <a:ext cx="4027055" cy="579690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16396" y="2728385"/>
            <a:ext cx="307169" cy="460739"/>
            <a:chOff x="3447151" y="3657185"/>
            <a:chExt cx="484187" cy="779463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3520176" y="3657185"/>
              <a:ext cx="374650" cy="50800"/>
            </a:xfrm>
            <a:custGeom>
              <a:avLst/>
              <a:gdLst>
                <a:gd name="T0" fmla="*/ 133 w 133"/>
                <a:gd name="T1" fmla="*/ 13 h 13"/>
                <a:gd name="T2" fmla="*/ 133 w 133"/>
                <a:gd name="T3" fmla="*/ 13 h 13"/>
                <a:gd name="T4" fmla="*/ 133 w 133"/>
                <a:gd name="T5" fmla="*/ 0 h 13"/>
                <a:gd name="T6" fmla="*/ 0 w 133"/>
                <a:gd name="T7" fmla="*/ 0 h 13"/>
                <a:gd name="T8" fmla="*/ 0 w 133"/>
                <a:gd name="T9" fmla="*/ 13 h 13"/>
                <a:gd name="T10" fmla="*/ 133 w 13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">
                  <a:moveTo>
                    <a:pt x="133" y="13"/>
                  </a:moveTo>
                  <a:lnTo>
                    <a:pt x="133" y="13"/>
                  </a:lnTo>
                  <a:lnTo>
                    <a:pt x="13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33" y="13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3447151" y="3857210"/>
              <a:ext cx="484187" cy="579438"/>
            </a:xfrm>
            <a:custGeom>
              <a:avLst/>
              <a:gdLst>
                <a:gd name="T0" fmla="*/ 59 w 172"/>
                <a:gd name="T1" fmla="*/ 10 h 147"/>
                <a:gd name="T2" fmla="*/ 59 w 172"/>
                <a:gd name="T3" fmla="*/ 10 h 147"/>
                <a:gd name="T4" fmla="*/ 60 w 172"/>
                <a:gd name="T5" fmla="*/ 5 h 147"/>
                <a:gd name="T6" fmla="*/ 55 w 172"/>
                <a:gd name="T7" fmla="*/ 0 h 147"/>
                <a:gd name="T8" fmla="*/ 33 w 172"/>
                <a:gd name="T9" fmla="*/ 2 h 147"/>
                <a:gd name="T10" fmla="*/ 14 w 172"/>
                <a:gd name="T11" fmla="*/ 3 h 147"/>
                <a:gd name="T12" fmla="*/ 5 w 172"/>
                <a:gd name="T13" fmla="*/ 11 h 147"/>
                <a:gd name="T14" fmla="*/ 14 w 172"/>
                <a:gd name="T15" fmla="*/ 16 h 147"/>
                <a:gd name="T16" fmla="*/ 30 w 172"/>
                <a:gd name="T17" fmla="*/ 21 h 147"/>
                <a:gd name="T18" fmla="*/ 27 w 172"/>
                <a:gd name="T19" fmla="*/ 34 h 147"/>
                <a:gd name="T20" fmla="*/ 10 w 172"/>
                <a:gd name="T21" fmla="*/ 101 h 147"/>
                <a:gd name="T22" fmla="*/ 0 w 172"/>
                <a:gd name="T23" fmla="*/ 143 h 147"/>
                <a:gd name="T24" fmla="*/ 6 w 172"/>
                <a:gd name="T25" fmla="*/ 147 h 147"/>
                <a:gd name="T26" fmla="*/ 12 w 172"/>
                <a:gd name="T27" fmla="*/ 147 h 147"/>
                <a:gd name="T28" fmla="*/ 120 w 172"/>
                <a:gd name="T29" fmla="*/ 95 h 147"/>
                <a:gd name="T30" fmla="*/ 172 w 172"/>
                <a:gd name="T31" fmla="*/ 11 h 147"/>
                <a:gd name="T32" fmla="*/ 160 w 172"/>
                <a:gd name="T33" fmla="*/ 0 h 147"/>
                <a:gd name="T34" fmla="*/ 143 w 172"/>
                <a:gd name="T35" fmla="*/ 19 h 147"/>
                <a:gd name="T36" fmla="*/ 28 w 172"/>
                <a:gd name="T37" fmla="*/ 134 h 147"/>
                <a:gd name="T38" fmla="*/ 59 w 172"/>
                <a:gd name="T39" fmla="*/ 1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2" h="147">
                  <a:moveTo>
                    <a:pt x="59" y="10"/>
                  </a:moveTo>
                  <a:lnTo>
                    <a:pt x="59" y="10"/>
                  </a:lnTo>
                  <a:cubicBezTo>
                    <a:pt x="60" y="8"/>
                    <a:pt x="60" y="6"/>
                    <a:pt x="60" y="5"/>
                  </a:cubicBezTo>
                  <a:cubicBezTo>
                    <a:pt x="60" y="4"/>
                    <a:pt x="60" y="0"/>
                    <a:pt x="55" y="0"/>
                  </a:cubicBezTo>
                  <a:cubicBezTo>
                    <a:pt x="54" y="0"/>
                    <a:pt x="35" y="2"/>
                    <a:pt x="33" y="2"/>
                  </a:cubicBezTo>
                  <a:cubicBezTo>
                    <a:pt x="27" y="2"/>
                    <a:pt x="21" y="3"/>
                    <a:pt x="14" y="3"/>
                  </a:cubicBezTo>
                  <a:cubicBezTo>
                    <a:pt x="9" y="4"/>
                    <a:pt x="5" y="4"/>
                    <a:pt x="5" y="11"/>
                  </a:cubicBezTo>
                  <a:cubicBezTo>
                    <a:pt x="5" y="16"/>
                    <a:pt x="10" y="16"/>
                    <a:pt x="14" y="16"/>
                  </a:cubicBezTo>
                  <a:cubicBezTo>
                    <a:pt x="30" y="16"/>
                    <a:pt x="30" y="18"/>
                    <a:pt x="30" y="21"/>
                  </a:cubicBezTo>
                  <a:cubicBezTo>
                    <a:pt x="30" y="23"/>
                    <a:pt x="28" y="29"/>
                    <a:pt x="27" y="34"/>
                  </a:cubicBezTo>
                  <a:lnTo>
                    <a:pt x="10" y="101"/>
                  </a:lnTo>
                  <a:cubicBezTo>
                    <a:pt x="2" y="135"/>
                    <a:pt x="0" y="141"/>
                    <a:pt x="0" y="143"/>
                  </a:cubicBezTo>
                  <a:cubicBezTo>
                    <a:pt x="0" y="147"/>
                    <a:pt x="5" y="147"/>
                    <a:pt x="6" y="147"/>
                  </a:cubicBezTo>
                  <a:lnTo>
                    <a:pt x="12" y="147"/>
                  </a:lnTo>
                  <a:cubicBezTo>
                    <a:pt x="41" y="143"/>
                    <a:pt x="84" y="127"/>
                    <a:pt x="120" y="95"/>
                  </a:cubicBezTo>
                  <a:cubicBezTo>
                    <a:pt x="165" y="55"/>
                    <a:pt x="172" y="11"/>
                    <a:pt x="172" y="11"/>
                  </a:cubicBezTo>
                  <a:cubicBezTo>
                    <a:pt x="172" y="5"/>
                    <a:pt x="167" y="0"/>
                    <a:pt x="160" y="0"/>
                  </a:cubicBezTo>
                  <a:cubicBezTo>
                    <a:pt x="149" y="0"/>
                    <a:pt x="146" y="9"/>
                    <a:pt x="143" y="19"/>
                  </a:cubicBezTo>
                  <a:cubicBezTo>
                    <a:pt x="130" y="66"/>
                    <a:pt x="85" y="117"/>
                    <a:pt x="28" y="134"/>
                  </a:cubicBezTo>
                  <a:lnTo>
                    <a:pt x="59" y="10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6804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0.21893 0.09491 C 0.26563 0.11736 0.32483 0.11319 0.38091 0.08611 C 0.44462 0.05532 0.48924 0.00879 0.51424 -0.04861 L 0.63664 -0.3088 " pathEditMode="relative" rAng="2040000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87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38" y="1958109"/>
            <a:ext cx="6183662" cy="48998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fld id="{969B9580-D023-1B4E-A35E-05C2349E9B8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05858" y="1506550"/>
            <a:ext cx="7357310" cy="334559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86200" cy="71596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latin typeface="AR CENA" panose="02000000000000000000" pitchFamily="2" charset="0"/>
              </a:rPr>
              <a:t>Experiment Plans</a:t>
            </a:r>
            <a:endParaRPr lang="en-US" sz="2800" b="1" dirty="0">
              <a:latin typeface="AR CENA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8333" y="753607"/>
            <a:ext cx="148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Top View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7445" y="1727273"/>
            <a:ext cx="1995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Side View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05674" y="2216621"/>
            <a:ext cx="668797" cy="962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408" y="6396744"/>
            <a:ext cx="682861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Precisely Movable Core to Probe m-scale oscillation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26212" y="3916211"/>
            <a:ext cx="115720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Movable Bridge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26667" y="4408054"/>
            <a:ext cx="309301" cy="19952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94761" y="-12069"/>
            <a:ext cx="5349240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Key Features</a:t>
            </a:r>
          </a:p>
          <a:p>
            <a:pPr marL="342891" indent="-342891">
              <a:buFont typeface="+mj-lt"/>
              <a:buAutoNum type="arabicPeriod"/>
            </a:pPr>
            <a:r>
              <a:rPr lang="en-US" b="1" dirty="0" smtClean="0"/>
              <a:t>Low-threshold (&lt;100 eV) with sensitivity to CNS</a:t>
            </a:r>
          </a:p>
          <a:p>
            <a:pPr marL="342891" indent="-342891">
              <a:buFont typeface="+mj-lt"/>
              <a:buAutoNum type="arabicPeriod"/>
            </a:pPr>
            <a:r>
              <a:rPr lang="en-US" b="1" dirty="0" smtClean="0"/>
              <a:t>2-10 m proximity to core (rate enhancement)</a:t>
            </a:r>
            <a:endParaRPr lang="en-US" b="1" dirty="0"/>
          </a:p>
          <a:p>
            <a:pPr marL="342891" indent="-342891">
              <a:buFont typeface="+mj-lt"/>
              <a:buAutoNum type="arabicPeriod"/>
            </a:pPr>
            <a:r>
              <a:rPr lang="en-US" b="1" dirty="0"/>
              <a:t>Moveable </a:t>
            </a:r>
            <a:r>
              <a:rPr lang="en-US" b="1" dirty="0" smtClean="0"/>
              <a:t>Core tests short baseline oscillation</a:t>
            </a:r>
          </a:p>
          <a:p>
            <a:pPr marL="342891" indent="-342891">
              <a:buFont typeface="+mj-lt"/>
              <a:buAutoNum type="arabicPeriod"/>
            </a:pPr>
            <a:r>
              <a:rPr lang="en-US" b="1" dirty="0" smtClean="0"/>
              <a:t>4 kg (max=30) payload with CNS </a:t>
            </a:r>
            <a:r>
              <a:rPr lang="en-US" b="1" dirty="0" err="1" smtClean="0"/>
              <a:t>sens.</a:t>
            </a:r>
            <a:r>
              <a:rPr lang="en-US" b="1" dirty="0" smtClean="0"/>
              <a:t> in 4 months</a:t>
            </a:r>
          </a:p>
        </p:txBody>
      </p:sp>
    </p:spTree>
    <p:extLst>
      <p:ext uri="{BB962C8B-B14F-4D97-AF65-F5344CB8AC3E}">
        <p14:creationId xmlns:p14="http://schemas.microsoft.com/office/powerpoint/2010/main" val="10954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0.00364 0.2925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46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15122 0.00024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1800" y="287603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m Away</a:t>
            </a:r>
            <a:endParaRPr lang="en-US" dirty="0"/>
          </a:p>
        </p:txBody>
      </p:sp>
      <p:pic>
        <p:nvPicPr>
          <p:cNvPr id="9" name="Picture 8" descr="detector_fa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43" y="2205488"/>
            <a:ext cx="4267511" cy="3594100"/>
          </a:xfrm>
          <a:prstGeom prst="rect">
            <a:avLst/>
          </a:prstGeom>
        </p:spPr>
      </p:pic>
      <p:pic>
        <p:nvPicPr>
          <p:cNvPr id="11" name="Picture 10" descr="detector_fac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000" y="3133201"/>
            <a:ext cx="1538114" cy="1295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09714" y="26913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m Away</a:t>
            </a:r>
            <a:endParaRPr lang="en-US" dirty="0"/>
          </a:p>
        </p:txBody>
      </p:sp>
      <p:pic>
        <p:nvPicPr>
          <p:cNvPr id="13" name="Picture 12" descr="detector_fac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7" y="3414262"/>
            <a:ext cx="698499" cy="5882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63128" y="1867347"/>
            <a:ext cx="1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m Away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53955"/>
            <a:ext cx="9114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 CENA" panose="02000000000000000000" pitchFamily="2" charset="0"/>
              </a:rPr>
              <a:t>Distance from Core is the key!</a:t>
            </a:r>
            <a:endParaRPr lang="en-US" sz="3600" b="1" dirty="0">
              <a:latin typeface="AR CENA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5857" y="4250872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 kg Detector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00300" y="4501102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 ton Detector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12542" y="5884636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 ton Detector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5247" y="1318910"/>
                <a:ext cx="274273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dirty="0" smtClean="0"/>
                  <a:t>Flux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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^2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47" y="1318910"/>
                <a:ext cx="2742739" cy="615553"/>
              </a:xfrm>
              <a:prstGeom prst="rect">
                <a:avLst/>
              </a:prstGeom>
              <a:blipFill rotWithShape="0">
                <a:blip r:embed="rId5"/>
                <a:stretch>
                  <a:fillRect l="-11111" t="-24752" b="-4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0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7221</TotalTime>
  <Words>1989</Words>
  <Application>Microsoft Office PowerPoint</Application>
  <PresentationFormat>On-screen Show (4:3)</PresentationFormat>
  <Paragraphs>252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 CENA</vt:lpstr>
      <vt:lpstr>Arial</vt:lpstr>
      <vt:lpstr>Bookman Old Style</vt:lpstr>
      <vt:lpstr>Calibri</vt:lpstr>
      <vt:lpstr>Calibri Light</vt:lpstr>
      <vt:lpstr>Cambria Math</vt:lpstr>
      <vt:lpstr>Helvetica-Light</vt:lpstr>
      <vt:lpstr>Symbol</vt:lpstr>
      <vt:lpstr>Office Theme</vt:lpstr>
      <vt:lpstr>PowerPoint Presentation</vt:lpstr>
      <vt:lpstr>Coherent Neutrino Scattering: Connection to WIMPs </vt:lpstr>
      <vt:lpstr>Challenges of CNS @ Reactor</vt:lpstr>
      <vt:lpstr>Reactor CNS  Low Mass WIMP Search, with fewer worries about background</vt:lpstr>
      <vt:lpstr>Detector Technology Developed for SuperCDMS</vt:lpstr>
      <vt:lpstr>World-best Resolution from Large Mass Detector</vt:lpstr>
      <vt:lpstr>PowerPoint Presentation</vt:lpstr>
      <vt:lpstr>Experiment Plans</vt:lpstr>
      <vt:lpstr>PowerPoint Presentation</vt:lpstr>
      <vt:lpstr>PowerPoint Presentation</vt:lpstr>
      <vt:lpstr>PowerPoint Presentation</vt:lpstr>
      <vt:lpstr>MINER Engineering Run-1 with 1 Ge HV</vt:lpstr>
      <vt:lpstr>MINER Experimental Parameters</vt:lpstr>
      <vt:lpstr>Core + Hermetic Shielding for Phase-2 (Upto 30 kg)</vt:lpstr>
      <vt:lpstr>MIER: Unique Short-baseline Oscillation Test</vt:lpstr>
      <vt:lpstr>PowerPoint Presentation</vt:lpstr>
      <vt:lpstr>Z’ Competitive with LHC </vt:lpstr>
      <vt:lpstr>PowerPoint Presentation</vt:lpstr>
      <vt:lpstr>Shielding validation for Phase-2</vt:lpstr>
      <vt:lpstr>PowerPoint Presentation</vt:lpstr>
      <vt:lpstr>Fast and Thermal Neutron measurements</vt:lpstr>
      <vt:lpstr>CONNIE Detector@MINER</vt:lpstr>
      <vt:lpstr>PowerPoint Presentation</vt:lpstr>
      <vt:lpstr>MIER Collaboration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Rupak Mahapatra</dc:creator>
  <cp:lastModifiedBy>Rupak Mahapatra</cp:lastModifiedBy>
  <cp:revision>488</cp:revision>
  <cp:lastPrinted>2016-01-10T22:25:03Z</cp:lastPrinted>
  <dcterms:created xsi:type="dcterms:W3CDTF">2015-10-23T15:35:07Z</dcterms:created>
  <dcterms:modified xsi:type="dcterms:W3CDTF">2018-11-03T15:13:26Z</dcterms:modified>
</cp:coreProperties>
</file>