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57" r:id="rId4"/>
    <p:sldId id="259" r:id="rId5"/>
    <p:sldId id="297" r:id="rId6"/>
    <p:sldId id="258" r:id="rId7"/>
    <p:sldId id="298" r:id="rId8"/>
    <p:sldId id="299" r:id="rId9"/>
    <p:sldId id="262" r:id="rId10"/>
    <p:sldId id="305" r:id="rId11"/>
    <p:sldId id="300" r:id="rId12"/>
    <p:sldId id="306" r:id="rId13"/>
    <p:sldId id="278" r:id="rId14"/>
    <p:sldId id="276" r:id="rId15"/>
    <p:sldId id="303" r:id="rId16"/>
    <p:sldId id="304" r:id="rId17"/>
    <p:sldId id="302" r:id="rId18"/>
    <p:sldId id="284" r:id="rId19"/>
    <p:sldId id="294" r:id="rId20"/>
    <p:sldId id="263" r:id="rId21"/>
    <p:sldId id="261" r:id="rId22"/>
    <p:sldId id="270" r:id="rId23"/>
    <p:sldId id="277"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37" autoAdjust="0"/>
    <p:restoredTop sz="94660"/>
  </p:normalViewPr>
  <p:slideViewPr>
    <p:cSldViewPr snapToGrid="0">
      <p:cViewPr varScale="1">
        <p:scale>
          <a:sx n="60" d="100"/>
          <a:sy n="60" d="100"/>
        </p:scale>
        <p:origin x="1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742D7-935A-41C0-8B35-74CE0A39695C}"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DD7CB-B7A4-4ADB-A47B-33309A9830F5}" type="slidenum">
              <a:rPr lang="en-US" smtClean="0"/>
              <a:t>‹#›</a:t>
            </a:fld>
            <a:endParaRPr lang="en-US"/>
          </a:p>
        </p:txBody>
      </p:sp>
    </p:spTree>
    <p:extLst>
      <p:ext uri="{BB962C8B-B14F-4D97-AF65-F5344CB8AC3E}">
        <p14:creationId xmlns:p14="http://schemas.microsoft.com/office/powerpoint/2010/main" val="152098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ABC3995-E47E-4EA4-B582-F0FBD545B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1DE8D7F0-3FC1-4A03-B2BB-2D37A1937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No matter how the ionization detector operates you’ll never see less than 1 electron </a:t>
            </a:r>
          </a:p>
        </p:txBody>
      </p:sp>
      <p:sp>
        <p:nvSpPr>
          <p:cNvPr id="7172" name="Slide Number Placeholder 3">
            <a:extLst>
              <a:ext uri="{FF2B5EF4-FFF2-40B4-BE49-F238E27FC236}">
                <a16:creationId xmlns:a16="http://schemas.microsoft.com/office/drawing/2014/main" id="{D1065682-5FC6-4C0D-B094-8E0A20D723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5FCA19-C240-40A9-8DA1-78D627483D5C}" type="slidenum">
              <a:rPr lang="en-US" altLang="en-US"/>
              <a:pPr>
                <a:spcBef>
                  <a:spcPct val="0"/>
                </a:spcBef>
              </a:pPr>
              <a:t>18</a:t>
            </a:fld>
            <a:endParaRPr lang="en-US" altLang="en-US"/>
          </a:p>
        </p:txBody>
      </p:sp>
    </p:spTree>
    <p:extLst>
      <p:ext uri="{BB962C8B-B14F-4D97-AF65-F5344CB8AC3E}">
        <p14:creationId xmlns:p14="http://schemas.microsoft.com/office/powerpoint/2010/main" val="58398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B6AE-45EA-491D-9893-DE987AFD9B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C4951A-47A9-4B27-A399-6BEE64C86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B2C734-0776-4DF7-9EC9-F24DB0A9F9C3}"/>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5" name="Footer Placeholder 4">
            <a:extLst>
              <a:ext uri="{FF2B5EF4-FFF2-40B4-BE49-F238E27FC236}">
                <a16:creationId xmlns:a16="http://schemas.microsoft.com/office/drawing/2014/main" id="{EF84EABB-1888-4EBB-93BE-7F4B51ED4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A607B-DBD8-409E-9094-77933901AF3F}"/>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136711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6415-7A4D-49F5-8026-C464878F3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BF6CDA-A1E9-4CEF-8276-8E7934B58A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89F3C-7B4F-46BC-8418-F300951FFECB}"/>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5" name="Footer Placeholder 4">
            <a:extLst>
              <a:ext uri="{FF2B5EF4-FFF2-40B4-BE49-F238E27FC236}">
                <a16:creationId xmlns:a16="http://schemas.microsoft.com/office/drawing/2014/main" id="{F162BCFA-A8D8-4522-A8F7-B0F4F43E5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C5083-4B71-491E-9534-6A0D0817BD03}"/>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96318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57AD0-3C6C-4544-8D32-2AFC182FE7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E9827-4F98-43F8-94D6-91140954FC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A41F5-9532-4D65-BB32-A3C828FCD108}"/>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5" name="Footer Placeholder 4">
            <a:extLst>
              <a:ext uri="{FF2B5EF4-FFF2-40B4-BE49-F238E27FC236}">
                <a16:creationId xmlns:a16="http://schemas.microsoft.com/office/drawing/2014/main" id="{50536CDB-78EC-438B-B499-9250D13B1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4F637-6E85-49B4-A4F5-C28721D3C6ED}"/>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415086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dirty="0"/>
              <a:t>Click to edit Master title style</a:t>
            </a:r>
          </a:p>
        </p:txBody>
      </p:sp>
    </p:spTree>
    <p:extLst>
      <p:ext uri="{BB962C8B-B14F-4D97-AF65-F5344CB8AC3E}">
        <p14:creationId xmlns:p14="http://schemas.microsoft.com/office/powerpoint/2010/main" val="352763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49BB-5067-4D7B-A58E-358FD16A2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89D62-BFF9-42D0-BA08-4EC2F77A60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0F551-886A-4C09-8C20-72F96E35ABBB}"/>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5" name="Footer Placeholder 4">
            <a:extLst>
              <a:ext uri="{FF2B5EF4-FFF2-40B4-BE49-F238E27FC236}">
                <a16:creationId xmlns:a16="http://schemas.microsoft.com/office/drawing/2014/main" id="{26B53C53-8A96-4184-A1E8-86E34DE47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FE4E2-08B3-48DA-89BB-D479CDD6A479}"/>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70717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593D-B4F1-4060-9191-692DE00101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173FB-FF34-4D63-94EB-D552B4BA91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40CD1E-EBC8-4D8F-9B79-105C08CD6DA4}"/>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5" name="Footer Placeholder 4">
            <a:extLst>
              <a:ext uri="{FF2B5EF4-FFF2-40B4-BE49-F238E27FC236}">
                <a16:creationId xmlns:a16="http://schemas.microsoft.com/office/drawing/2014/main" id="{1EE8C012-D4F4-4CF3-97CF-77C7E4BE1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2ADC2-8917-4816-8505-8CA205A509DF}"/>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314246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1C54-9CBA-4890-B933-20C7EBBE6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A0795-0FFF-430E-BCA3-A9D465C328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6F00F-D16C-436C-AEDE-0049A1D57B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928B33-F5CA-42A6-98CB-FC8E8DE35EBD}"/>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6" name="Footer Placeholder 5">
            <a:extLst>
              <a:ext uri="{FF2B5EF4-FFF2-40B4-BE49-F238E27FC236}">
                <a16:creationId xmlns:a16="http://schemas.microsoft.com/office/drawing/2014/main" id="{881CB435-E984-4E6F-B0EA-4D38578E3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F9EAB-F382-4CA4-BD9E-8C7D9C8A67D3}"/>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228386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824E-6E75-4293-B968-DBCC69B529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4030E-AD13-4224-B5E8-12DF8C49B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8D9E40-F012-4640-B055-B2DBC5080F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76065-293E-4698-B606-7DA1C3CD61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11AFE3-8D61-4F6D-86D1-483934EAE9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62565-D96F-4E99-B2FE-81B8BE171992}"/>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8" name="Footer Placeholder 7">
            <a:extLst>
              <a:ext uri="{FF2B5EF4-FFF2-40B4-BE49-F238E27FC236}">
                <a16:creationId xmlns:a16="http://schemas.microsoft.com/office/drawing/2014/main" id="{3329064F-A2EF-4D11-B1ED-7613836EFC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2AEF8-9E7E-40DB-A5BB-C2841771364C}"/>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129936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2354-7DD6-40B8-BB77-908BA66E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C1AD6-44B6-45C9-AA05-0680DF4CCE2A}"/>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4" name="Footer Placeholder 3">
            <a:extLst>
              <a:ext uri="{FF2B5EF4-FFF2-40B4-BE49-F238E27FC236}">
                <a16:creationId xmlns:a16="http://schemas.microsoft.com/office/drawing/2014/main" id="{553AD27A-BFDB-48D1-BE86-095D48B13C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905D3D-CB3C-4ECB-B817-1FAB8EAE689B}"/>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60858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E16C0-6F26-48F8-9BD3-959499876F94}"/>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3" name="Footer Placeholder 2">
            <a:extLst>
              <a:ext uri="{FF2B5EF4-FFF2-40B4-BE49-F238E27FC236}">
                <a16:creationId xmlns:a16="http://schemas.microsoft.com/office/drawing/2014/main" id="{18C58379-DDA3-459B-8693-112C411E0E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F0AC4-B556-4265-9A96-1E27F9DE20FF}"/>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14211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81E0-FCDE-44CB-BE20-F46851AD5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7CE599-A350-416A-BC6D-58CA9E8DF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030BD-88A1-4F73-B7A6-16825CF77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90B956-3078-4D03-8124-01B7E62BEC07}"/>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6" name="Footer Placeholder 5">
            <a:extLst>
              <a:ext uri="{FF2B5EF4-FFF2-40B4-BE49-F238E27FC236}">
                <a16:creationId xmlns:a16="http://schemas.microsoft.com/office/drawing/2014/main" id="{2FE79804-F72A-4337-AFCA-A2CE4E877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46763-9391-42A7-A902-1A6C34D05A41}"/>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368632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5E6E-C8A8-492A-A832-3DF88BE02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29A23-248D-4226-8A73-B04C59E01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2F278-D8D1-4F28-8EBC-9CFC126BB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C34549-F161-439E-B8D6-8DB57893DDFB}"/>
              </a:ext>
            </a:extLst>
          </p:cNvPr>
          <p:cNvSpPr>
            <a:spLocks noGrp="1"/>
          </p:cNvSpPr>
          <p:nvPr>
            <p:ph type="dt" sz="half" idx="10"/>
          </p:nvPr>
        </p:nvSpPr>
        <p:spPr/>
        <p:txBody>
          <a:bodyPr/>
          <a:lstStyle/>
          <a:p>
            <a:fld id="{0DEAF59A-0594-4120-B8E7-C2EB1D72AF23}" type="datetimeFigureOut">
              <a:rPr lang="en-US" smtClean="0"/>
              <a:t>11/2/2018</a:t>
            </a:fld>
            <a:endParaRPr lang="en-US"/>
          </a:p>
        </p:txBody>
      </p:sp>
      <p:sp>
        <p:nvSpPr>
          <p:cNvPr id="6" name="Footer Placeholder 5">
            <a:extLst>
              <a:ext uri="{FF2B5EF4-FFF2-40B4-BE49-F238E27FC236}">
                <a16:creationId xmlns:a16="http://schemas.microsoft.com/office/drawing/2014/main" id="{74799CB9-685C-4683-AFDA-091754BB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9EF93-D4DC-4D36-96AC-FD325A72C774}"/>
              </a:ext>
            </a:extLst>
          </p:cNvPr>
          <p:cNvSpPr>
            <a:spLocks noGrp="1"/>
          </p:cNvSpPr>
          <p:nvPr>
            <p:ph type="sldNum" sz="quarter" idx="12"/>
          </p:nvPr>
        </p:nvSpPr>
        <p:spPr/>
        <p:txBody>
          <a:bodyPr/>
          <a:lstStyle/>
          <a:p>
            <a:fld id="{00A67550-90D2-49F5-9B63-DC0FADBE3034}" type="slidenum">
              <a:rPr lang="en-US" smtClean="0"/>
              <a:t>‹#›</a:t>
            </a:fld>
            <a:endParaRPr lang="en-US"/>
          </a:p>
        </p:txBody>
      </p:sp>
    </p:spTree>
    <p:extLst>
      <p:ext uri="{BB962C8B-B14F-4D97-AF65-F5344CB8AC3E}">
        <p14:creationId xmlns:p14="http://schemas.microsoft.com/office/powerpoint/2010/main" val="124088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C7120-EB99-425D-8897-75DFB2868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D467C-A49B-4910-95AA-5A83F9B9E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804A0-BF48-449B-AEE7-764A0F0D2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AF59A-0594-4120-B8E7-C2EB1D72AF23}" type="datetimeFigureOut">
              <a:rPr lang="en-US" smtClean="0"/>
              <a:t>11/2/2018</a:t>
            </a:fld>
            <a:endParaRPr lang="en-US"/>
          </a:p>
        </p:txBody>
      </p:sp>
      <p:sp>
        <p:nvSpPr>
          <p:cNvPr id="5" name="Footer Placeholder 4">
            <a:extLst>
              <a:ext uri="{FF2B5EF4-FFF2-40B4-BE49-F238E27FC236}">
                <a16:creationId xmlns:a16="http://schemas.microsoft.com/office/drawing/2014/main" id="{CF62355F-18A1-4F18-AE30-F0B59BE38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C0F255-1337-4619-8992-0C144F4D7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67550-90D2-49F5-9B63-DC0FADBE3034}" type="slidenum">
              <a:rPr lang="en-US" smtClean="0"/>
              <a:t>‹#›</a:t>
            </a:fld>
            <a:endParaRPr lang="en-US"/>
          </a:p>
        </p:txBody>
      </p:sp>
    </p:spTree>
    <p:extLst>
      <p:ext uri="{BB962C8B-B14F-4D97-AF65-F5344CB8AC3E}">
        <p14:creationId xmlns:p14="http://schemas.microsoft.com/office/powerpoint/2010/main" val="333438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0DF-9765-4A38-AF33-4DEC5BFA3AC3}"/>
              </a:ext>
            </a:extLst>
          </p:cNvPr>
          <p:cNvSpPr>
            <a:spLocks noGrp="1"/>
          </p:cNvSpPr>
          <p:nvPr>
            <p:ph type="ctrTitle"/>
          </p:nvPr>
        </p:nvSpPr>
        <p:spPr>
          <a:xfrm>
            <a:off x="1524000" y="180754"/>
            <a:ext cx="9289312" cy="2416500"/>
          </a:xfrm>
        </p:spPr>
        <p:txBody>
          <a:bodyPr>
            <a:normAutofit fontScale="90000"/>
          </a:bodyPr>
          <a:lstStyle/>
          <a:p>
            <a:r>
              <a:rPr lang="en-US" b="1" dirty="0"/>
              <a:t>Dark side of the exciton: </a:t>
            </a:r>
            <a:br>
              <a:rPr lang="en-US" b="1" dirty="0"/>
            </a:br>
            <a:r>
              <a:rPr lang="en-US" b="1" dirty="0"/>
              <a:t>self-organized criticality and </a:t>
            </a:r>
            <a:br>
              <a:rPr lang="en-US" b="1" dirty="0"/>
            </a:br>
            <a:r>
              <a:rPr lang="en-US" b="1" dirty="0"/>
              <a:t>low energy threshold detectors.</a:t>
            </a:r>
            <a:endParaRPr lang="en-US" dirty="0"/>
          </a:p>
        </p:txBody>
      </p:sp>
      <p:sp>
        <p:nvSpPr>
          <p:cNvPr id="3" name="Subtitle 2">
            <a:extLst>
              <a:ext uri="{FF2B5EF4-FFF2-40B4-BE49-F238E27FC236}">
                <a16:creationId xmlns:a16="http://schemas.microsoft.com/office/drawing/2014/main" id="{493FDEEA-1AFF-47E5-9FEC-1DEDCFA1C4A3}"/>
              </a:ext>
            </a:extLst>
          </p:cNvPr>
          <p:cNvSpPr>
            <a:spLocks noGrp="1"/>
          </p:cNvSpPr>
          <p:nvPr>
            <p:ph type="subTitle" idx="1"/>
          </p:nvPr>
        </p:nvSpPr>
        <p:spPr>
          <a:xfrm>
            <a:off x="1077867" y="3224149"/>
            <a:ext cx="9144000" cy="1655762"/>
          </a:xfrm>
        </p:spPr>
        <p:txBody>
          <a:bodyPr/>
          <a:lstStyle/>
          <a:p>
            <a:r>
              <a:rPr lang="en-US" dirty="0"/>
              <a:t>S. Pereverzev, A. Bernstein.</a:t>
            </a:r>
          </a:p>
          <a:p>
            <a:r>
              <a:rPr lang="en-US" dirty="0"/>
              <a:t>LLNL </a:t>
            </a:r>
          </a:p>
        </p:txBody>
      </p:sp>
      <p:sp>
        <p:nvSpPr>
          <p:cNvPr id="4" name="TextBox 3">
            <a:extLst>
              <a:ext uri="{FF2B5EF4-FFF2-40B4-BE49-F238E27FC236}">
                <a16:creationId xmlns:a16="http://schemas.microsoft.com/office/drawing/2014/main" id="{F64FAD35-7715-4C1C-9344-D891FCBD9D95}"/>
              </a:ext>
            </a:extLst>
          </p:cNvPr>
          <p:cNvSpPr txBox="1"/>
          <p:nvPr/>
        </p:nvSpPr>
        <p:spPr>
          <a:xfrm>
            <a:off x="4096011" y="5629870"/>
            <a:ext cx="7841442" cy="1200329"/>
          </a:xfrm>
          <a:prstGeom prst="rect">
            <a:avLst/>
          </a:prstGeom>
          <a:noFill/>
        </p:spPr>
        <p:txBody>
          <a:bodyPr wrap="none" rtlCol="0">
            <a:spAutoFit/>
          </a:bodyPr>
          <a:lstStyle/>
          <a:p>
            <a:r>
              <a:rPr lang="en-US" dirty="0"/>
              <a:t>This work was performed under the auspices of the U.S. Department of Energy</a:t>
            </a:r>
          </a:p>
          <a:p>
            <a:r>
              <a:rPr lang="en-US" dirty="0"/>
              <a:t> by Lawrence Livermore National Laboratory under Contract DE-AC52-07NA27344</a:t>
            </a:r>
          </a:p>
          <a:p>
            <a:r>
              <a:rPr lang="en-US" dirty="0"/>
              <a:t>LLNL-PRES-760947-DRAFT.</a:t>
            </a:r>
          </a:p>
          <a:p>
            <a:endParaRPr lang="en-US" dirty="0"/>
          </a:p>
        </p:txBody>
      </p:sp>
    </p:spTree>
    <p:extLst>
      <p:ext uri="{BB962C8B-B14F-4D97-AF65-F5344CB8AC3E}">
        <p14:creationId xmlns:p14="http://schemas.microsoft.com/office/powerpoint/2010/main" val="297959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67" y="-7022"/>
            <a:ext cx="9459433" cy="1597358"/>
          </a:xfrm>
        </p:spPr>
        <p:txBody>
          <a:bodyPr>
            <a:normAutofit fontScale="90000"/>
          </a:bodyPr>
          <a:lstStyle/>
          <a:p>
            <a:r>
              <a:rPr lang="en-US" dirty="0"/>
              <a:t>Thermo-stimulated luminescence and Exaelectron emission  in Rare Gases Solid:</a:t>
            </a:r>
            <a:br>
              <a:rPr lang="en-US" dirty="0"/>
            </a:br>
            <a:r>
              <a:rPr lang="en-US" dirty="0"/>
              <a:t> </a:t>
            </a:r>
            <a:r>
              <a:rPr lang="en-US" sz="4000" i="1" dirty="0"/>
              <a:t>metastable excitons interactions</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9" y="1618791"/>
            <a:ext cx="3511921" cy="229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766" y="1596055"/>
            <a:ext cx="3429000" cy="218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55035" y="2845235"/>
            <a:ext cx="5329231" cy="646331"/>
          </a:xfrm>
          <a:prstGeom prst="rect">
            <a:avLst/>
          </a:prstGeom>
          <a:noFill/>
        </p:spPr>
        <p:txBody>
          <a:bodyPr wrap="square" rtlCol="0">
            <a:spAutoFit/>
          </a:bodyPr>
          <a:lstStyle/>
          <a:p>
            <a:r>
              <a:rPr lang="en-US" sz="1200" dirty="0"/>
              <a:t>Radiation effects in atomic cryogenics solids, E.V. Savchenko </a:t>
            </a:r>
            <a:r>
              <a:rPr lang="en-US" sz="1200" i="1" dirty="0"/>
              <a:t>et al</a:t>
            </a:r>
            <a:r>
              <a:rPr lang="en-US" sz="1200" dirty="0"/>
              <a:t>, NIM B268, 2010 see also M.E. Fajardo and V.A. </a:t>
            </a:r>
            <a:r>
              <a:rPr lang="en-US" sz="1200" dirty="0" err="1"/>
              <a:t>Apkarian</a:t>
            </a:r>
            <a:r>
              <a:rPr lang="en-US" sz="1200" dirty="0"/>
              <a:t>, </a:t>
            </a:r>
            <a:r>
              <a:rPr lang="en-US" sz="1200" dirty="0" err="1"/>
              <a:t>J.Chem.Phys</a:t>
            </a:r>
            <a:r>
              <a:rPr lang="en-US" sz="1200" dirty="0"/>
              <a:t>. 87, 1988 </a:t>
            </a:r>
          </a:p>
          <a:p>
            <a:endParaRPr lang="en-US" sz="1200" dirty="0"/>
          </a:p>
        </p:txBody>
      </p:sp>
      <p:sp>
        <p:nvSpPr>
          <p:cNvPr id="5" name="TextBox 4">
            <a:extLst>
              <a:ext uri="{FF2B5EF4-FFF2-40B4-BE49-F238E27FC236}">
                <a16:creationId xmlns:a16="http://schemas.microsoft.com/office/drawing/2014/main" id="{0E04C9CA-EF45-4BB6-81D2-13A370580D10}"/>
              </a:ext>
            </a:extLst>
          </p:cNvPr>
          <p:cNvSpPr txBox="1"/>
          <p:nvPr/>
        </p:nvSpPr>
        <p:spPr>
          <a:xfrm>
            <a:off x="408424" y="3930622"/>
            <a:ext cx="11132288" cy="2031325"/>
          </a:xfrm>
          <a:prstGeom prst="rect">
            <a:avLst/>
          </a:prstGeom>
          <a:noFill/>
        </p:spPr>
        <p:txBody>
          <a:bodyPr wrap="square" rtlCol="0">
            <a:spAutoFit/>
          </a:bodyPr>
          <a:lstStyle/>
          <a:p>
            <a:r>
              <a:rPr lang="en-US" dirty="0"/>
              <a:t>Likely, diffusion of molecular ions is vacancy –assisted, and vacancy can not enter in between ions</a:t>
            </a:r>
          </a:p>
          <a:p>
            <a:r>
              <a:rPr lang="en-US" dirty="0"/>
              <a:t>Still, molecular Ion pairs (long-live excitons) can diffuse across crystal and accumulates in “droplets” .</a:t>
            </a:r>
          </a:p>
          <a:p>
            <a:endParaRPr lang="en-US" dirty="0"/>
          </a:p>
          <a:p>
            <a:r>
              <a:rPr lang="en-US" dirty="0"/>
              <a:t>Exaelectron emission required two or thee ions: positive –negative ions recombine and energy transferred to another electron, or two ion pairs produce two excimer molecules Xe</a:t>
            </a:r>
            <a:r>
              <a:rPr lang="en-US" baseline="-25000" dirty="0"/>
              <a:t>2</a:t>
            </a:r>
            <a:r>
              <a:rPr lang="en-US" baseline="30000" dirty="0"/>
              <a:t>* </a:t>
            </a:r>
            <a:r>
              <a:rPr lang="en-US" dirty="0"/>
              <a:t>which recombine by Penning process with production of energetic electron. </a:t>
            </a:r>
          </a:p>
          <a:p>
            <a:r>
              <a:rPr lang="en-US" dirty="0"/>
              <a:t>Not clear yet what trigger recombination events (tunneling?) and “chaining” of  recombination (local self-heating?) </a:t>
            </a:r>
          </a:p>
        </p:txBody>
      </p:sp>
      <p:sp>
        <p:nvSpPr>
          <p:cNvPr id="11" name="Rectangle 10">
            <a:extLst>
              <a:ext uri="{FF2B5EF4-FFF2-40B4-BE49-F238E27FC236}">
                <a16:creationId xmlns:a16="http://schemas.microsoft.com/office/drawing/2014/main" id="{A57C27F4-13E8-486D-A182-760B2B3674F4}"/>
              </a:ext>
            </a:extLst>
          </p:cNvPr>
          <p:cNvSpPr/>
          <p:nvPr/>
        </p:nvSpPr>
        <p:spPr>
          <a:xfrm>
            <a:off x="2241447" y="6131324"/>
            <a:ext cx="6926026"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Non-linear interactions of metastable excitons are present. </a:t>
            </a:r>
          </a:p>
          <a:p>
            <a:r>
              <a:rPr lang="en-US" dirty="0"/>
              <a:t>Self-Organized Criticality dynamics should be expected</a:t>
            </a:r>
          </a:p>
        </p:txBody>
      </p:sp>
    </p:spTree>
    <p:extLst>
      <p:ext uri="{BB962C8B-B14F-4D97-AF65-F5344CB8AC3E}">
        <p14:creationId xmlns:p14="http://schemas.microsoft.com/office/powerpoint/2010/main" val="310677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13FA-54CB-471B-9675-6DB1606CC524}"/>
              </a:ext>
            </a:extLst>
          </p:cNvPr>
          <p:cNvSpPr>
            <a:spLocks noGrp="1"/>
          </p:cNvSpPr>
          <p:nvPr>
            <p:ph type="title"/>
          </p:nvPr>
        </p:nvSpPr>
        <p:spPr>
          <a:xfrm>
            <a:off x="2348023" y="216269"/>
            <a:ext cx="7061790" cy="655601"/>
          </a:xfrm>
        </p:spPr>
        <p:txBody>
          <a:bodyPr>
            <a:normAutofit fontScale="90000"/>
          </a:bodyPr>
          <a:lstStyle/>
          <a:p>
            <a:r>
              <a:rPr lang="en-US" dirty="0"/>
              <a:t>Predictions for RGS crystals </a:t>
            </a:r>
          </a:p>
        </p:txBody>
      </p:sp>
      <p:sp>
        <p:nvSpPr>
          <p:cNvPr id="3" name="Rectangle 2">
            <a:extLst>
              <a:ext uri="{FF2B5EF4-FFF2-40B4-BE49-F238E27FC236}">
                <a16:creationId xmlns:a16="http://schemas.microsoft.com/office/drawing/2014/main" id="{9195E0D1-1FE6-4001-97F4-83283482C2C5}"/>
              </a:ext>
            </a:extLst>
          </p:cNvPr>
          <p:cNvSpPr/>
          <p:nvPr/>
        </p:nvSpPr>
        <p:spPr>
          <a:xfrm>
            <a:off x="1169580" y="2136615"/>
            <a:ext cx="8516680" cy="1477328"/>
          </a:xfrm>
          <a:prstGeom prst="rect">
            <a:avLst/>
          </a:prstGeom>
        </p:spPr>
        <p:txBody>
          <a:bodyPr wrap="square">
            <a:spAutoFit/>
          </a:bodyPr>
          <a:lstStyle/>
          <a:p>
            <a:pPr marL="285750" indent="-285750">
              <a:buFont typeface="Arial" panose="020B0604020202020204" pitchFamily="34" charset="0"/>
              <a:buChar char="•"/>
            </a:pPr>
            <a:r>
              <a:rPr lang="en-US" dirty="0"/>
              <a:t>Bunching in  exaelectron and / or photon emission from irradiated RGS with polynomial event spectrum.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Up-conversion: burst of photons and / or  exaelectrons emission from RGS irradiated with UV photons.</a:t>
            </a:r>
          </a:p>
        </p:txBody>
      </p:sp>
      <p:sp>
        <p:nvSpPr>
          <p:cNvPr id="4" name="Rectangle 3">
            <a:extLst>
              <a:ext uri="{FF2B5EF4-FFF2-40B4-BE49-F238E27FC236}">
                <a16:creationId xmlns:a16="http://schemas.microsoft.com/office/drawing/2014/main" id="{E1BE7E09-C751-43CD-9BC5-671B177F83CE}"/>
              </a:ext>
            </a:extLst>
          </p:cNvPr>
          <p:cNvSpPr/>
          <p:nvPr/>
        </p:nvSpPr>
        <p:spPr>
          <a:xfrm>
            <a:off x="2214782" y="5995400"/>
            <a:ext cx="6892019"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While these effects was not looked for in RGS crystals,</a:t>
            </a:r>
          </a:p>
          <a:p>
            <a:r>
              <a:rPr lang="en-US" dirty="0"/>
              <a:t>They was observed in other materials.</a:t>
            </a:r>
          </a:p>
        </p:txBody>
      </p:sp>
    </p:spTree>
    <p:extLst>
      <p:ext uri="{BB962C8B-B14F-4D97-AF65-F5344CB8AC3E}">
        <p14:creationId xmlns:p14="http://schemas.microsoft.com/office/powerpoint/2010/main" val="252687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13FA-54CB-471B-9675-6DB1606CC524}"/>
              </a:ext>
            </a:extLst>
          </p:cNvPr>
          <p:cNvSpPr>
            <a:spLocks noGrp="1"/>
          </p:cNvSpPr>
          <p:nvPr>
            <p:ph type="title"/>
          </p:nvPr>
        </p:nvSpPr>
        <p:spPr>
          <a:xfrm>
            <a:off x="2565105" y="271670"/>
            <a:ext cx="7061790" cy="655601"/>
          </a:xfrm>
        </p:spPr>
        <p:txBody>
          <a:bodyPr>
            <a:normAutofit fontScale="90000"/>
          </a:bodyPr>
          <a:lstStyle/>
          <a:p>
            <a:r>
              <a:rPr lang="en-US" dirty="0"/>
              <a:t>SOC effects in  </a:t>
            </a:r>
            <a:r>
              <a:rPr lang="en-US" dirty="0" err="1"/>
              <a:t>Ar</a:t>
            </a:r>
            <a:r>
              <a:rPr lang="en-US" dirty="0"/>
              <a:t>/</a:t>
            </a:r>
            <a:r>
              <a:rPr lang="en-US" dirty="0" err="1"/>
              <a:t>Xe</a:t>
            </a:r>
            <a:r>
              <a:rPr lang="en-US" dirty="0"/>
              <a:t>  detectors</a:t>
            </a:r>
          </a:p>
        </p:txBody>
      </p:sp>
      <p:sp>
        <p:nvSpPr>
          <p:cNvPr id="3" name="Rectangle 2">
            <a:extLst>
              <a:ext uri="{FF2B5EF4-FFF2-40B4-BE49-F238E27FC236}">
                <a16:creationId xmlns:a16="http://schemas.microsoft.com/office/drawing/2014/main" id="{9195E0D1-1FE6-4001-97F4-83283482C2C5}"/>
              </a:ext>
            </a:extLst>
          </p:cNvPr>
          <p:cNvSpPr/>
          <p:nvPr/>
        </p:nvSpPr>
        <p:spPr>
          <a:xfrm>
            <a:off x="340242" y="1445499"/>
            <a:ext cx="7006856" cy="2862322"/>
          </a:xfrm>
          <a:prstGeom prst="rect">
            <a:avLst/>
          </a:prstGeom>
        </p:spPr>
        <p:txBody>
          <a:bodyPr wrap="square">
            <a:spAutoFit/>
          </a:bodyPr>
          <a:lstStyle/>
          <a:p>
            <a:pPr marL="285750" indent="-285750">
              <a:buFont typeface="Arial" panose="020B0604020202020204" pitchFamily="34" charset="0"/>
              <a:buChar char="•"/>
            </a:pPr>
            <a:r>
              <a:rPr lang="en-US" dirty="0"/>
              <a:t>Polynomially decreasing component in of low-energy background</a:t>
            </a:r>
          </a:p>
          <a:p>
            <a:pPr marL="285750" indent="-285750">
              <a:buFont typeface="Arial" panose="020B0604020202020204" pitchFamily="34" charset="0"/>
              <a:buChar char="•"/>
            </a:pPr>
            <a:r>
              <a:rPr lang="en-US" dirty="0"/>
              <a:t>Increase in few-electrons event rate with increase of ionization load</a:t>
            </a:r>
          </a:p>
          <a:p>
            <a:pPr marL="285750" indent="-285750">
              <a:buFont typeface="Arial" panose="020B0604020202020204" pitchFamily="34" charset="0"/>
              <a:buChar char="•"/>
            </a:pPr>
            <a:endParaRPr lang="en-US" dirty="0"/>
          </a:p>
          <a:p>
            <a:r>
              <a:rPr lang="en-US" i="1" dirty="0"/>
              <a:t>Predictions</a:t>
            </a:r>
            <a:r>
              <a:rPr lang="en-US" dirty="0"/>
              <a:t>:</a:t>
            </a:r>
          </a:p>
          <a:p>
            <a:pPr marL="285750" indent="-285750">
              <a:buFont typeface="Arial" panose="020B0604020202020204" pitchFamily="34" charset="0"/>
              <a:buChar char="•"/>
            </a:pPr>
            <a:r>
              <a:rPr lang="en-US" dirty="0"/>
              <a:t>Up-conversion: increase in few –electrons events after exposure to UV light, or when </a:t>
            </a:r>
            <a:r>
              <a:rPr lang="en-US" dirty="0" err="1"/>
              <a:t>Ar</a:t>
            </a:r>
            <a:r>
              <a:rPr lang="en-US" dirty="0"/>
              <a:t> 37 added, increase of background at energies above 3 keV e-e (polynomial component rise everywhere)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of few electron background with electronegative impurities concentration </a:t>
            </a:r>
            <a:r>
              <a:rPr lang="en-US" baseline="30000" dirty="0"/>
              <a:t>1,2</a:t>
            </a:r>
            <a:r>
              <a:rPr lang="en-US" dirty="0"/>
              <a:t> (likely observed by LUX and Darkside50)</a:t>
            </a:r>
          </a:p>
        </p:txBody>
      </p:sp>
      <p:pic>
        <p:nvPicPr>
          <p:cNvPr id="4" name="Picture 3">
            <a:extLst>
              <a:ext uri="{FF2B5EF4-FFF2-40B4-BE49-F238E27FC236}">
                <a16:creationId xmlns:a16="http://schemas.microsoft.com/office/drawing/2014/main" id="{ED1D3FF4-D560-4AAB-B536-30B349422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78413" y="1423705"/>
            <a:ext cx="3790770" cy="2519265"/>
          </a:xfrm>
          <a:prstGeom prst="rect">
            <a:avLst/>
          </a:prstGeom>
        </p:spPr>
      </p:pic>
      <p:sp>
        <p:nvSpPr>
          <p:cNvPr id="5" name="Rectangle 4">
            <a:extLst>
              <a:ext uri="{FF2B5EF4-FFF2-40B4-BE49-F238E27FC236}">
                <a16:creationId xmlns:a16="http://schemas.microsoft.com/office/drawing/2014/main" id="{9B0CA68A-1351-4B1B-B6F8-D2DAFAE98FC2}"/>
              </a:ext>
            </a:extLst>
          </p:cNvPr>
          <p:cNvSpPr/>
          <p:nvPr/>
        </p:nvSpPr>
        <p:spPr>
          <a:xfrm>
            <a:off x="1126081" y="5825279"/>
            <a:ext cx="9939838" cy="923330"/>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While other effects can produce electron emission (field emission, photo-effect from electrodes, impurities ionization by UV, delayed “evaporation” of electrons trapped into electrostatic potential well near liquid surface), not checking for  SOC effects will lead to confusions. </a:t>
            </a:r>
          </a:p>
        </p:txBody>
      </p:sp>
      <p:sp>
        <p:nvSpPr>
          <p:cNvPr id="6" name="TextBox 5">
            <a:extLst>
              <a:ext uri="{FF2B5EF4-FFF2-40B4-BE49-F238E27FC236}">
                <a16:creationId xmlns:a16="http://schemas.microsoft.com/office/drawing/2014/main" id="{132B5570-033B-40D1-9640-5C6FE789C047}"/>
              </a:ext>
            </a:extLst>
          </p:cNvPr>
          <p:cNvSpPr txBox="1"/>
          <p:nvPr/>
        </p:nvSpPr>
        <p:spPr>
          <a:xfrm>
            <a:off x="340242" y="4590181"/>
            <a:ext cx="10877107" cy="738664"/>
          </a:xfrm>
          <a:prstGeom prst="rect">
            <a:avLst/>
          </a:prstGeom>
          <a:noFill/>
        </p:spPr>
        <p:txBody>
          <a:bodyPr wrap="square" rtlCol="0">
            <a:spAutoFit/>
          </a:bodyPr>
          <a:lstStyle/>
          <a:p>
            <a:r>
              <a:rPr lang="en-US" sz="1400" baseline="30000" dirty="0"/>
              <a:t>1  </a:t>
            </a:r>
            <a:r>
              <a:rPr lang="en-US" sz="1400" dirty="0"/>
              <a:t>Electronegative impurities in solid film likely are catching electrons produced by  photo effect due to S2 light (proportional electroluminescence in gas), so few electron background may rise with increase of gas amplification in the detector (number of photon produced by electron moving in gas) </a:t>
            </a:r>
          </a:p>
          <a:p>
            <a:r>
              <a:rPr lang="en-US" sz="1400" baseline="30000" dirty="0"/>
              <a:t>2  </a:t>
            </a:r>
            <a:r>
              <a:rPr lang="en-US" sz="1400" dirty="0"/>
              <a:t>Even in absence of impurities, non-linear effects in photo effect caused by trapped positive ions can lead to SOC</a:t>
            </a:r>
          </a:p>
        </p:txBody>
      </p:sp>
    </p:spTree>
    <p:extLst>
      <p:ext uri="{BB962C8B-B14F-4D97-AF65-F5344CB8AC3E}">
        <p14:creationId xmlns:p14="http://schemas.microsoft.com/office/powerpoint/2010/main" val="89081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5"/>
          <p:cNvGrpSpPr>
            <a:grpSpLocks/>
          </p:cNvGrpSpPr>
          <p:nvPr/>
        </p:nvGrpSpPr>
        <p:grpSpPr bwMode="auto">
          <a:xfrm>
            <a:off x="6293625" y="2351334"/>
            <a:ext cx="3433763" cy="2209800"/>
            <a:chOff x="4724400" y="1676400"/>
            <a:chExt cx="3433763" cy="2209800"/>
          </a:xfrm>
        </p:grpSpPr>
        <p:pic>
          <p:nvPicPr>
            <p:cNvPr id="13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4337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Rectangle 132"/>
            <p:cNvSpPr/>
            <p:nvPr/>
          </p:nvSpPr>
          <p:spPr>
            <a:xfrm>
              <a:off x="7010400" y="35052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ectangle 133"/>
            <p:cNvSpPr/>
            <p:nvPr/>
          </p:nvSpPr>
          <p:spPr>
            <a:xfrm>
              <a:off x="5257800" y="19050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8" name="Group 137"/>
          <p:cNvGrpSpPr/>
          <p:nvPr/>
        </p:nvGrpSpPr>
        <p:grpSpPr>
          <a:xfrm>
            <a:off x="2568126" y="2322283"/>
            <a:ext cx="3958158" cy="1828313"/>
            <a:chOff x="1928813" y="2374190"/>
            <a:chExt cx="4521498" cy="2133600"/>
          </a:xfrm>
        </p:grpSpPr>
        <p:grpSp>
          <p:nvGrpSpPr>
            <p:cNvPr id="139" name="Group 138"/>
            <p:cNvGrpSpPr>
              <a:grpSpLocks/>
            </p:cNvGrpSpPr>
            <p:nvPr/>
          </p:nvGrpSpPr>
          <p:grpSpPr bwMode="auto">
            <a:xfrm>
              <a:off x="1928813" y="2374190"/>
              <a:ext cx="4370388" cy="2133600"/>
              <a:chOff x="0" y="1752600"/>
              <a:chExt cx="4371610" cy="2133600"/>
            </a:xfrm>
          </p:grpSpPr>
          <p:pic>
            <p:nvPicPr>
              <p:cNvPr id="156"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437161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Rectangle 156"/>
              <p:cNvSpPr/>
              <p:nvPr/>
            </p:nvSpPr>
            <p:spPr>
              <a:xfrm>
                <a:off x="762213" y="1981200"/>
                <a:ext cx="30488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grpSp>
          <p:nvGrpSpPr>
            <p:cNvPr id="140" name="Group 139"/>
            <p:cNvGrpSpPr/>
            <p:nvPr/>
          </p:nvGrpSpPr>
          <p:grpSpPr>
            <a:xfrm>
              <a:off x="2508250" y="2425700"/>
              <a:ext cx="3942061" cy="1725613"/>
              <a:chOff x="2508250" y="2425700"/>
              <a:chExt cx="3942061" cy="1725613"/>
            </a:xfrm>
          </p:grpSpPr>
          <p:grpSp>
            <p:nvGrpSpPr>
              <p:cNvPr id="141" name="Group 58"/>
              <p:cNvGrpSpPr>
                <a:grpSpLocks/>
              </p:cNvGrpSpPr>
              <p:nvPr/>
            </p:nvGrpSpPr>
            <p:grpSpPr bwMode="auto">
              <a:xfrm>
                <a:off x="2515394" y="2425700"/>
                <a:ext cx="3265488" cy="1711325"/>
                <a:chOff x="762000" y="1717105"/>
                <a:chExt cx="3266120" cy="1711895"/>
              </a:xfrm>
            </p:grpSpPr>
            <p:sp>
              <p:nvSpPr>
                <p:cNvPr id="150" name="Freeform 149"/>
                <p:cNvSpPr/>
                <p:nvPr/>
              </p:nvSpPr>
              <p:spPr>
                <a:xfrm>
                  <a:off x="2270417" y="1717105"/>
                  <a:ext cx="1757703" cy="1518155"/>
                </a:xfrm>
                <a:custGeom>
                  <a:avLst/>
                  <a:gdLst>
                    <a:gd name="connsiteX0" fmla="*/ 1734095 w 1757009"/>
                    <a:gd name="connsiteY0" fmla="*/ 0 h 1518196"/>
                    <a:gd name="connsiteX1" fmla="*/ 1734095 w 1757009"/>
                    <a:gd name="connsiteY1" fmla="*/ 236097 h 1518196"/>
                    <a:gd name="connsiteX2" fmla="*/ 1734095 w 1757009"/>
                    <a:gd name="connsiteY2" fmla="*/ 309369 h 1518196"/>
                    <a:gd name="connsiteX3" fmla="*/ 1424750 w 1757009"/>
                    <a:gd name="connsiteY3" fmla="*/ 472194 h 1518196"/>
                    <a:gd name="connsiteX4" fmla="*/ 1066561 w 1757009"/>
                    <a:gd name="connsiteY4" fmla="*/ 635019 h 1518196"/>
                    <a:gd name="connsiteX5" fmla="*/ 643246 w 1757009"/>
                    <a:gd name="connsiteY5" fmla="*/ 797845 h 1518196"/>
                    <a:gd name="connsiteX6" fmla="*/ 350183 w 1757009"/>
                    <a:gd name="connsiteY6" fmla="*/ 871116 h 1518196"/>
                    <a:gd name="connsiteX7" fmla="*/ 171088 w 1757009"/>
                    <a:gd name="connsiteY7" fmla="*/ 1164202 h 1518196"/>
                    <a:gd name="connsiteX8" fmla="*/ 114103 w 1757009"/>
                    <a:gd name="connsiteY8" fmla="*/ 1343309 h 1518196"/>
                    <a:gd name="connsiteX9" fmla="*/ 16415 w 1757009"/>
                    <a:gd name="connsiteY9" fmla="*/ 1506135 h 1518196"/>
                    <a:gd name="connsiteX10" fmla="*/ 134 w 1757009"/>
                    <a:gd name="connsiteY10" fmla="*/ 1506135 h 151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7009" h="1518196">
                      <a:moveTo>
                        <a:pt x="1734095" y="0"/>
                      </a:moveTo>
                      <a:lnTo>
                        <a:pt x="1734095" y="236097"/>
                      </a:lnTo>
                      <a:cubicBezTo>
                        <a:pt x="1734095" y="287658"/>
                        <a:pt x="1785653" y="270020"/>
                        <a:pt x="1734095" y="309369"/>
                      </a:cubicBezTo>
                      <a:cubicBezTo>
                        <a:pt x="1682537" y="348719"/>
                        <a:pt x="1536006" y="417919"/>
                        <a:pt x="1424750" y="472194"/>
                      </a:cubicBezTo>
                      <a:cubicBezTo>
                        <a:pt x="1313494" y="526469"/>
                        <a:pt x="1196812" y="580744"/>
                        <a:pt x="1066561" y="635019"/>
                      </a:cubicBezTo>
                      <a:cubicBezTo>
                        <a:pt x="936310" y="689294"/>
                        <a:pt x="762642" y="758496"/>
                        <a:pt x="643246" y="797845"/>
                      </a:cubicBezTo>
                      <a:cubicBezTo>
                        <a:pt x="523850" y="837194"/>
                        <a:pt x="428876" y="810057"/>
                        <a:pt x="350183" y="871116"/>
                      </a:cubicBezTo>
                      <a:cubicBezTo>
                        <a:pt x="271490" y="932176"/>
                        <a:pt x="210435" y="1085503"/>
                        <a:pt x="171088" y="1164202"/>
                      </a:cubicBezTo>
                      <a:cubicBezTo>
                        <a:pt x="131741" y="1242901"/>
                        <a:pt x="139882" y="1286320"/>
                        <a:pt x="114103" y="1343309"/>
                      </a:cubicBezTo>
                      <a:cubicBezTo>
                        <a:pt x="88324" y="1400298"/>
                        <a:pt x="35410" y="1478997"/>
                        <a:pt x="16415" y="1506135"/>
                      </a:cubicBezTo>
                      <a:cubicBezTo>
                        <a:pt x="-2580" y="1533273"/>
                        <a:pt x="134" y="1506135"/>
                        <a:pt x="134" y="1506135"/>
                      </a:cubicBezTo>
                    </a:path>
                  </a:pathLst>
                </a:cu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151" name="Straight Connector 150"/>
                <p:cNvCxnSpPr>
                  <a:endCxn id="150" idx="9"/>
                </p:cNvCxnSpPr>
                <p:nvPr/>
              </p:nvCxnSpPr>
              <p:spPr>
                <a:xfrm flipV="1">
                  <a:off x="762000" y="3224145"/>
                  <a:ext cx="1525883" cy="20485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a:off x="4009066" y="1717105"/>
                  <a:ext cx="0" cy="304902"/>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H="1">
                  <a:off x="3040504" y="2361845"/>
                  <a:ext cx="257225" cy="117514"/>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H="1">
                  <a:off x="2402205" y="2658807"/>
                  <a:ext cx="152429" cy="304902"/>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H="1">
                  <a:off x="1166891" y="3317838"/>
                  <a:ext cx="381074" cy="6511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sp>
            <p:nvSpPr>
              <p:cNvPr id="142" name="Rectangle 68"/>
              <p:cNvSpPr>
                <a:spLocks noChangeArrowheads="1"/>
              </p:cNvSpPr>
              <p:nvPr/>
            </p:nvSpPr>
            <p:spPr bwMode="auto">
              <a:xfrm>
                <a:off x="5419326" y="2788199"/>
                <a:ext cx="1030985" cy="35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400" b="1" dirty="0">
                    <a:solidFill>
                      <a:srgbClr val="FF0000"/>
                    </a:solidFill>
                  </a:rPr>
                  <a:t>Wait…</a:t>
                </a:r>
              </a:p>
            </p:txBody>
          </p:sp>
          <p:grpSp>
            <p:nvGrpSpPr>
              <p:cNvPr id="143" name="Group 58"/>
              <p:cNvGrpSpPr>
                <a:grpSpLocks/>
              </p:cNvGrpSpPr>
              <p:nvPr/>
            </p:nvGrpSpPr>
            <p:grpSpPr bwMode="auto">
              <a:xfrm>
                <a:off x="2508250" y="2439988"/>
                <a:ext cx="3265488" cy="1711325"/>
                <a:chOff x="762000" y="1717105"/>
                <a:chExt cx="3266120" cy="1711895"/>
              </a:xfrm>
            </p:grpSpPr>
            <p:sp>
              <p:nvSpPr>
                <p:cNvPr id="144" name="Freeform 143"/>
                <p:cNvSpPr/>
                <p:nvPr/>
              </p:nvSpPr>
              <p:spPr>
                <a:xfrm>
                  <a:off x="2270417" y="1717105"/>
                  <a:ext cx="1757703" cy="1518155"/>
                </a:xfrm>
                <a:custGeom>
                  <a:avLst/>
                  <a:gdLst>
                    <a:gd name="connsiteX0" fmla="*/ 1734095 w 1757009"/>
                    <a:gd name="connsiteY0" fmla="*/ 0 h 1518196"/>
                    <a:gd name="connsiteX1" fmla="*/ 1734095 w 1757009"/>
                    <a:gd name="connsiteY1" fmla="*/ 236097 h 1518196"/>
                    <a:gd name="connsiteX2" fmla="*/ 1734095 w 1757009"/>
                    <a:gd name="connsiteY2" fmla="*/ 309369 h 1518196"/>
                    <a:gd name="connsiteX3" fmla="*/ 1424750 w 1757009"/>
                    <a:gd name="connsiteY3" fmla="*/ 472194 h 1518196"/>
                    <a:gd name="connsiteX4" fmla="*/ 1066561 w 1757009"/>
                    <a:gd name="connsiteY4" fmla="*/ 635019 h 1518196"/>
                    <a:gd name="connsiteX5" fmla="*/ 643246 w 1757009"/>
                    <a:gd name="connsiteY5" fmla="*/ 797845 h 1518196"/>
                    <a:gd name="connsiteX6" fmla="*/ 350183 w 1757009"/>
                    <a:gd name="connsiteY6" fmla="*/ 871116 h 1518196"/>
                    <a:gd name="connsiteX7" fmla="*/ 171088 w 1757009"/>
                    <a:gd name="connsiteY7" fmla="*/ 1164202 h 1518196"/>
                    <a:gd name="connsiteX8" fmla="*/ 114103 w 1757009"/>
                    <a:gd name="connsiteY8" fmla="*/ 1343309 h 1518196"/>
                    <a:gd name="connsiteX9" fmla="*/ 16415 w 1757009"/>
                    <a:gd name="connsiteY9" fmla="*/ 1506135 h 1518196"/>
                    <a:gd name="connsiteX10" fmla="*/ 134 w 1757009"/>
                    <a:gd name="connsiteY10" fmla="*/ 1506135 h 151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7009" h="1518196">
                      <a:moveTo>
                        <a:pt x="1734095" y="0"/>
                      </a:moveTo>
                      <a:lnTo>
                        <a:pt x="1734095" y="236097"/>
                      </a:lnTo>
                      <a:cubicBezTo>
                        <a:pt x="1734095" y="287658"/>
                        <a:pt x="1785653" y="270020"/>
                        <a:pt x="1734095" y="309369"/>
                      </a:cubicBezTo>
                      <a:cubicBezTo>
                        <a:pt x="1682537" y="348719"/>
                        <a:pt x="1536006" y="417919"/>
                        <a:pt x="1424750" y="472194"/>
                      </a:cubicBezTo>
                      <a:cubicBezTo>
                        <a:pt x="1313494" y="526469"/>
                        <a:pt x="1196812" y="580744"/>
                        <a:pt x="1066561" y="635019"/>
                      </a:cubicBezTo>
                      <a:cubicBezTo>
                        <a:pt x="936310" y="689294"/>
                        <a:pt x="762642" y="758496"/>
                        <a:pt x="643246" y="797845"/>
                      </a:cubicBezTo>
                      <a:cubicBezTo>
                        <a:pt x="523850" y="837194"/>
                        <a:pt x="428876" y="810057"/>
                        <a:pt x="350183" y="871116"/>
                      </a:cubicBezTo>
                      <a:cubicBezTo>
                        <a:pt x="271490" y="932176"/>
                        <a:pt x="210435" y="1085503"/>
                        <a:pt x="171088" y="1164202"/>
                      </a:cubicBezTo>
                      <a:cubicBezTo>
                        <a:pt x="131741" y="1242901"/>
                        <a:pt x="139882" y="1286320"/>
                        <a:pt x="114103" y="1343309"/>
                      </a:cubicBezTo>
                      <a:cubicBezTo>
                        <a:pt x="88324" y="1400298"/>
                        <a:pt x="35410" y="1478997"/>
                        <a:pt x="16415" y="1506135"/>
                      </a:cubicBezTo>
                      <a:cubicBezTo>
                        <a:pt x="-2580" y="1533273"/>
                        <a:pt x="134" y="1506135"/>
                        <a:pt x="134" y="1506135"/>
                      </a:cubicBezTo>
                    </a:path>
                  </a:pathLst>
                </a:cu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145" name="Straight Connector 144"/>
                <p:cNvCxnSpPr>
                  <a:endCxn id="144" idx="9"/>
                </p:cNvCxnSpPr>
                <p:nvPr/>
              </p:nvCxnSpPr>
              <p:spPr>
                <a:xfrm flipV="1">
                  <a:off x="762000" y="3224145"/>
                  <a:ext cx="1525883" cy="20485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4009066" y="1717105"/>
                  <a:ext cx="0" cy="304902"/>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3040504" y="2361845"/>
                  <a:ext cx="257225" cy="117514"/>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H="1">
                  <a:off x="2402205" y="2658807"/>
                  <a:ext cx="152429" cy="304902"/>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H="1">
                  <a:off x="1166891" y="3317838"/>
                  <a:ext cx="381074" cy="6511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grpSp>
      </p:grpSp>
      <p:grpSp>
        <p:nvGrpSpPr>
          <p:cNvPr id="158" name="Group 56"/>
          <p:cNvGrpSpPr>
            <a:grpSpLocks/>
          </p:cNvGrpSpPr>
          <p:nvPr/>
        </p:nvGrpSpPr>
        <p:grpSpPr bwMode="auto">
          <a:xfrm>
            <a:off x="1884881" y="1592509"/>
            <a:ext cx="1363663" cy="1066800"/>
            <a:chOff x="6332741" y="2209800"/>
            <a:chExt cx="1363459" cy="1066800"/>
          </a:xfrm>
        </p:grpSpPr>
        <p:sp>
          <p:nvSpPr>
            <p:cNvPr id="159" name="Rectangle 158"/>
            <p:cNvSpPr/>
            <p:nvPr/>
          </p:nvSpPr>
          <p:spPr>
            <a:xfrm>
              <a:off x="6781937" y="2438400"/>
              <a:ext cx="914263" cy="666750"/>
            </a:xfrm>
            <a:prstGeom prst="rect">
              <a:avLst/>
            </a:prstGeom>
            <a:solidFill>
              <a:schemeClr val="bg1">
                <a:lumMod val="95000"/>
              </a:schemeClr>
            </a:solidFill>
          </p:spPr>
          <p:txBody>
            <a:bodyPr>
              <a:spAutoFit/>
            </a:bodyPr>
            <a:lstStyle/>
            <a:p>
              <a:pPr>
                <a:defRPr/>
              </a:pPr>
              <a:endParaRPr lang="en-US" sz="1400" b="1" baseline="30000" dirty="0">
                <a:latin typeface="Calibri" charset="0"/>
                <a:ea typeface="ＭＳ Ｐゴシック" charset="0"/>
                <a:cs typeface="ＭＳ Ｐゴシック" charset="0"/>
              </a:endParaRPr>
            </a:p>
            <a:p>
              <a:pPr>
                <a:defRPr/>
              </a:pPr>
              <a:r>
                <a:rPr lang="en-US" sz="1400" b="1" baseline="30000" dirty="0">
                  <a:latin typeface="Calibri" charset="0"/>
                  <a:ea typeface="ＭＳ Ｐゴシック" charset="0"/>
                  <a:cs typeface="ＭＳ Ｐゴシック" charset="0"/>
                </a:rPr>
                <a:t>4</a:t>
              </a:r>
              <a:r>
                <a:rPr lang="en-US" sz="1400" b="1" dirty="0">
                  <a:latin typeface="Calibri" charset="0"/>
                  <a:ea typeface="ＭＳ Ｐゴシック" charset="0"/>
                  <a:cs typeface="ＭＳ Ｐゴシック" charset="0"/>
                </a:rPr>
                <a:t>He  at 4K</a:t>
              </a:r>
            </a:p>
            <a:p>
              <a:pPr>
                <a:defRPr/>
              </a:pPr>
              <a:endParaRPr lang="en-US" sz="1400" b="1" dirty="0">
                <a:latin typeface="Calibri" charset="0"/>
                <a:ea typeface="ＭＳ Ｐゴシック" charset="0"/>
                <a:cs typeface="ＭＳ Ｐゴシック" charset="0"/>
              </a:endParaRPr>
            </a:p>
          </p:txBody>
        </p:sp>
        <p:sp>
          <p:nvSpPr>
            <p:cNvPr id="160" name="Rectangle 159"/>
            <p:cNvSpPr/>
            <p:nvPr/>
          </p:nvSpPr>
          <p:spPr>
            <a:xfrm>
              <a:off x="6781937" y="2968625"/>
              <a:ext cx="914263" cy="307975"/>
            </a:xfrm>
            <a:prstGeom prst="rect">
              <a:avLst/>
            </a:prstGeom>
            <a:solidFill>
              <a:schemeClr val="bg1">
                <a:lumMod val="75000"/>
              </a:schemeClr>
            </a:solidFill>
          </p:spPr>
          <p:txBody>
            <a:bodyPr>
              <a:spAutoFit/>
            </a:bodyPr>
            <a:lstStyle/>
            <a:p>
              <a:pPr>
                <a:defRPr/>
              </a:pPr>
              <a:r>
                <a:rPr lang="en-US" sz="1400" b="1" dirty="0">
                  <a:latin typeface="Calibri" charset="0"/>
                  <a:ea typeface="ＭＳ Ｐゴシック" charset="0"/>
                  <a:cs typeface="ＭＳ Ｐゴシック" charset="0"/>
                </a:rPr>
                <a:t>Stainless</a:t>
              </a:r>
            </a:p>
          </p:txBody>
        </p:sp>
        <p:sp>
          <p:nvSpPr>
            <p:cNvPr id="161" name="Rectangle 160"/>
            <p:cNvSpPr/>
            <p:nvPr/>
          </p:nvSpPr>
          <p:spPr>
            <a:xfrm>
              <a:off x="6781937" y="2209800"/>
              <a:ext cx="914263" cy="307975"/>
            </a:xfrm>
            <a:prstGeom prst="rect">
              <a:avLst/>
            </a:prstGeom>
            <a:solidFill>
              <a:schemeClr val="bg1">
                <a:lumMod val="75000"/>
              </a:schemeClr>
            </a:solidFill>
          </p:spPr>
          <p:txBody>
            <a:bodyPr>
              <a:spAutoFit/>
            </a:bodyPr>
            <a:lstStyle/>
            <a:p>
              <a:pPr>
                <a:defRPr/>
              </a:pPr>
              <a:r>
                <a:rPr lang="en-US" sz="1400" b="1" dirty="0">
                  <a:latin typeface="Calibri" charset="0"/>
                  <a:ea typeface="ＭＳ Ｐゴシック" charset="0"/>
                  <a:cs typeface="ＭＳ Ｐゴシック" charset="0"/>
                </a:rPr>
                <a:t>Ti</a:t>
              </a:r>
              <a:r>
                <a:rPr lang="en-US" sz="1400" b="1" baseline="30000" dirty="0">
                  <a:latin typeface="Calibri" charset="0"/>
                  <a:ea typeface="ＭＳ Ｐゴシック" charset="0"/>
                  <a:cs typeface="ＭＳ Ｐゴシック" charset="0"/>
                </a:rPr>
                <a:t>3</a:t>
              </a:r>
              <a:r>
                <a:rPr lang="en-US" sz="1400" b="1" dirty="0">
                  <a:latin typeface="Calibri" charset="0"/>
                  <a:ea typeface="ＭＳ Ｐゴシック" charset="0"/>
                  <a:cs typeface="ＭＳ Ｐゴシック" charset="0"/>
                </a:rPr>
                <a:t>H</a:t>
              </a:r>
            </a:p>
          </p:txBody>
        </p:sp>
        <p:pic>
          <p:nvPicPr>
            <p:cNvPr id="162" name="Picture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286000"/>
              <a:ext cx="176749" cy="17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Rectangle 48"/>
            <p:cNvSpPr>
              <a:spLocks noChangeArrowheads="1"/>
            </p:cNvSpPr>
            <p:nvPr/>
          </p:nvSpPr>
          <p:spPr bwMode="auto">
            <a:xfrm>
              <a:off x="7122095" y="2438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400" b="1">
                  <a:solidFill>
                    <a:srgbClr val="FF0000"/>
                  </a:solidFill>
                </a:rPr>
                <a:t>I</a:t>
              </a:r>
            </a:p>
          </p:txBody>
        </p:sp>
        <p:cxnSp>
          <p:nvCxnSpPr>
            <p:cNvPr id="164" name="Straight Connector 163"/>
            <p:cNvCxnSpPr>
              <a:stCxn id="161" idx="1"/>
            </p:cNvCxnSpPr>
            <p:nvPr/>
          </p:nvCxnSpPr>
          <p:spPr>
            <a:xfrm flipH="1" flipV="1">
              <a:off x="6477182" y="2362200"/>
              <a:ext cx="304754" cy="158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flipV="1">
              <a:off x="6477182" y="3124200"/>
              <a:ext cx="304754" cy="158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V="1">
              <a:off x="6477182" y="2362200"/>
              <a:ext cx="0" cy="7620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7" name="Group 50"/>
            <p:cNvGrpSpPr>
              <a:grpSpLocks/>
            </p:cNvGrpSpPr>
            <p:nvPr/>
          </p:nvGrpSpPr>
          <p:grpSpPr bwMode="auto">
            <a:xfrm>
              <a:off x="6332741" y="2566377"/>
              <a:ext cx="304800" cy="307777"/>
              <a:chOff x="7671777" y="1167423"/>
              <a:chExt cx="304800" cy="307777"/>
            </a:xfrm>
          </p:grpSpPr>
          <p:sp>
            <p:nvSpPr>
              <p:cNvPr id="169" name="Oval 168"/>
              <p:cNvSpPr/>
              <p:nvPr/>
            </p:nvSpPr>
            <p:spPr>
              <a:xfrm>
                <a:off x="7695586" y="1218834"/>
                <a:ext cx="228566" cy="228600"/>
              </a:xfrm>
              <a:prstGeom prst="ellipse">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0" name="Rectangle 47"/>
              <p:cNvSpPr>
                <a:spLocks noChangeArrowheads="1"/>
              </p:cNvSpPr>
              <p:nvPr/>
            </p:nvSpPr>
            <p:spPr bwMode="auto">
              <a:xfrm>
                <a:off x="7671777" y="1167423"/>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400" b="1"/>
                  <a:t>V</a:t>
                </a:r>
              </a:p>
            </p:txBody>
          </p:sp>
        </p:grpSp>
        <p:cxnSp>
          <p:nvCxnSpPr>
            <p:cNvPr id="168" name="Straight Arrow Connector 167"/>
            <p:cNvCxnSpPr/>
            <p:nvPr/>
          </p:nvCxnSpPr>
          <p:spPr>
            <a:xfrm>
              <a:off x="7170816" y="2517775"/>
              <a:ext cx="0" cy="4540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71" name="Rectangle 1"/>
          <p:cNvSpPr>
            <a:spLocks noChangeArrowheads="1"/>
          </p:cNvSpPr>
          <p:nvPr/>
        </p:nvSpPr>
        <p:spPr bwMode="auto">
          <a:xfrm>
            <a:off x="8430155" y="446798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400" dirty="0"/>
              <a:t>S. Pereverzev, A. </a:t>
            </a:r>
            <a:r>
              <a:rPr lang="en-US" altLang="en-US" sz="1400" dirty="0" err="1"/>
              <a:t>Parshin</a:t>
            </a:r>
            <a:endParaRPr lang="en-US" altLang="en-US" sz="1400" dirty="0"/>
          </a:p>
          <a:p>
            <a:pPr eaLnBrk="1" hangingPunct="1"/>
            <a:r>
              <a:rPr lang="en-US" altLang="en-US" sz="1400" dirty="0" err="1"/>
              <a:t>Physica</a:t>
            </a:r>
            <a:r>
              <a:rPr lang="en-US" altLang="en-US" sz="1400" dirty="0"/>
              <a:t> B 197, 347 (1994</a:t>
            </a:r>
            <a:r>
              <a:rPr lang="en-US" altLang="en-US" sz="1400" b="1" dirty="0"/>
              <a:t>)</a:t>
            </a:r>
          </a:p>
        </p:txBody>
      </p:sp>
      <p:sp>
        <p:nvSpPr>
          <p:cNvPr id="172" name="TextBox 171"/>
          <p:cNvSpPr txBox="1"/>
          <p:nvPr/>
        </p:nvSpPr>
        <p:spPr>
          <a:xfrm>
            <a:off x="1685359" y="1078468"/>
            <a:ext cx="2516395" cy="369332"/>
          </a:xfrm>
          <a:prstGeom prst="rect">
            <a:avLst/>
          </a:prstGeom>
          <a:noFill/>
        </p:spPr>
        <p:txBody>
          <a:bodyPr wrap="none" rtlCol="0">
            <a:spAutoFit/>
          </a:bodyPr>
          <a:lstStyle/>
          <a:p>
            <a:r>
              <a:rPr lang="en-US" i="1" dirty="0"/>
              <a:t>Observed in </a:t>
            </a:r>
            <a:r>
              <a:rPr lang="en-US" i="1" dirty="0" err="1"/>
              <a:t>liqid</a:t>
            </a:r>
            <a:r>
              <a:rPr lang="en-US" i="1" dirty="0"/>
              <a:t> Helium:</a:t>
            </a:r>
          </a:p>
        </p:txBody>
      </p:sp>
      <p:sp>
        <p:nvSpPr>
          <p:cNvPr id="173" name="TextBox 5"/>
          <p:cNvSpPr txBox="1">
            <a:spLocks noChangeArrowheads="1"/>
          </p:cNvSpPr>
          <p:nvPr/>
        </p:nvSpPr>
        <p:spPr bwMode="auto">
          <a:xfrm>
            <a:off x="1953765" y="4682803"/>
            <a:ext cx="690618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400" b="1" dirty="0"/>
              <a:t>•</a:t>
            </a:r>
            <a:r>
              <a:rPr lang="en-US" altLang="en-US" b="1" dirty="0"/>
              <a:t> </a:t>
            </a:r>
            <a:r>
              <a:rPr lang="en-US" altLang="en-US" sz="1400" dirty="0"/>
              <a:t>hysteresis (red) due to electrode surfaces charging (shifts up to 20-30 V)</a:t>
            </a:r>
          </a:p>
          <a:p>
            <a:pPr eaLnBrk="1" hangingPunct="1"/>
            <a:r>
              <a:rPr lang="en-US" altLang="en-US" sz="1400" dirty="0"/>
              <a:t>• Strong (~kV) AC Voltage (at 1 mm gap) remove hysteresis by de-trapping ions</a:t>
            </a:r>
          </a:p>
          <a:p>
            <a:pPr eaLnBrk="1" hangingPunct="1"/>
            <a:r>
              <a:rPr lang="en-US" altLang="en-US" sz="1400" dirty="0"/>
              <a:t>• AC field across 10-20 nm solid layer much less than dielectric strength (layer hold 20-30 V )</a:t>
            </a:r>
          </a:p>
        </p:txBody>
      </p:sp>
      <p:sp>
        <p:nvSpPr>
          <p:cNvPr id="110" name="Title 1"/>
          <p:cNvSpPr txBox="1">
            <a:spLocks/>
          </p:cNvSpPr>
          <p:nvPr/>
        </p:nvSpPr>
        <p:spPr>
          <a:xfrm>
            <a:off x="2491331" y="190500"/>
            <a:ext cx="70104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Electrode polarization/ charging</a:t>
            </a:r>
          </a:p>
        </p:txBody>
      </p:sp>
      <p:sp>
        <p:nvSpPr>
          <p:cNvPr id="43" name="Rectangle 42">
            <a:extLst>
              <a:ext uri="{FF2B5EF4-FFF2-40B4-BE49-F238E27FC236}">
                <a16:creationId xmlns:a16="http://schemas.microsoft.com/office/drawing/2014/main" id="{682BFAFB-52C2-4F81-9E9F-BF5BF8E7CDD7}"/>
              </a:ext>
            </a:extLst>
          </p:cNvPr>
          <p:cNvSpPr/>
          <p:nvPr/>
        </p:nvSpPr>
        <p:spPr>
          <a:xfrm>
            <a:off x="1086327" y="5976046"/>
            <a:ext cx="9477427"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Back in 1991-1993 we attributed this effect to </a:t>
            </a:r>
            <a:r>
              <a:rPr lang="en-US" dirty="0" err="1"/>
              <a:t>solidied</a:t>
            </a:r>
            <a:r>
              <a:rPr lang="en-US" dirty="0"/>
              <a:t> residual gases on electrodes.</a:t>
            </a:r>
          </a:p>
          <a:p>
            <a:r>
              <a:rPr lang="en-US" dirty="0"/>
              <a:t>The effect should universally be present for physiosorbed solid films of Noble gases.</a:t>
            </a:r>
          </a:p>
        </p:txBody>
      </p:sp>
    </p:spTree>
    <p:extLst>
      <p:ext uri="{BB962C8B-B14F-4D97-AF65-F5344CB8AC3E}">
        <p14:creationId xmlns:p14="http://schemas.microsoft.com/office/powerpoint/2010/main" val="381850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41C7-6F60-4C64-B2EB-348B031F28F8}"/>
              </a:ext>
            </a:extLst>
          </p:cNvPr>
          <p:cNvSpPr txBox="1">
            <a:spLocks/>
          </p:cNvSpPr>
          <p:nvPr/>
        </p:nvSpPr>
        <p:spPr>
          <a:xfrm>
            <a:off x="1981199" y="152400"/>
            <a:ext cx="9096531"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Possibility to suppress  few electron background</a:t>
            </a:r>
          </a:p>
        </p:txBody>
      </p:sp>
      <p:pic>
        <p:nvPicPr>
          <p:cNvPr id="4" name="Picture 3">
            <a:extLst>
              <a:ext uri="{FF2B5EF4-FFF2-40B4-BE49-F238E27FC236}">
                <a16:creationId xmlns:a16="http://schemas.microsoft.com/office/drawing/2014/main" id="{C9589968-B3CD-4844-854C-FF86448AB6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17523" y="1247662"/>
            <a:ext cx="4251950" cy="2537643"/>
          </a:xfrm>
          <a:prstGeom prst="rect">
            <a:avLst/>
          </a:prstGeom>
          <a:noFill/>
          <a:ln>
            <a:noFill/>
          </a:ln>
        </p:spPr>
      </p:pic>
      <p:sp>
        <p:nvSpPr>
          <p:cNvPr id="5" name="Rectangle 4">
            <a:extLst>
              <a:ext uri="{FF2B5EF4-FFF2-40B4-BE49-F238E27FC236}">
                <a16:creationId xmlns:a16="http://schemas.microsoft.com/office/drawing/2014/main" id="{DD8B7E05-8D69-5C44-A0A5-9F1905DE83FA}"/>
              </a:ext>
            </a:extLst>
          </p:cNvPr>
          <p:cNvSpPr/>
          <p:nvPr/>
        </p:nvSpPr>
        <p:spPr>
          <a:xfrm>
            <a:off x="434197" y="990600"/>
            <a:ext cx="5030938" cy="2185214"/>
          </a:xfrm>
          <a:prstGeom prst="rect">
            <a:avLst/>
          </a:prstGeom>
        </p:spPr>
        <p:txBody>
          <a:bodyPr wrap="square">
            <a:spAutoFit/>
          </a:bodyPr>
          <a:lstStyle/>
          <a:p>
            <a:pPr>
              <a:spcAft>
                <a:spcPts val="600"/>
              </a:spcAft>
            </a:pPr>
            <a:r>
              <a:rPr lang="en-US" dirty="0"/>
              <a:t>If the criticality hypothesis is correct, a mitigation is possible   </a:t>
            </a:r>
          </a:p>
          <a:p>
            <a:pPr marL="285750" indent="-285750">
              <a:spcAft>
                <a:spcPts val="600"/>
              </a:spcAft>
              <a:buFont typeface="Arial" panose="020B0604020202020204" pitchFamily="34" charset="0"/>
              <a:buChar char="•"/>
            </a:pPr>
            <a:r>
              <a:rPr lang="en-US" dirty="0"/>
              <a:t>For sand pile- application of vibrations enforced small avalanches</a:t>
            </a:r>
          </a:p>
          <a:p>
            <a:pPr marL="285750" indent="-285750">
              <a:spcAft>
                <a:spcPts val="600"/>
              </a:spcAft>
              <a:buFont typeface="Arial" panose="020B0604020202020204" pitchFamily="34" charset="0"/>
              <a:buChar char="•"/>
            </a:pPr>
            <a:r>
              <a:rPr lang="en-US" dirty="0"/>
              <a:t>Apply  AC  voltage between grid  wires to prevent ion accumulation, thereby preventing  “large avalanches” events </a:t>
            </a:r>
          </a:p>
        </p:txBody>
      </p:sp>
      <p:sp>
        <p:nvSpPr>
          <p:cNvPr id="9" name="TextBox 8">
            <a:extLst>
              <a:ext uri="{FF2B5EF4-FFF2-40B4-BE49-F238E27FC236}">
                <a16:creationId xmlns:a16="http://schemas.microsoft.com/office/drawing/2014/main" id="{AA97B0A6-2A00-FD4E-A645-79FC65BCE80C}"/>
              </a:ext>
            </a:extLst>
          </p:cNvPr>
          <p:cNvSpPr txBox="1"/>
          <p:nvPr/>
        </p:nvSpPr>
        <p:spPr>
          <a:xfrm>
            <a:off x="6529464" y="3825088"/>
            <a:ext cx="5406095" cy="646331"/>
          </a:xfrm>
          <a:prstGeom prst="rect">
            <a:avLst/>
          </a:prstGeom>
          <a:noFill/>
        </p:spPr>
        <p:txBody>
          <a:bodyPr wrap="none" rtlCol="0">
            <a:spAutoFit/>
          </a:bodyPr>
          <a:lstStyle/>
          <a:p>
            <a:r>
              <a:rPr lang="en-US" b="1" dirty="0"/>
              <a:t>Imposition of a local AC field may mitigate this source </a:t>
            </a:r>
            <a:br>
              <a:rPr lang="en-US" b="1" dirty="0"/>
            </a:br>
            <a:r>
              <a:rPr lang="en-US" b="1" dirty="0"/>
              <a:t>of noise </a:t>
            </a:r>
          </a:p>
        </p:txBody>
      </p:sp>
      <p:sp>
        <p:nvSpPr>
          <p:cNvPr id="10" name="Rectangle 9">
            <a:extLst>
              <a:ext uri="{FF2B5EF4-FFF2-40B4-BE49-F238E27FC236}">
                <a16:creationId xmlns:a16="http://schemas.microsoft.com/office/drawing/2014/main" id="{920DDA55-5BDD-47C7-9C8D-8FAADF10560A}"/>
              </a:ext>
            </a:extLst>
          </p:cNvPr>
          <p:cNvSpPr/>
          <p:nvPr/>
        </p:nvSpPr>
        <p:spPr>
          <a:xfrm>
            <a:off x="756684" y="5870483"/>
            <a:ext cx="10678632"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Because of self-shielding of gammas and electrons, in surface operation majority of low –energy background should be generated by the detector, so several orders of magnitude reduction in background could be possible</a:t>
            </a:r>
          </a:p>
        </p:txBody>
      </p:sp>
      <p:pic>
        <p:nvPicPr>
          <p:cNvPr id="11" name="Picture 10">
            <a:extLst>
              <a:ext uri="{FF2B5EF4-FFF2-40B4-BE49-F238E27FC236}">
                <a16:creationId xmlns:a16="http://schemas.microsoft.com/office/drawing/2014/main" id="{04CCD0A8-3EFC-4B45-B43C-819F28428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23"/>
          <a:stretch>
            <a:fillRect/>
          </a:stretch>
        </p:blipFill>
        <p:spPr bwMode="auto">
          <a:xfrm>
            <a:off x="348003" y="3616837"/>
            <a:ext cx="5747997" cy="171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70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B4AD-4648-49E5-BBDB-18F7AB382374}"/>
              </a:ext>
            </a:extLst>
          </p:cNvPr>
          <p:cNvSpPr>
            <a:spLocks noGrp="1"/>
          </p:cNvSpPr>
          <p:nvPr>
            <p:ph type="title"/>
          </p:nvPr>
        </p:nvSpPr>
        <p:spPr>
          <a:xfrm>
            <a:off x="3506972" y="78047"/>
            <a:ext cx="3638107" cy="1027740"/>
          </a:xfrm>
        </p:spPr>
        <p:txBody>
          <a:bodyPr/>
          <a:lstStyle/>
          <a:p>
            <a:r>
              <a:rPr lang="en-US" dirty="0"/>
              <a:t>Conclusions</a:t>
            </a:r>
          </a:p>
        </p:txBody>
      </p:sp>
      <p:sp>
        <p:nvSpPr>
          <p:cNvPr id="4" name="TextBox 3">
            <a:extLst>
              <a:ext uri="{FF2B5EF4-FFF2-40B4-BE49-F238E27FC236}">
                <a16:creationId xmlns:a16="http://schemas.microsoft.com/office/drawing/2014/main" id="{EF66F1A0-6EC9-423D-8DC4-6AC24F4B6C0A}"/>
              </a:ext>
            </a:extLst>
          </p:cNvPr>
          <p:cNvSpPr txBox="1"/>
          <p:nvPr/>
        </p:nvSpPr>
        <p:spPr>
          <a:xfrm>
            <a:off x="520996" y="1584251"/>
            <a:ext cx="10988970" cy="3139321"/>
          </a:xfrm>
          <a:prstGeom prst="rect">
            <a:avLst/>
          </a:prstGeom>
          <a:noFill/>
        </p:spPr>
        <p:txBody>
          <a:bodyPr wrap="none" rtlCol="0">
            <a:spAutoFit/>
          </a:bodyPr>
          <a:lstStyle/>
          <a:p>
            <a:r>
              <a:rPr lang="en-US" dirty="0"/>
              <a:t>Self-Organized criticality  model for detector-generated background in </a:t>
            </a:r>
            <a:r>
              <a:rPr lang="en-US" dirty="0" err="1"/>
              <a:t>Xe</a:t>
            </a:r>
            <a:r>
              <a:rPr lang="en-US" dirty="0"/>
              <a:t>/ </a:t>
            </a:r>
            <a:r>
              <a:rPr lang="en-US" dirty="0" err="1"/>
              <a:t>Ar</a:t>
            </a:r>
            <a:r>
              <a:rPr lang="en-US" dirty="0"/>
              <a:t> dual-phase detectors is suggested.</a:t>
            </a:r>
          </a:p>
          <a:p>
            <a:endParaRPr lang="en-US" dirty="0"/>
          </a:p>
          <a:p>
            <a:r>
              <a:rPr lang="en-US" dirty="0"/>
              <a:t>Suppression of  few-electron background by reinforcing ion recombination on the surfaces of electrodes is possible.</a:t>
            </a:r>
          </a:p>
          <a:p>
            <a:endParaRPr lang="en-US" dirty="0"/>
          </a:p>
          <a:p>
            <a:r>
              <a:rPr lang="en-US" dirty="0"/>
              <a:t>In underground experiments  background reduction should result in additional parameter space exclusion for </a:t>
            </a:r>
          </a:p>
          <a:p>
            <a:r>
              <a:rPr lang="en-US" dirty="0"/>
              <a:t>light dark matter particles. </a:t>
            </a:r>
          </a:p>
          <a:p>
            <a:endParaRPr lang="en-US" dirty="0"/>
          </a:p>
          <a:p>
            <a:r>
              <a:rPr lang="en-US" dirty="0"/>
              <a:t>For surface detector operation several order of magnitude reduction in few-electrons events cold be possible </a:t>
            </a:r>
          </a:p>
          <a:p>
            <a:r>
              <a:rPr lang="en-US" dirty="0"/>
              <a:t>because of self-shielding. </a:t>
            </a:r>
          </a:p>
          <a:p>
            <a:endParaRPr lang="en-US" dirty="0"/>
          </a:p>
          <a:p>
            <a:endParaRPr lang="en-US" dirty="0"/>
          </a:p>
        </p:txBody>
      </p:sp>
      <p:sp>
        <p:nvSpPr>
          <p:cNvPr id="5" name="Rectangle 4">
            <a:extLst>
              <a:ext uri="{FF2B5EF4-FFF2-40B4-BE49-F238E27FC236}">
                <a16:creationId xmlns:a16="http://schemas.microsoft.com/office/drawing/2014/main" id="{E419A6B9-39CD-4799-9279-70EE66E8675C}"/>
              </a:ext>
            </a:extLst>
          </p:cNvPr>
          <p:cNvSpPr/>
          <p:nvPr/>
        </p:nvSpPr>
        <p:spPr>
          <a:xfrm>
            <a:off x="1491768" y="5537094"/>
            <a:ext cx="8641060"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Continuation of  work in this direction can lead to detection of reactor antineutrinos </a:t>
            </a:r>
          </a:p>
          <a:p>
            <a:r>
              <a:rPr lang="en-US" dirty="0"/>
              <a:t>with reasonably small (below 100 kg) </a:t>
            </a:r>
            <a:r>
              <a:rPr lang="en-US" dirty="0" err="1"/>
              <a:t>Xe</a:t>
            </a:r>
            <a:r>
              <a:rPr lang="en-US" dirty="0"/>
              <a:t> or </a:t>
            </a:r>
            <a:r>
              <a:rPr lang="en-US" dirty="0" err="1"/>
              <a:t>Ar</a:t>
            </a:r>
            <a:r>
              <a:rPr lang="en-US" dirty="0"/>
              <a:t> dual-phase detector. </a:t>
            </a:r>
          </a:p>
        </p:txBody>
      </p:sp>
    </p:spTree>
    <p:extLst>
      <p:ext uri="{BB962C8B-B14F-4D97-AF65-F5344CB8AC3E}">
        <p14:creationId xmlns:p14="http://schemas.microsoft.com/office/powerpoint/2010/main" val="325166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226B-7858-4D82-A67C-02C7381FFD86}"/>
              </a:ext>
            </a:extLst>
          </p:cNvPr>
          <p:cNvSpPr>
            <a:spLocks noGrp="1"/>
          </p:cNvSpPr>
          <p:nvPr>
            <p:ph type="title"/>
          </p:nvPr>
        </p:nvSpPr>
        <p:spPr/>
        <p:txBody>
          <a:bodyPr/>
          <a:lstStyle/>
          <a:p>
            <a:r>
              <a:rPr lang="en-US" dirty="0"/>
              <a:t>Additional slides</a:t>
            </a:r>
          </a:p>
        </p:txBody>
      </p:sp>
    </p:spTree>
    <p:extLst>
      <p:ext uri="{BB962C8B-B14F-4D97-AF65-F5344CB8AC3E}">
        <p14:creationId xmlns:p14="http://schemas.microsoft.com/office/powerpoint/2010/main" val="210386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8BC-9F38-4517-A7DA-FDFB49330673}"/>
              </a:ext>
            </a:extLst>
          </p:cNvPr>
          <p:cNvSpPr>
            <a:spLocks noGrp="1"/>
          </p:cNvSpPr>
          <p:nvPr>
            <p:ph type="title"/>
          </p:nvPr>
        </p:nvSpPr>
        <p:spPr>
          <a:xfrm>
            <a:off x="1061685" y="-67798"/>
            <a:ext cx="9836888" cy="1096347"/>
          </a:xfrm>
        </p:spPr>
        <p:txBody>
          <a:bodyPr/>
          <a:lstStyle/>
          <a:p>
            <a:r>
              <a:rPr lang="en-US" dirty="0"/>
              <a:t>Trapped positive ions and photo-effect</a:t>
            </a:r>
          </a:p>
        </p:txBody>
      </p:sp>
      <p:grpSp>
        <p:nvGrpSpPr>
          <p:cNvPr id="3" name="Group 8">
            <a:extLst>
              <a:ext uri="{FF2B5EF4-FFF2-40B4-BE49-F238E27FC236}">
                <a16:creationId xmlns:a16="http://schemas.microsoft.com/office/drawing/2014/main" id="{CFF50FFC-C17B-4D6E-9347-F253B0B74554}"/>
              </a:ext>
            </a:extLst>
          </p:cNvPr>
          <p:cNvGrpSpPr>
            <a:grpSpLocks/>
          </p:cNvGrpSpPr>
          <p:nvPr/>
        </p:nvGrpSpPr>
        <p:grpSpPr bwMode="auto">
          <a:xfrm>
            <a:off x="3822162" y="1284445"/>
            <a:ext cx="3268663" cy="3798888"/>
            <a:chOff x="4800600" y="2057400"/>
            <a:chExt cx="3268663" cy="3798332"/>
          </a:xfrm>
        </p:grpSpPr>
        <p:sp>
          <p:nvSpPr>
            <p:cNvPr id="4" name="TextBox 135">
              <a:extLst>
                <a:ext uri="{FF2B5EF4-FFF2-40B4-BE49-F238E27FC236}">
                  <a16:creationId xmlns:a16="http://schemas.microsoft.com/office/drawing/2014/main" id="{39DA437C-BC40-483B-87FE-6536FE6AE89F}"/>
                </a:ext>
              </a:extLst>
            </p:cNvPr>
            <p:cNvSpPr txBox="1">
              <a:spLocks noChangeArrowheads="1"/>
            </p:cNvSpPr>
            <p:nvPr/>
          </p:nvSpPr>
          <p:spPr bwMode="auto">
            <a:xfrm rot="16200000">
              <a:off x="3956995" y="3662894"/>
              <a:ext cx="20570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a:latin typeface="+mj-lt"/>
                  <a:cs typeface="Times New Roman" charset="0"/>
                </a:rPr>
                <a:t>Photocurrent [</a:t>
              </a:r>
              <a:r>
                <a:rPr lang="en-US" sz="1800" b="1" dirty="0" err="1">
                  <a:latin typeface="+mj-lt"/>
                  <a:cs typeface="Times New Roman" charset="0"/>
                </a:rPr>
                <a:t>a.u</a:t>
              </a:r>
              <a:r>
                <a:rPr lang="en-US" sz="1800" b="1" dirty="0">
                  <a:latin typeface="+mj-lt"/>
                  <a:cs typeface="Times New Roman" charset="0"/>
                </a:rPr>
                <a:t>.]</a:t>
              </a:r>
            </a:p>
          </p:txBody>
        </p:sp>
        <p:grpSp>
          <p:nvGrpSpPr>
            <p:cNvPr id="5" name="Group 6">
              <a:extLst>
                <a:ext uri="{FF2B5EF4-FFF2-40B4-BE49-F238E27FC236}">
                  <a16:creationId xmlns:a16="http://schemas.microsoft.com/office/drawing/2014/main" id="{DD75CBF2-76B9-4577-8BDC-44D634EA4E41}"/>
                </a:ext>
              </a:extLst>
            </p:cNvPr>
            <p:cNvGrpSpPr>
              <a:grpSpLocks/>
            </p:cNvGrpSpPr>
            <p:nvPr/>
          </p:nvGrpSpPr>
          <p:grpSpPr bwMode="auto">
            <a:xfrm>
              <a:off x="5334000" y="3316629"/>
              <a:ext cx="2430463" cy="1107218"/>
              <a:chOff x="5113337" y="3376914"/>
              <a:chExt cx="2430463" cy="1107218"/>
            </a:xfrm>
          </p:grpSpPr>
          <p:cxnSp>
            <p:nvCxnSpPr>
              <p:cNvPr id="19" name="Straight Arrow Connector 18">
                <a:extLst>
                  <a:ext uri="{FF2B5EF4-FFF2-40B4-BE49-F238E27FC236}">
                    <a16:creationId xmlns:a16="http://schemas.microsoft.com/office/drawing/2014/main" id="{2975B33D-A673-43CE-849D-F316EB9FD9C4}"/>
                  </a:ext>
                </a:extLst>
              </p:cNvPr>
              <p:cNvCxnSpPr/>
              <p:nvPr/>
            </p:nvCxnSpPr>
            <p:spPr>
              <a:xfrm>
                <a:off x="5113337" y="4366844"/>
                <a:ext cx="2049463" cy="0"/>
              </a:xfrm>
              <a:prstGeom prst="straightConnector1">
                <a:avLst/>
              </a:prstGeom>
              <a:ln w="15875">
                <a:solidFill>
                  <a:schemeClr val="tx1">
                    <a:lumMod val="85000"/>
                    <a:lumOff val="15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E8B91A-F548-40EA-9785-3B9729B13EFE}"/>
                  </a:ext>
                </a:extLst>
              </p:cNvPr>
              <p:cNvCxnSpPr/>
              <p:nvPr/>
            </p:nvCxnSpPr>
            <p:spPr>
              <a:xfrm flipV="1">
                <a:off x="5116512" y="3376389"/>
                <a:ext cx="0" cy="990455"/>
              </a:xfrm>
              <a:prstGeom prst="straightConnector1">
                <a:avLst/>
              </a:prstGeom>
              <a:ln w="15875">
                <a:solidFill>
                  <a:schemeClr val="tx1">
                    <a:lumMod val="85000"/>
                    <a:lumOff val="1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Freeform 77">
                <a:extLst>
                  <a:ext uri="{FF2B5EF4-FFF2-40B4-BE49-F238E27FC236}">
                    <a16:creationId xmlns:a16="http://schemas.microsoft.com/office/drawing/2014/main" id="{904AA4D5-6CE1-4DF1-B476-A795F20BF197}"/>
                  </a:ext>
                </a:extLst>
              </p:cNvPr>
              <p:cNvSpPr/>
              <p:nvPr/>
            </p:nvSpPr>
            <p:spPr>
              <a:xfrm>
                <a:off x="5334000" y="3766857"/>
                <a:ext cx="1517650" cy="595225"/>
              </a:xfrm>
              <a:custGeom>
                <a:avLst/>
                <a:gdLst>
                  <a:gd name="connsiteX0" fmla="*/ 0 w 2659225"/>
                  <a:gd name="connsiteY0" fmla="*/ 1477347 h 1477347"/>
                  <a:gd name="connsiteX1" fmla="*/ 335903 w 2659225"/>
                  <a:gd name="connsiteY1" fmla="*/ 208384 h 1477347"/>
                  <a:gd name="connsiteX2" fmla="*/ 867747 w 2659225"/>
                  <a:gd name="connsiteY2" fmla="*/ 227045 h 1477347"/>
                  <a:gd name="connsiteX3" fmla="*/ 1847462 w 2659225"/>
                  <a:gd name="connsiteY3" fmla="*/ 534956 h 1477347"/>
                  <a:gd name="connsiteX4" fmla="*/ 2659225 w 2659225"/>
                  <a:gd name="connsiteY4" fmla="*/ 553617 h 1477347"/>
                  <a:gd name="connsiteX5" fmla="*/ 2659225 w 2659225"/>
                  <a:gd name="connsiteY5" fmla="*/ 553617 h 1477347"/>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49894 w 2659225"/>
                  <a:gd name="connsiteY5" fmla="*/ 1213968 h 1454020"/>
                  <a:gd name="connsiteX0" fmla="*/ 0 w 2649894"/>
                  <a:gd name="connsiteY0" fmla="*/ 1454020 h 1454020"/>
                  <a:gd name="connsiteX1" fmla="*/ 335903 w 2649894"/>
                  <a:gd name="connsiteY1" fmla="*/ 185057 h 1454020"/>
                  <a:gd name="connsiteX2" fmla="*/ 839755 w 2649894"/>
                  <a:gd name="connsiteY2" fmla="*/ 343677 h 1454020"/>
                  <a:gd name="connsiteX3" fmla="*/ 1399593 w 2649894"/>
                  <a:gd name="connsiteY3" fmla="*/ 530290 h 1454020"/>
                  <a:gd name="connsiteX4" fmla="*/ 1940768 w 2649894"/>
                  <a:gd name="connsiteY4" fmla="*/ 674729 h 1454020"/>
                  <a:gd name="connsiteX5" fmla="*/ 2649894 w 2649894"/>
                  <a:gd name="connsiteY5" fmla="*/ 121396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940768 w 2743200"/>
                  <a:gd name="connsiteY4" fmla="*/ 674729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16952 h 1454020"/>
                  <a:gd name="connsiteX0" fmla="*/ 0 w 2733870"/>
                  <a:gd name="connsiteY0" fmla="*/ 1454020 h 1454020"/>
                  <a:gd name="connsiteX1" fmla="*/ 335903 w 2733870"/>
                  <a:gd name="connsiteY1" fmla="*/ 185057 h 1454020"/>
                  <a:gd name="connsiteX2" fmla="*/ 839755 w 2733870"/>
                  <a:gd name="connsiteY2" fmla="*/ 343677 h 1454020"/>
                  <a:gd name="connsiteX3" fmla="*/ 1343609 w 2733870"/>
                  <a:gd name="connsiteY3" fmla="*/ 559178 h 1454020"/>
                  <a:gd name="connsiteX4" fmla="*/ 1856792 w 2733870"/>
                  <a:gd name="connsiteY4" fmla="*/ 616954 h 1454020"/>
                  <a:gd name="connsiteX5" fmla="*/ 2733870 w 2733870"/>
                  <a:gd name="connsiteY5" fmla="*/ 645840 h 1454020"/>
                  <a:gd name="connsiteX0" fmla="*/ 0 w 2733870"/>
                  <a:gd name="connsiteY0" fmla="*/ 1449205 h 1449205"/>
                  <a:gd name="connsiteX1" fmla="*/ 335903 w 2733870"/>
                  <a:gd name="connsiteY1" fmla="*/ 180242 h 1449205"/>
                  <a:gd name="connsiteX2" fmla="*/ 821094 w 2733870"/>
                  <a:gd name="connsiteY2" fmla="*/ 367750 h 1449205"/>
                  <a:gd name="connsiteX3" fmla="*/ 1343609 w 2733870"/>
                  <a:gd name="connsiteY3" fmla="*/ 554363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31397 h 1449205"/>
                  <a:gd name="connsiteX5" fmla="*/ 2733870 w 2733870"/>
                  <a:gd name="connsiteY5" fmla="*/ 641025 h 14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870" h="1449205">
                    <a:moveTo>
                      <a:pt x="0" y="1449205"/>
                    </a:moveTo>
                    <a:cubicBezTo>
                      <a:pt x="95639" y="918915"/>
                      <a:pt x="199054" y="360485"/>
                      <a:pt x="335903" y="180242"/>
                    </a:cubicBezTo>
                    <a:cubicBezTo>
                      <a:pt x="472752" y="0"/>
                      <a:pt x="569168" y="219118"/>
                      <a:pt x="821094" y="367750"/>
                    </a:cubicBezTo>
                    <a:cubicBezTo>
                      <a:pt x="1054359" y="535341"/>
                      <a:pt x="1087017" y="539310"/>
                      <a:pt x="1259633" y="583251"/>
                    </a:cubicBezTo>
                    <a:cubicBezTo>
                      <a:pt x="1432249" y="627192"/>
                      <a:pt x="1646853" y="631397"/>
                      <a:pt x="1856792" y="631397"/>
                    </a:cubicBezTo>
                    <a:lnTo>
                      <a:pt x="2733870" y="64102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mj-lt"/>
                </a:endParaRPr>
              </a:p>
            </p:txBody>
          </p:sp>
          <p:sp>
            <p:nvSpPr>
              <p:cNvPr id="22" name="Freeform 81">
                <a:extLst>
                  <a:ext uri="{FF2B5EF4-FFF2-40B4-BE49-F238E27FC236}">
                    <a16:creationId xmlns:a16="http://schemas.microsoft.com/office/drawing/2014/main" id="{9DA68AD5-2F67-461E-8E98-16B045D9F5B6}"/>
                  </a:ext>
                </a:extLst>
              </p:cNvPr>
              <p:cNvSpPr/>
              <p:nvPr/>
            </p:nvSpPr>
            <p:spPr>
              <a:xfrm>
                <a:off x="5341937" y="3885902"/>
                <a:ext cx="1516063" cy="480943"/>
              </a:xfrm>
              <a:custGeom>
                <a:avLst/>
                <a:gdLst>
                  <a:gd name="connsiteX0" fmla="*/ 0 w 2659225"/>
                  <a:gd name="connsiteY0" fmla="*/ 1477347 h 1477347"/>
                  <a:gd name="connsiteX1" fmla="*/ 335903 w 2659225"/>
                  <a:gd name="connsiteY1" fmla="*/ 208384 h 1477347"/>
                  <a:gd name="connsiteX2" fmla="*/ 867747 w 2659225"/>
                  <a:gd name="connsiteY2" fmla="*/ 227045 h 1477347"/>
                  <a:gd name="connsiteX3" fmla="*/ 1847462 w 2659225"/>
                  <a:gd name="connsiteY3" fmla="*/ 534956 h 1477347"/>
                  <a:gd name="connsiteX4" fmla="*/ 2659225 w 2659225"/>
                  <a:gd name="connsiteY4" fmla="*/ 553617 h 1477347"/>
                  <a:gd name="connsiteX5" fmla="*/ 2659225 w 2659225"/>
                  <a:gd name="connsiteY5" fmla="*/ 553617 h 1477347"/>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49894 w 2659225"/>
                  <a:gd name="connsiteY5" fmla="*/ 1213968 h 1454020"/>
                  <a:gd name="connsiteX0" fmla="*/ 0 w 2649894"/>
                  <a:gd name="connsiteY0" fmla="*/ 1454020 h 1454020"/>
                  <a:gd name="connsiteX1" fmla="*/ 335903 w 2649894"/>
                  <a:gd name="connsiteY1" fmla="*/ 185057 h 1454020"/>
                  <a:gd name="connsiteX2" fmla="*/ 839755 w 2649894"/>
                  <a:gd name="connsiteY2" fmla="*/ 343677 h 1454020"/>
                  <a:gd name="connsiteX3" fmla="*/ 1399593 w 2649894"/>
                  <a:gd name="connsiteY3" fmla="*/ 530290 h 1454020"/>
                  <a:gd name="connsiteX4" fmla="*/ 1940768 w 2649894"/>
                  <a:gd name="connsiteY4" fmla="*/ 674729 h 1454020"/>
                  <a:gd name="connsiteX5" fmla="*/ 2649894 w 2649894"/>
                  <a:gd name="connsiteY5" fmla="*/ 121396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940768 w 2743200"/>
                  <a:gd name="connsiteY4" fmla="*/ 674729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16952 h 1454020"/>
                  <a:gd name="connsiteX0" fmla="*/ 0 w 2733870"/>
                  <a:gd name="connsiteY0" fmla="*/ 1454020 h 1454020"/>
                  <a:gd name="connsiteX1" fmla="*/ 335903 w 2733870"/>
                  <a:gd name="connsiteY1" fmla="*/ 185057 h 1454020"/>
                  <a:gd name="connsiteX2" fmla="*/ 839755 w 2733870"/>
                  <a:gd name="connsiteY2" fmla="*/ 343677 h 1454020"/>
                  <a:gd name="connsiteX3" fmla="*/ 1343609 w 2733870"/>
                  <a:gd name="connsiteY3" fmla="*/ 559178 h 1454020"/>
                  <a:gd name="connsiteX4" fmla="*/ 1856792 w 2733870"/>
                  <a:gd name="connsiteY4" fmla="*/ 616954 h 1454020"/>
                  <a:gd name="connsiteX5" fmla="*/ 2733870 w 2733870"/>
                  <a:gd name="connsiteY5" fmla="*/ 645840 h 1454020"/>
                  <a:gd name="connsiteX0" fmla="*/ 0 w 2733870"/>
                  <a:gd name="connsiteY0" fmla="*/ 1449205 h 1449205"/>
                  <a:gd name="connsiteX1" fmla="*/ 335903 w 2733870"/>
                  <a:gd name="connsiteY1" fmla="*/ 180242 h 1449205"/>
                  <a:gd name="connsiteX2" fmla="*/ 821094 w 2733870"/>
                  <a:gd name="connsiteY2" fmla="*/ 367750 h 1449205"/>
                  <a:gd name="connsiteX3" fmla="*/ 1343609 w 2733870"/>
                  <a:gd name="connsiteY3" fmla="*/ 554363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31397 h 1449205"/>
                  <a:gd name="connsiteX5" fmla="*/ 2733870 w 2733870"/>
                  <a:gd name="connsiteY5" fmla="*/ 641025 h 1449205"/>
                  <a:gd name="connsiteX0" fmla="*/ 0 w 2733870"/>
                  <a:gd name="connsiteY0" fmla="*/ 1333654 h 1333654"/>
                  <a:gd name="connsiteX1" fmla="*/ 335903 w 2733870"/>
                  <a:gd name="connsiteY1" fmla="*/ 180242 h 1333654"/>
                  <a:gd name="connsiteX2" fmla="*/ 821094 w 2733870"/>
                  <a:gd name="connsiteY2" fmla="*/ 252199 h 1333654"/>
                  <a:gd name="connsiteX3" fmla="*/ 1259633 w 2733870"/>
                  <a:gd name="connsiteY3" fmla="*/ 467700 h 1333654"/>
                  <a:gd name="connsiteX4" fmla="*/ 1856792 w 2733870"/>
                  <a:gd name="connsiteY4" fmla="*/ 515846 h 1333654"/>
                  <a:gd name="connsiteX5" fmla="*/ 2733870 w 2733870"/>
                  <a:gd name="connsiteY5" fmla="*/ 525474 h 1333654"/>
                  <a:gd name="connsiteX0" fmla="*/ 0 w 2733870"/>
                  <a:gd name="connsiteY0" fmla="*/ 1324025 h 1324025"/>
                  <a:gd name="connsiteX1" fmla="*/ 335903 w 2733870"/>
                  <a:gd name="connsiteY1" fmla="*/ 170613 h 1324025"/>
                  <a:gd name="connsiteX2" fmla="*/ 802433 w 2733870"/>
                  <a:gd name="connsiteY2" fmla="*/ 300346 h 1324025"/>
                  <a:gd name="connsiteX3" fmla="*/ 1259633 w 2733870"/>
                  <a:gd name="connsiteY3" fmla="*/ 458071 h 1324025"/>
                  <a:gd name="connsiteX4" fmla="*/ 1856792 w 2733870"/>
                  <a:gd name="connsiteY4" fmla="*/ 506217 h 1324025"/>
                  <a:gd name="connsiteX5" fmla="*/ 2733870 w 2733870"/>
                  <a:gd name="connsiteY5" fmla="*/ 515845 h 1324025"/>
                  <a:gd name="connsiteX0" fmla="*/ 0 w 2733870"/>
                  <a:gd name="connsiteY0" fmla="*/ 1324025 h 1324025"/>
                  <a:gd name="connsiteX1" fmla="*/ 335903 w 2733870"/>
                  <a:gd name="connsiteY1" fmla="*/ 170613 h 1324025"/>
                  <a:gd name="connsiteX2" fmla="*/ 802433 w 2733870"/>
                  <a:gd name="connsiteY2" fmla="*/ 300346 h 1324025"/>
                  <a:gd name="connsiteX3" fmla="*/ 1259633 w 2733870"/>
                  <a:gd name="connsiteY3" fmla="*/ 486958 h 1324025"/>
                  <a:gd name="connsiteX4" fmla="*/ 1856792 w 2733870"/>
                  <a:gd name="connsiteY4" fmla="*/ 506217 h 1324025"/>
                  <a:gd name="connsiteX5" fmla="*/ 2733870 w 2733870"/>
                  <a:gd name="connsiteY5" fmla="*/ 515845 h 1324025"/>
                  <a:gd name="connsiteX0" fmla="*/ 0 w 2733870"/>
                  <a:gd name="connsiteY0" fmla="*/ 1172311 h 1172311"/>
                  <a:gd name="connsiteX1" fmla="*/ 289249 w 2733870"/>
                  <a:gd name="connsiteY1" fmla="*/ 221114 h 1172311"/>
                  <a:gd name="connsiteX2" fmla="*/ 802433 w 2733870"/>
                  <a:gd name="connsiteY2" fmla="*/ 148632 h 1172311"/>
                  <a:gd name="connsiteX3" fmla="*/ 1259633 w 2733870"/>
                  <a:gd name="connsiteY3" fmla="*/ 335244 h 1172311"/>
                  <a:gd name="connsiteX4" fmla="*/ 1856792 w 2733870"/>
                  <a:gd name="connsiteY4" fmla="*/ 354503 h 1172311"/>
                  <a:gd name="connsiteX5" fmla="*/ 2733870 w 2733870"/>
                  <a:gd name="connsiteY5" fmla="*/ 364131 h 1172311"/>
                  <a:gd name="connsiteX0" fmla="*/ 0 w 2733870"/>
                  <a:gd name="connsiteY0" fmla="*/ 1172311 h 1172311"/>
                  <a:gd name="connsiteX1" fmla="*/ 261258 w 2733870"/>
                  <a:gd name="connsiteY1" fmla="*/ 230744 h 1172311"/>
                  <a:gd name="connsiteX2" fmla="*/ 802433 w 2733870"/>
                  <a:gd name="connsiteY2" fmla="*/ 148632 h 1172311"/>
                  <a:gd name="connsiteX3" fmla="*/ 1259633 w 2733870"/>
                  <a:gd name="connsiteY3" fmla="*/ 335244 h 1172311"/>
                  <a:gd name="connsiteX4" fmla="*/ 1856792 w 2733870"/>
                  <a:gd name="connsiteY4" fmla="*/ 354503 h 1172311"/>
                  <a:gd name="connsiteX5" fmla="*/ 2733870 w 2733870"/>
                  <a:gd name="connsiteY5" fmla="*/ 364131 h 1172311"/>
                  <a:gd name="connsiteX0" fmla="*/ 0 w 2733870"/>
                  <a:gd name="connsiteY0" fmla="*/ 1172311 h 1172311"/>
                  <a:gd name="connsiteX1" fmla="*/ 261258 w 2733870"/>
                  <a:gd name="connsiteY1" fmla="*/ 230744 h 1172311"/>
                  <a:gd name="connsiteX2" fmla="*/ 765111 w 2733870"/>
                  <a:gd name="connsiteY2" fmla="*/ 148632 h 1172311"/>
                  <a:gd name="connsiteX3" fmla="*/ 1259633 w 2733870"/>
                  <a:gd name="connsiteY3" fmla="*/ 335244 h 1172311"/>
                  <a:gd name="connsiteX4" fmla="*/ 1856792 w 2733870"/>
                  <a:gd name="connsiteY4" fmla="*/ 354503 h 1172311"/>
                  <a:gd name="connsiteX5" fmla="*/ 2733870 w 2733870"/>
                  <a:gd name="connsiteY5" fmla="*/ 364131 h 117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870" h="1172311">
                    <a:moveTo>
                      <a:pt x="0" y="1172311"/>
                    </a:moveTo>
                    <a:cubicBezTo>
                      <a:pt x="95639" y="642021"/>
                      <a:pt x="133740" y="401357"/>
                      <a:pt x="261258" y="230744"/>
                    </a:cubicBezTo>
                    <a:cubicBezTo>
                      <a:pt x="388776" y="60131"/>
                      <a:pt x="513185" y="0"/>
                      <a:pt x="765111" y="148632"/>
                    </a:cubicBezTo>
                    <a:cubicBezTo>
                      <a:pt x="998376" y="316223"/>
                      <a:pt x="1077686" y="300932"/>
                      <a:pt x="1259633" y="335244"/>
                    </a:cubicBezTo>
                    <a:cubicBezTo>
                      <a:pt x="1441580" y="369556"/>
                      <a:pt x="1646853" y="354503"/>
                      <a:pt x="1856792" y="354503"/>
                    </a:cubicBezTo>
                    <a:lnTo>
                      <a:pt x="2733870" y="364131"/>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mj-lt"/>
                </a:endParaRPr>
              </a:p>
            </p:txBody>
          </p:sp>
          <p:sp>
            <p:nvSpPr>
              <p:cNvPr id="23" name="TextBox 2">
                <a:extLst>
                  <a:ext uri="{FF2B5EF4-FFF2-40B4-BE49-F238E27FC236}">
                    <a16:creationId xmlns:a16="http://schemas.microsoft.com/office/drawing/2014/main" id="{45A62D61-0C21-44F1-8835-75F3C5AAE6E4}"/>
                  </a:ext>
                </a:extLst>
              </p:cNvPr>
              <p:cNvSpPr txBox="1">
                <a:spLocks noChangeArrowheads="1"/>
              </p:cNvSpPr>
              <p:nvPr/>
            </p:nvSpPr>
            <p:spPr bwMode="auto">
              <a:xfrm>
                <a:off x="5334000" y="3428768"/>
                <a:ext cx="2133600" cy="3698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a:solidFill>
                      <a:srgbClr val="FF0000"/>
                    </a:solidFill>
                    <a:latin typeface="+mj-lt"/>
                  </a:rPr>
                  <a:t>After gas discharge</a:t>
                </a:r>
              </a:p>
            </p:txBody>
          </p:sp>
          <p:sp>
            <p:nvSpPr>
              <p:cNvPr id="24" name="TextBox 138">
                <a:extLst>
                  <a:ext uri="{FF2B5EF4-FFF2-40B4-BE49-F238E27FC236}">
                    <a16:creationId xmlns:a16="http://schemas.microsoft.com/office/drawing/2014/main" id="{FE5D8557-ADB8-4862-9C60-94B83A7BB6A9}"/>
                  </a:ext>
                </a:extLst>
              </p:cNvPr>
              <p:cNvSpPr txBox="1">
                <a:spLocks noChangeArrowheads="1"/>
              </p:cNvSpPr>
              <p:nvPr/>
            </p:nvSpPr>
            <p:spPr bwMode="auto">
              <a:xfrm>
                <a:off x="7086600" y="4114468"/>
                <a:ext cx="457200" cy="36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err="1">
                    <a:latin typeface="+mj-lt"/>
                    <a:cs typeface="Times New Roman" charset="0"/>
                  </a:rPr>
                  <a:t>hν</a:t>
                </a:r>
                <a:endParaRPr lang="en-US" sz="1800" b="1" dirty="0">
                  <a:latin typeface="+mj-lt"/>
                  <a:cs typeface="Times New Roman" charset="0"/>
                </a:endParaRPr>
              </a:p>
            </p:txBody>
          </p:sp>
        </p:grpSp>
        <p:sp>
          <p:nvSpPr>
            <p:cNvPr id="6" name="TextBox 138">
              <a:extLst>
                <a:ext uri="{FF2B5EF4-FFF2-40B4-BE49-F238E27FC236}">
                  <a16:creationId xmlns:a16="http://schemas.microsoft.com/office/drawing/2014/main" id="{A6DE5AE1-E84A-4910-B1D3-95896BFCBF34}"/>
                </a:ext>
              </a:extLst>
            </p:cNvPr>
            <p:cNvSpPr txBox="1">
              <a:spLocks noChangeArrowheads="1"/>
            </p:cNvSpPr>
            <p:nvPr/>
          </p:nvSpPr>
          <p:spPr bwMode="auto">
            <a:xfrm>
              <a:off x="5715000" y="5485898"/>
              <a:ext cx="1676400" cy="36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a:latin typeface="+mj-lt"/>
                  <a:cs typeface="Times New Roman" charset="0"/>
                </a:rPr>
                <a:t>Photon energy </a:t>
              </a:r>
            </a:p>
          </p:txBody>
        </p:sp>
        <p:grpSp>
          <p:nvGrpSpPr>
            <p:cNvPr id="7" name="Group 7">
              <a:extLst>
                <a:ext uri="{FF2B5EF4-FFF2-40B4-BE49-F238E27FC236}">
                  <a16:creationId xmlns:a16="http://schemas.microsoft.com/office/drawing/2014/main" id="{0FF5916E-02E1-4DBF-B65B-2939323EDC3E}"/>
                </a:ext>
              </a:extLst>
            </p:cNvPr>
            <p:cNvGrpSpPr>
              <a:grpSpLocks/>
            </p:cNvGrpSpPr>
            <p:nvPr/>
          </p:nvGrpSpPr>
          <p:grpSpPr bwMode="auto">
            <a:xfrm>
              <a:off x="5334000" y="2057400"/>
              <a:ext cx="2735263" cy="1143228"/>
              <a:chOff x="5113337" y="2233914"/>
              <a:chExt cx="2735263" cy="1143228"/>
            </a:xfrm>
          </p:grpSpPr>
          <p:cxnSp>
            <p:nvCxnSpPr>
              <p:cNvPr id="14" name="Straight Arrow Connector 13">
                <a:extLst>
                  <a:ext uri="{FF2B5EF4-FFF2-40B4-BE49-F238E27FC236}">
                    <a16:creationId xmlns:a16="http://schemas.microsoft.com/office/drawing/2014/main" id="{2192C86A-051F-45B5-BCB9-DDC304863FB2}"/>
                  </a:ext>
                </a:extLst>
              </p:cNvPr>
              <p:cNvCxnSpPr/>
              <p:nvPr/>
            </p:nvCxnSpPr>
            <p:spPr>
              <a:xfrm>
                <a:off x="5113337" y="3229132"/>
                <a:ext cx="2049463" cy="0"/>
              </a:xfrm>
              <a:prstGeom prst="straightConnector1">
                <a:avLst/>
              </a:prstGeom>
              <a:ln w="15875">
                <a:solidFill>
                  <a:schemeClr val="tx1">
                    <a:lumMod val="85000"/>
                    <a:lumOff val="1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15" name="Freeform 74">
                <a:extLst>
                  <a:ext uri="{FF2B5EF4-FFF2-40B4-BE49-F238E27FC236}">
                    <a16:creationId xmlns:a16="http://schemas.microsoft.com/office/drawing/2014/main" id="{C3A9EE75-B773-4C26-BC10-6E134D3A1DEF}"/>
                  </a:ext>
                </a:extLst>
              </p:cNvPr>
              <p:cNvSpPr/>
              <p:nvPr/>
            </p:nvSpPr>
            <p:spPr>
              <a:xfrm>
                <a:off x="5570537" y="2638668"/>
                <a:ext cx="1516063" cy="595225"/>
              </a:xfrm>
              <a:custGeom>
                <a:avLst/>
                <a:gdLst>
                  <a:gd name="connsiteX0" fmla="*/ 0 w 2659225"/>
                  <a:gd name="connsiteY0" fmla="*/ 1477347 h 1477347"/>
                  <a:gd name="connsiteX1" fmla="*/ 335903 w 2659225"/>
                  <a:gd name="connsiteY1" fmla="*/ 208384 h 1477347"/>
                  <a:gd name="connsiteX2" fmla="*/ 867747 w 2659225"/>
                  <a:gd name="connsiteY2" fmla="*/ 227045 h 1477347"/>
                  <a:gd name="connsiteX3" fmla="*/ 1847462 w 2659225"/>
                  <a:gd name="connsiteY3" fmla="*/ 534956 h 1477347"/>
                  <a:gd name="connsiteX4" fmla="*/ 2659225 w 2659225"/>
                  <a:gd name="connsiteY4" fmla="*/ 553617 h 1477347"/>
                  <a:gd name="connsiteX5" fmla="*/ 2659225 w 2659225"/>
                  <a:gd name="connsiteY5" fmla="*/ 553617 h 1477347"/>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49894 w 2659225"/>
                  <a:gd name="connsiteY5" fmla="*/ 1213968 h 1454020"/>
                  <a:gd name="connsiteX0" fmla="*/ 0 w 2649894"/>
                  <a:gd name="connsiteY0" fmla="*/ 1454020 h 1454020"/>
                  <a:gd name="connsiteX1" fmla="*/ 335903 w 2649894"/>
                  <a:gd name="connsiteY1" fmla="*/ 185057 h 1454020"/>
                  <a:gd name="connsiteX2" fmla="*/ 839755 w 2649894"/>
                  <a:gd name="connsiteY2" fmla="*/ 343677 h 1454020"/>
                  <a:gd name="connsiteX3" fmla="*/ 1399593 w 2649894"/>
                  <a:gd name="connsiteY3" fmla="*/ 530290 h 1454020"/>
                  <a:gd name="connsiteX4" fmla="*/ 1940768 w 2649894"/>
                  <a:gd name="connsiteY4" fmla="*/ 674729 h 1454020"/>
                  <a:gd name="connsiteX5" fmla="*/ 2649894 w 2649894"/>
                  <a:gd name="connsiteY5" fmla="*/ 121396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940768 w 2743200"/>
                  <a:gd name="connsiteY4" fmla="*/ 674729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16952 h 1454020"/>
                  <a:gd name="connsiteX0" fmla="*/ 0 w 2733870"/>
                  <a:gd name="connsiteY0" fmla="*/ 1454020 h 1454020"/>
                  <a:gd name="connsiteX1" fmla="*/ 335903 w 2733870"/>
                  <a:gd name="connsiteY1" fmla="*/ 185057 h 1454020"/>
                  <a:gd name="connsiteX2" fmla="*/ 839755 w 2733870"/>
                  <a:gd name="connsiteY2" fmla="*/ 343677 h 1454020"/>
                  <a:gd name="connsiteX3" fmla="*/ 1343609 w 2733870"/>
                  <a:gd name="connsiteY3" fmla="*/ 559178 h 1454020"/>
                  <a:gd name="connsiteX4" fmla="*/ 1856792 w 2733870"/>
                  <a:gd name="connsiteY4" fmla="*/ 616954 h 1454020"/>
                  <a:gd name="connsiteX5" fmla="*/ 2733870 w 2733870"/>
                  <a:gd name="connsiteY5" fmla="*/ 645840 h 1454020"/>
                  <a:gd name="connsiteX0" fmla="*/ 0 w 2733870"/>
                  <a:gd name="connsiteY0" fmla="*/ 1449205 h 1449205"/>
                  <a:gd name="connsiteX1" fmla="*/ 335903 w 2733870"/>
                  <a:gd name="connsiteY1" fmla="*/ 180242 h 1449205"/>
                  <a:gd name="connsiteX2" fmla="*/ 821094 w 2733870"/>
                  <a:gd name="connsiteY2" fmla="*/ 367750 h 1449205"/>
                  <a:gd name="connsiteX3" fmla="*/ 1343609 w 2733870"/>
                  <a:gd name="connsiteY3" fmla="*/ 554363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31397 h 1449205"/>
                  <a:gd name="connsiteX5" fmla="*/ 2733870 w 2733870"/>
                  <a:gd name="connsiteY5" fmla="*/ 641025 h 14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870" h="1449205">
                    <a:moveTo>
                      <a:pt x="0" y="1449205"/>
                    </a:moveTo>
                    <a:cubicBezTo>
                      <a:pt x="95639" y="918915"/>
                      <a:pt x="199054" y="360485"/>
                      <a:pt x="335903" y="180242"/>
                    </a:cubicBezTo>
                    <a:cubicBezTo>
                      <a:pt x="472752" y="0"/>
                      <a:pt x="569168" y="219118"/>
                      <a:pt x="821094" y="367750"/>
                    </a:cubicBezTo>
                    <a:cubicBezTo>
                      <a:pt x="1054359" y="535341"/>
                      <a:pt x="1087017" y="539310"/>
                      <a:pt x="1259633" y="583251"/>
                    </a:cubicBezTo>
                    <a:cubicBezTo>
                      <a:pt x="1432249" y="627192"/>
                      <a:pt x="1646853" y="631397"/>
                      <a:pt x="1856792" y="631397"/>
                    </a:cubicBezTo>
                    <a:lnTo>
                      <a:pt x="2733870" y="64102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mj-lt"/>
                </a:endParaRPr>
              </a:p>
            </p:txBody>
          </p:sp>
          <p:sp>
            <p:nvSpPr>
              <p:cNvPr id="16" name="TextBox 138">
                <a:extLst>
                  <a:ext uri="{FF2B5EF4-FFF2-40B4-BE49-F238E27FC236}">
                    <a16:creationId xmlns:a16="http://schemas.microsoft.com/office/drawing/2014/main" id="{6B97033B-46D7-4601-9655-D1461855EDB9}"/>
                  </a:ext>
                </a:extLst>
              </p:cNvPr>
              <p:cNvSpPr txBox="1">
                <a:spLocks noChangeArrowheads="1"/>
              </p:cNvSpPr>
              <p:nvPr/>
            </p:nvSpPr>
            <p:spPr bwMode="auto">
              <a:xfrm>
                <a:off x="7086600" y="3006914"/>
                <a:ext cx="457200" cy="36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err="1">
                    <a:latin typeface="+mj-lt"/>
                    <a:cs typeface="Times New Roman" charset="0"/>
                  </a:rPr>
                  <a:t>hν</a:t>
                </a:r>
                <a:endParaRPr lang="en-US" sz="1800" b="1" dirty="0">
                  <a:latin typeface="+mj-lt"/>
                  <a:cs typeface="Times New Roman" charset="0"/>
                </a:endParaRPr>
              </a:p>
            </p:txBody>
          </p:sp>
          <p:sp>
            <p:nvSpPr>
              <p:cNvPr id="17" name="TextBox 2">
                <a:extLst>
                  <a:ext uri="{FF2B5EF4-FFF2-40B4-BE49-F238E27FC236}">
                    <a16:creationId xmlns:a16="http://schemas.microsoft.com/office/drawing/2014/main" id="{1230250A-CF13-4E24-BC43-BE0A65352F8C}"/>
                  </a:ext>
                </a:extLst>
              </p:cNvPr>
              <p:cNvSpPr txBox="1">
                <a:spLocks noChangeArrowheads="1"/>
              </p:cNvSpPr>
              <p:nvPr/>
            </p:nvSpPr>
            <p:spPr bwMode="auto">
              <a:xfrm>
                <a:off x="5334000" y="2286294"/>
                <a:ext cx="2514600" cy="36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a:solidFill>
                      <a:srgbClr val="008000"/>
                    </a:solidFill>
                    <a:latin typeface="+mj-lt"/>
                  </a:rPr>
                  <a:t>Initial (in vacuum at 4K)</a:t>
                </a:r>
              </a:p>
            </p:txBody>
          </p:sp>
          <p:cxnSp>
            <p:nvCxnSpPr>
              <p:cNvPr id="18" name="Straight Arrow Connector 17">
                <a:extLst>
                  <a:ext uri="{FF2B5EF4-FFF2-40B4-BE49-F238E27FC236}">
                    <a16:creationId xmlns:a16="http://schemas.microsoft.com/office/drawing/2014/main" id="{7CA88A02-A05E-4972-A8FF-CDE0FA89E616}"/>
                  </a:ext>
                </a:extLst>
              </p:cNvPr>
              <p:cNvCxnSpPr/>
              <p:nvPr/>
            </p:nvCxnSpPr>
            <p:spPr>
              <a:xfrm flipV="1">
                <a:off x="5113337" y="2233914"/>
                <a:ext cx="0" cy="990455"/>
              </a:xfrm>
              <a:prstGeom prst="straightConnector1">
                <a:avLst/>
              </a:prstGeom>
              <a:ln w="15875">
                <a:solidFill>
                  <a:schemeClr val="tx1">
                    <a:lumMod val="85000"/>
                    <a:lumOff val="15000"/>
                  </a:schemeClr>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8" name="Group 5">
              <a:extLst>
                <a:ext uri="{FF2B5EF4-FFF2-40B4-BE49-F238E27FC236}">
                  <a16:creationId xmlns:a16="http://schemas.microsoft.com/office/drawing/2014/main" id="{6CD9336E-20C0-46EE-B4CA-FED56C13181B}"/>
                </a:ext>
              </a:extLst>
            </p:cNvPr>
            <p:cNvGrpSpPr>
              <a:grpSpLocks/>
            </p:cNvGrpSpPr>
            <p:nvPr/>
          </p:nvGrpSpPr>
          <p:grpSpPr bwMode="auto">
            <a:xfrm>
              <a:off x="5334000" y="4539848"/>
              <a:ext cx="2430463" cy="1139370"/>
              <a:chOff x="5113337" y="4716362"/>
              <a:chExt cx="2430463" cy="1139370"/>
            </a:xfrm>
          </p:grpSpPr>
          <p:cxnSp>
            <p:nvCxnSpPr>
              <p:cNvPr id="9" name="Straight Arrow Connector 8">
                <a:extLst>
                  <a:ext uri="{FF2B5EF4-FFF2-40B4-BE49-F238E27FC236}">
                    <a16:creationId xmlns:a16="http://schemas.microsoft.com/office/drawing/2014/main" id="{27402C4D-D1C6-433C-84C8-61591622DFED}"/>
                  </a:ext>
                </a:extLst>
              </p:cNvPr>
              <p:cNvCxnSpPr/>
              <p:nvPr/>
            </p:nvCxnSpPr>
            <p:spPr>
              <a:xfrm>
                <a:off x="5113337" y="5697332"/>
                <a:ext cx="2049463" cy="0"/>
              </a:xfrm>
              <a:prstGeom prst="straightConnector1">
                <a:avLst/>
              </a:prstGeom>
              <a:ln w="15875">
                <a:solidFill>
                  <a:schemeClr val="tx1">
                    <a:lumMod val="85000"/>
                    <a:lumOff val="1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10" name="Freeform 80">
                <a:extLst>
                  <a:ext uri="{FF2B5EF4-FFF2-40B4-BE49-F238E27FC236}">
                    <a16:creationId xmlns:a16="http://schemas.microsoft.com/office/drawing/2014/main" id="{BAED36BF-3470-445A-98B5-B0732A8B1DA9}"/>
                  </a:ext>
                </a:extLst>
              </p:cNvPr>
              <p:cNvSpPr/>
              <p:nvPr/>
            </p:nvSpPr>
            <p:spPr>
              <a:xfrm>
                <a:off x="5570537" y="5105282"/>
                <a:ext cx="1516063" cy="595225"/>
              </a:xfrm>
              <a:custGeom>
                <a:avLst/>
                <a:gdLst>
                  <a:gd name="connsiteX0" fmla="*/ 0 w 2659225"/>
                  <a:gd name="connsiteY0" fmla="*/ 1477347 h 1477347"/>
                  <a:gd name="connsiteX1" fmla="*/ 335903 w 2659225"/>
                  <a:gd name="connsiteY1" fmla="*/ 208384 h 1477347"/>
                  <a:gd name="connsiteX2" fmla="*/ 867747 w 2659225"/>
                  <a:gd name="connsiteY2" fmla="*/ 227045 h 1477347"/>
                  <a:gd name="connsiteX3" fmla="*/ 1847462 w 2659225"/>
                  <a:gd name="connsiteY3" fmla="*/ 534956 h 1477347"/>
                  <a:gd name="connsiteX4" fmla="*/ 2659225 w 2659225"/>
                  <a:gd name="connsiteY4" fmla="*/ 553617 h 1477347"/>
                  <a:gd name="connsiteX5" fmla="*/ 2659225 w 2659225"/>
                  <a:gd name="connsiteY5" fmla="*/ 553617 h 1477347"/>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847462 w 2659225"/>
                  <a:gd name="connsiteY3" fmla="*/ 511629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59225 w 2659225"/>
                  <a:gd name="connsiteY5" fmla="*/ 530290 h 1454020"/>
                  <a:gd name="connsiteX0" fmla="*/ 0 w 2659225"/>
                  <a:gd name="connsiteY0" fmla="*/ 1454020 h 1454020"/>
                  <a:gd name="connsiteX1" fmla="*/ 335903 w 2659225"/>
                  <a:gd name="connsiteY1" fmla="*/ 185057 h 1454020"/>
                  <a:gd name="connsiteX2" fmla="*/ 839755 w 2659225"/>
                  <a:gd name="connsiteY2" fmla="*/ 343677 h 1454020"/>
                  <a:gd name="connsiteX3" fmla="*/ 1399593 w 2659225"/>
                  <a:gd name="connsiteY3" fmla="*/ 530290 h 1454020"/>
                  <a:gd name="connsiteX4" fmla="*/ 2659225 w 2659225"/>
                  <a:gd name="connsiteY4" fmla="*/ 530290 h 1454020"/>
                  <a:gd name="connsiteX5" fmla="*/ 2649894 w 2659225"/>
                  <a:gd name="connsiteY5" fmla="*/ 1213968 h 1454020"/>
                  <a:gd name="connsiteX0" fmla="*/ 0 w 2649894"/>
                  <a:gd name="connsiteY0" fmla="*/ 1454020 h 1454020"/>
                  <a:gd name="connsiteX1" fmla="*/ 335903 w 2649894"/>
                  <a:gd name="connsiteY1" fmla="*/ 185057 h 1454020"/>
                  <a:gd name="connsiteX2" fmla="*/ 839755 w 2649894"/>
                  <a:gd name="connsiteY2" fmla="*/ 343677 h 1454020"/>
                  <a:gd name="connsiteX3" fmla="*/ 1399593 w 2649894"/>
                  <a:gd name="connsiteY3" fmla="*/ 530290 h 1454020"/>
                  <a:gd name="connsiteX4" fmla="*/ 1940768 w 2649894"/>
                  <a:gd name="connsiteY4" fmla="*/ 674729 h 1454020"/>
                  <a:gd name="connsiteX5" fmla="*/ 2649894 w 2649894"/>
                  <a:gd name="connsiteY5" fmla="*/ 121396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940768 w 2743200"/>
                  <a:gd name="connsiteY4" fmla="*/ 674729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99593 w 2743200"/>
                  <a:gd name="connsiteY3" fmla="*/ 530290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84358 h 1454020"/>
                  <a:gd name="connsiteX0" fmla="*/ 0 w 2743200"/>
                  <a:gd name="connsiteY0" fmla="*/ 1454020 h 1454020"/>
                  <a:gd name="connsiteX1" fmla="*/ 335903 w 2743200"/>
                  <a:gd name="connsiteY1" fmla="*/ 185057 h 1454020"/>
                  <a:gd name="connsiteX2" fmla="*/ 839755 w 2743200"/>
                  <a:gd name="connsiteY2" fmla="*/ 343677 h 1454020"/>
                  <a:gd name="connsiteX3" fmla="*/ 1343609 w 2743200"/>
                  <a:gd name="connsiteY3" fmla="*/ 559178 h 1454020"/>
                  <a:gd name="connsiteX4" fmla="*/ 1856792 w 2743200"/>
                  <a:gd name="connsiteY4" fmla="*/ 616954 h 1454020"/>
                  <a:gd name="connsiteX5" fmla="*/ 2743200 w 2743200"/>
                  <a:gd name="connsiteY5" fmla="*/ 616952 h 1454020"/>
                  <a:gd name="connsiteX0" fmla="*/ 0 w 2733870"/>
                  <a:gd name="connsiteY0" fmla="*/ 1454020 h 1454020"/>
                  <a:gd name="connsiteX1" fmla="*/ 335903 w 2733870"/>
                  <a:gd name="connsiteY1" fmla="*/ 185057 h 1454020"/>
                  <a:gd name="connsiteX2" fmla="*/ 839755 w 2733870"/>
                  <a:gd name="connsiteY2" fmla="*/ 343677 h 1454020"/>
                  <a:gd name="connsiteX3" fmla="*/ 1343609 w 2733870"/>
                  <a:gd name="connsiteY3" fmla="*/ 559178 h 1454020"/>
                  <a:gd name="connsiteX4" fmla="*/ 1856792 w 2733870"/>
                  <a:gd name="connsiteY4" fmla="*/ 616954 h 1454020"/>
                  <a:gd name="connsiteX5" fmla="*/ 2733870 w 2733870"/>
                  <a:gd name="connsiteY5" fmla="*/ 645840 h 1454020"/>
                  <a:gd name="connsiteX0" fmla="*/ 0 w 2733870"/>
                  <a:gd name="connsiteY0" fmla="*/ 1449205 h 1449205"/>
                  <a:gd name="connsiteX1" fmla="*/ 335903 w 2733870"/>
                  <a:gd name="connsiteY1" fmla="*/ 180242 h 1449205"/>
                  <a:gd name="connsiteX2" fmla="*/ 821094 w 2733870"/>
                  <a:gd name="connsiteY2" fmla="*/ 367750 h 1449205"/>
                  <a:gd name="connsiteX3" fmla="*/ 1343609 w 2733870"/>
                  <a:gd name="connsiteY3" fmla="*/ 554363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12139 h 1449205"/>
                  <a:gd name="connsiteX5" fmla="*/ 2733870 w 2733870"/>
                  <a:gd name="connsiteY5" fmla="*/ 641025 h 1449205"/>
                  <a:gd name="connsiteX0" fmla="*/ 0 w 2733870"/>
                  <a:gd name="connsiteY0" fmla="*/ 1449205 h 1449205"/>
                  <a:gd name="connsiteX1" fmla="*/ 335903 w 2733870"/>
                  <a:gd name="connsiteY1" fmla="*/ 180242 h 1449205"/>
                  <a:gd name="connsiteX2" fmla="*/ 821094 w 2733870"/>
                  <a:gd name="connsiteY2" fmla="*/ 367750 h 1449205"/>
                  <a:gd name="connsiteX3" fmla="*/ 1259633 w 2733870"/>
                  <a:gd name="connsiteY3" fmla="*/ 583251 h 1449205"/>
                  <a:gd name="connsiteX4" fmla="*/ 1856792 w 2733870"/>
                  <a:gd name="connsiteY4" fmla="*/ 631397 h 1449205"/>
                  <a:gd name="connsiteX5" fmla="*/ 2733870 w 2733870"/>
                  <a:gd name="connsiteY5" fmla="*/ 641025 h 14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870" h="1449205">
                    <a:moveTo>
                      <a:pt x="0" y="1449205"/>
                    </a:moveTo>
                    <a:cubicBezTo>
                      <a:pt x="95639" y="918915"/>
                      <a:pt x="199054" y="360485"/>
                      <a:pt x="335903" y="180242"/>
                    </a:cubicBezTo>
                    <a:cubicBezTo>
                      <a:pt x="472752" y="0"/>
                      <a:pt x="569168" y="219118"/>
                      <a:pt x="821094" y="367750"/>
                    </a:cubicBezTo>
                    <a:cubicBezTo>
                      <a:pt x="1054359" y="535341"/>
                      <a:pt x="1087017" y="539310"/>
                      <a:pt x="1259633" y="583251"/>
                    </a:cubicBezTo>
                    <a:cubicBezTo>
                      <a:pt x="1432249" y="627192"/>
                      <a:pt x="1646853" y="631397"/>
                      <a:pt x="1856792" y="631397"/>
                    </a:cubicBezTo>
                    <a:lnTo>
                      <a:pt x="2733870" y="64102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mj-lt"/>
                </a:endParaRPr>
              </a:p>
            </p:txBody>
          </p:sp>
          <p:sp>
            <p:nvSpPr>
              <p:cNvPr id="11" name="TextBox 2">
                <a:extLst>
                  <a:ext uri="{FF2B5EF4-FFF2-40B4-BE49-F238E27FC236}">
                    <a16:creationId xmlns:a16="http://schemas.microsoft.com/office/drawing/2014/main" id="{CC75378B-778E-4F58-B4BE-B486584C862D}"/>
                  </a:ext>
                </a:extLst>
              </p:cNvPr>
              <p:cNvSpPr txBox="1">
                <a:spLocks noChangeArrowheads="1"/>
              </p:cNvSpPr>
              <p:nvPr/>
            </p:nvSpPr>
            <p:spPr bwMode="auto">
              <a:xfrm>
                <a:off x="5334000" y="4776717"/>
                <a:ext cx="1828800" cy="36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a:solidFill>
                      <a:srgbClr val="008000"/>
                    </a:solidFill>
                    <a:latin typeface="+mj-lt"/>
                  </a:rPr>
                  <a:t>Final (warm-up)</a:t>
                </a:r>
              </a:p>
            </p:txBody>
          </p:sp>
          <p:sp>
            <p:nvSpPr>
              <p:cNvPr id="12" name="TextBox 138">
                <a:extLst>
                  <a:ext uri="{FF2B5EF4-FFF2-40B4-BE49-F238E27FC236}">
                    <a16:creationId xmlns:a16="http://schemas.microsoft.com/office/drawing/2014/main" id="{45534203-73B9-4529-830A-E4F90CB8FDC4}"/>
                  </a:ext>
                </a:extLst>
              </p:cNvPr>
              <p:cNvSpPr txBox="1">
                <a:spLocks noChangeArrowheads="1"/>
              </p:cNvSpPr>
              <p:nvPr/>
            </p:nvSpPr>
            <p:spPr bwMode="auto">
              <a:xfrm>
                <a:off x="7086600" y="5486226"/>
                <a:ext cx="457200" cy="36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err="1">
                    <a:latin typeface="+mj-lt"/>
                    <a:cs typeface="Times New Roman" charset="0"/>
                  </a:rPr>
                  <a:t>hν</a:t>
                </a:r>
                <a:endParaRPr lang="en-US" sz="1800" b="1" dirty="0">
                  <a:latin typeface="+mj-lt"/>
                  <a:cs typeface="Times New Roman" charset="0"/>
                </a:endParaRPr>
              </a:p>
            </p:txBody>
          </p:sp>
          <p:cxnSp>
            <p:nvCxnSpPr>
              <p:cNvPr id="13" name="Straight Arrow Connector 12">
                <a:extLst>
                  <a:ext uri="{FF2B5EF4-FFF2-40B4-BE49-F238E27FC236}">
                    <a16:creationId xmlns:a16="http://schemas.microsoft.com/office/drawing/2014/main" id="{D25A420F-71AF-4B4E-959D-B20673436334}"/>
                  </a:ext>
                </a:extLst>
              </p:cNvPr>
              <p:cNvCxnSpPr/>
              <p:nvPr/>
            </p:nvCxnSpPr>
            <p:spPr>
              <a:xfrm flipV="1">
                <a:off x="5116512" y="4716401"/>
                <a:ext cx="0" cy="990455"/>
              </a:xfrm>
              <a:prstGeom prst="straightConnector1">
                <a:avLst/>
              </a:prstGeom>
              <a:ln w="15875">
                <a:solidFill>
                  <a:schemeClr val="tx1">
                    <a:lumMod val="85000"/>
                    <a:lumOff val="15000"/>
                  </a:schemeClr>
                </a:solidFill>
                <a:tailEnd type="stealth" w="med" len="lg"/>
              </a:ln>
            </p:spPr>
            <p:style>
              <a:lnRef idx="1">
                <a:schemeClr val="accent1"/>
              </a:lnRef>
              <a:fillRef idx="0">
                <a:schemeClr val="accent1"/>
              </a:fillRef>
              <a:effectRef idx="0">
                <a:schemeClr val="accent1"/>
              </a:effectRef>
              <a:fontRef idx="minor">
                <a:schemeClr val="tx1"/>
              </a:fontRef>
            </p:style>
          </p:cxnSp>
        </p:grpSp>
      </p:grpSp>
      <p:sp>
        <p:nvSpPr>
          <p:cNvPr id="25" name="Isosceles Triangle 24">
            <a:extLst>
              <a:ext uri="{FF2B5EF4-FFF2-40B4-BE49-F238E27FC236}">
                <a16:creationId xmlns:a16="http://schemas.microsoft.com/office/drawing/2014/main" id="{81F6F30B-602F-4EBC-9010-F13D0D3A990B}"/>
              </a:ext>
            </a:extLst>
          </p:cNvPr>
          <p:cNvSpPr/>
          <p:nvPr/>
        </p:nvSpPr>
        <p:spPr bwMode="auto">
          <a:xfrm rot="16200000" flipH="1" flipV="1">
            <a:off x="3264289" y="1133455"/>
            <a:ext cx="320642" cy="250907"/>
          </a:xfrm>
          <a:prstGeom prst="triangle">
            <a:avLst>
              <a:gd name="adj" fmla="val 49724"/>
            </a:avLst>
          </a:prstGeom>
          <a:solidFill>
            <a:srgbClr val="FEF0CE">
              <a:alpha val="49804"/>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26" name="Rectangle 25">
            <a:extLst>
              <a:ext uri="{FF2B5EF4-FFF2-40B4-BE49-F238E27FC236}">
                <a16:creationId xmlns:a16="http://schemas.microsoft.com/office/drawing/2014/main" id="{31FA1F47-3C9C-4019-AA71-5DEED1EBA340}"/>
              </a:ext>
            </a:extLst>
          </p:cNvPr>
          <p:cNvSpPr/>
          <p:nvPr/>
        </p:nvSpPr>
        <p:spPr bwMode="auto">
          <a:xfrm>
            <a:off x="786549" y="1894218"/>
            <a:ext cx="1585893" cy="25793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27" name="Right Brace 26">
            <a:extLst>
              <a:ext uri="{FF2B5EF4-FFF2-40B4-BE49-F238E27FC236}">
                <a16:creationId xmlns:a16="http://schemas.microsoft.com/office/drawing/2014/main" id="{B4A68924-27E5-4FCB-91B2-A31DE8B8C4DD}"/>
              </a:ext>
            </a:extLst>
          </p:cNvPr>
          <p:cNvSpPr/>
          <p:nvPr/>
        </p:nvSpPr>
        <p:spPr bwMode="auto">
          <a:xfrm rot="5400000">
            <a:off x="1409784" y="3862482"/>
            <a:ext cx="340450" cy="1582803"/>
          </a:xfrm>
          <a:prstGeom prst="rightBrace">
            <a:avLst>
              <a:gd name="adj1" fmla="val 3967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mj-lt"/>
            </a:endParaRPr>
          </a:p>
        </p:txBody>
      </p:sp>
      <p:sp>
        <p:nvSpPr>
          <p:cNvPr id="28" name="Rectangle 27">
            <a:extLst>
              <a:ext uri="{FF2B5EF4-FFF2-40B4-BE49-F238E27FC236}">
                <a16:creationId xmlns:a16="http://schemas.microsoft.com/office/drawing/2014/main" id="{964C1B8A-9C6E-44A3-AE1A-2F6CB8B2DDF3}"/>
              </a:ext>
            </a:extLst>
          </p:cNvPr>
          <p:cNvSpPr/>
          <p:nvPr/>
        </p:nvSpPr>
        <p:spPr bwMode="auto">
          <a:xfrm>
            <a:off x="805084" y="4443266"/>
            <a:ext cx="1548820" cy="70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29" name="Rectangle 28">
            <a:extLst>
              <a:ext uri="{FF2B5EF4-FFF2-40B4-BE49-F238E27FC236}">
                <a16:creationId xmlns:a16="http://schemas.microsoft.com/office/drawing/2014/main" id="{2429E6E5-E879-40F8-AD47-D71F09370C34}"/>
              </a:ext>
            </a:extLst>
          </p:cNvPr>
          <p:cNvSpPr/>
          <p:nvPr/>
        </p:nvSpPr>
        <p:spPr bwMode="auto">
          <a:xfrm>
            <a:off x="1331312" y="1861038"/>
            <a:ext cx="496364" cy="79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30" name="Rectangle 29">
            <a:extLst>
              <a:ext uri="{FF2B5EF4-FFF2-40B4-BE49-F238E27FC236}">
                <a16:creationId xmlns:a16="http://schemas.microsoft.com/office/drawing/2014/main" id="{90480BBC-3823-4AD5-B1A2-837144CEEA6B}"/>
              </a:ext>
            </a:extLst>
          </p:cNvPr>
          <p:cNvSpPr/>
          <p:nvPr/>
        </p:nvSpPr>
        <p:spPr bwMode="auto">
          <a:xfrm>
            <a:off x="1326163" y="1614356"/>
            <a:ext cx="506662" cy="2101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31" name="Rectangle 30">
            <a:extLst>
              <a:ext uri="{FF2B5EF4-FFF2-40B4-BE49-F238E27FC236}">
                <a16:creationId xmlns:a16="http://schemas.microsoft.com/office/drawing/2014/main" id="{4120F9AE-B34A-4524-B810-03E6EA9E3DA3}"/>
              </a:ext>
            </a:extLst>
          </p:cNvPr>
          <p:cNvSpPr/>
          <p:nvPr/>
        </p:nvSpPr>
        <p:spPr bwMode="auto">
          <a:xfrm>
            <a:off x="979120" y="3716203"/>
            <a:ext cx="1199718" cy="721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32" name="Rectangle 31">
            <a:extLst>
              <a:ext uri="{FF2B5EF4-FFF2-40B4-BE49-F238E27FC236}">
                <a16:creationId xmlns:a16="http://schemas.microsoft.com/office/drawing/2014/main" id="{AE9498F2-9C3F-4064-9862-FD73F1C42912}"/>
              </a:ext>
            </a:extLst>
          </p:cNvPr>
          <p:cNvSpPr/>
          <p:nvPr/>
        </p:nvSpPr>
        <p:spPr bwMode="auto">
          <a:xfrm>
            <a:off x="1339551" y="3687352"/>
            <a:ext cx="478857" cy="85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33" name="Rectangle 32">
            <a:extLst>
              <a:ext uri="{FF2B5EF4-FFF2-40B4-BE49-F238E27FC236}">
                <a16:creationId xmlns:a16="http://schemas.microsoft.com/office/drawing/2014/main" id="{2154D4EB-2886-4435-B582-9BC50C52EFDD}"/>
              </a:ext>
            </a:extLst>
          </p:cNvPr>
          <p:cNvSpPr/>
          <p:nvPr/>
        </p:nvSpPr>
        <p:spPr bwMode="auto">
          <a:xfrm>
            <a:off x="1721608" y="1625897"/>
            <a:ext cx="109159" cy="108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34" name="Rectangle 33">
            <a:extLst>
              <a:ext uri="{FF2B5EF4-FFF2-40B4-BE49-F238E27FC236}">
                <a16:creationId xmlns:a16="http://schemas.microsoft.com/office/drawing/2014/main" id="{A369046B-6E26-4DAE-B99D-5C2CD306633A}"/>
              </a:ext>
            </a:extLst>
          </p:cNvPr>
          <p:cNvSpPr/>
          <p:nvPr/>
        </p:nvSpPr>
        <p:spPr bwMode="auto">
          <a:xfrm>
            <a:off x="1335431" y="1623011"/>
            <a:ext cx="102980" cy="99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nvGrpSpPr>
          <p:cNvPr id="35" name="Group 18">
            <a:extLst>
              <a:ext uri="{FF2B5EF4-FFF2-40B4-BE49-F238E27FC236}">
                <a16:creationId xmlns:a16="http://schemas.microsoft.com/office/drawing/2014/main" id="{FDD163E6-3C16-474B-A258-052DDFF04A48}"/>
              </a:ext>
            </a:extLst>
          </p:cNvPr>
          <p:cNvGrpSpPr>
            <a:grpSpLocks/>
          </p:cNvGrpSpPr>
          <p:nvPr/>
        </p:nvGrpSpPr>
        <p:grpSpPr bwMode="auto">
          <a:xfrm>
            <a:off x="1327194" y="2002411"/>
            <a:ext cx="501513" cy="36065"/>
            <a:chOff x="2964573" y="1922107"/>
            <a:chExt cx="976055" cy="59093"/>
          </a:xfrm>
        </p:grpSpPr>
        <p:sp>
          <p:nvSpPr>
            <p:cNvPr id="36" name="Rectangle 16">
              <a:extLst>
                <a:ext uri="{FF2B5EF4-FFF2-40B4-BE49-F238E27FC236}">
                  <a16:creationId xmlns:a16="http://schemas.microsoft.com/office/drawing/2014/main" id="{5E20A1CC-538C-4DC4-BAF8-3D687CBDF48C}"/>
                </a:ext>
              </a:extLst>
            </p:cNvPr>
            <p:cNvSpPr/>
            <p:nvPr/>
          </p:nvSpPr>
          <p:spPr>
            <a:xfrm>
              <a:off x="2964573"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37" name="Rectangle 17">
              <a:extLst>
                <a:ext uri="{FF2B5EF4-FFF2-40B4-BE49-F238E27FC236}">
                  <a16:creationId xmlns:a16="http://schemas.microsoft.com/office/drawing/2014/main" id="{5155EE51-37DF-4172-B821-FD875A559D90}"/>
                </a:ext>
              </a:extLst>
            </p:cNvPr>
            <p:cNvSpPr/>
            <p:nvPr/>
          </p:nvSpPr>
          <p:spPr>
            <a:xfrm>
              <a:off x="3762252"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grpSp>
        <p:nvGrpSpPr>
          <p:cNvPr id="38" name="Group 19">
            <a:extLst>
              <a:ext uri="{FF2B5EF4-FFF2-40B4-BE49-F238E27FC236}">
                <a16:creationId xmlns:a16="http://schemas.microsoft.com/office/drawing/2014/main" id="{7EC7C4DE-7E13-46F4-AE4B-C4B4F86236A8}"/>
              </a:ext>
            </a:extLst>
          </p:cNvPr>
          <p:cNvGrpSpPr>
            <a:grpSpLocks/>
          </p:cNvGrpSpPr>
          <p:nvPr/>
        </p:nvGrpSpPr>
        <p:grpSpPr bwMode="auto">
          <a:xfrm>
            <a:off x="1327194" y="2308240"/>
            <a:ext cx="501513" cy="37507"/>
            <a:chOff x="2964573" y="1922107"/>
            <a:chExt cx="976055" cy="59093"/>
          </a:xfrm>
        </p:grpSpPr>
        <p:sp>
          <p:nvSpPr>
            <p:cNvPr id="39" name="Rectangle 38">
              <a:extLst>
                <a:ext uri="{FF2B5EF4-FFF2-40B4-BE49-F238E27FC236}">
                  <a16:creationId xmlns:a16="http://schemas.microsoft.com/office/drawing/2014/main" id="{58A3D1BA-84EA-4411-B20D-7E765D958AD5}"/>
                </a:ext>
              </a:extLst>
            </p:cNvPr>
            <p:cNvSpPr/>
            <p:nvPr/>
          </p:nvSpPr>
          <p:spPr>
            <a:xfrm>
              <a:off x="2964573"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40" name="Rectangle 39">
              <a:extLst>
                <a:ext uri="{FF2B5EF4-FFF2-40B4-BE49-F238E27FC236}">
                  <a16:creationId xmlns:a16="http://schemas.microsoft.com/office/drawing/2014/main" id="{8237F6F7-BF6C-45E0-A0B2-2F8B51FDD92E}"/>
                </a:ext>
              </a:extLst>
            </p:cNvPr>
            <p:cNvSpPr/>
            <p:nvPr/>
          </p:nvSpPr>
          <p:spPr>
            <a:xfrm>
              <a:off x="3762252"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grpSp>
        <p:nvGrpSpPr>
          <p:cNvPr id="41" name="Group 22">
            <a:extLst>
              <a:ext uri="{FF2B5EF4-FFF2-40B4-BE49-F238E27FC236}">
                <a16:creationId xmlns:a16="http://schemas.microsoft.com/office/drawing/2014/main" id="{C3761A11-E996-49BC-9983-EE0078F62595}"/>
              </a:ext>
            </a:extLst>
          </p:cNvPr>
          <p:cNvGrpSpPr>
            <a:grpSpLocks/>
          </p:cNvGrpSpPr>
          <p:nvPr/>
        </p:nvGrpSpPr>
        <p:grpSpPr bwMode="auto">
          <a:xfrm>
            <a:off x="1327194" y="2616953"/>
            <a:ext cx="501513" cy="36065"/>
            <a:chOff x="2964573" y="1922107"/>
            <a:chExt cx="976055" cy="59093"/>
          </a:xfrm>
        </p:grpSpPr>
        <p:sp>
          <p:nvSpPr>
            <p:cNvPr id="42" name="Rectangle 41">
              <a:extLst>
                <a:ext uri="{FF2B5EF4-FFF2-40B4-BE49-F238E27FC236}">
                  <a16:creationId xmlns:a16="http://schemas.microsoft.com/office/drawing/2014/main" id="{0B9AAA90-F601-411B-B329-0D32BC61C67F}"/>
                </a:ext>
              </a:extLst>
            </p:cNvPr>
            <p:cNvSpPr/>
            <p:nvPr/>
          </p:nvSpPr>
          <p:spPr>
            <a:xfrm>
              <a:off x="2964573"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43" name="Rectangle 42">
              <a:extLst>
                <a:ext uri="{FF2B5EF4-FFF2-40B4-BE49-F238E27FC236}">
                  <a16:creationId xmlns:a16="http://schemas.microsoft.com/office/drawing/2014/main" id="{85D3ED8E-C756-404D-87D6-F1047636672B}"/>
                </a:ext>
              </a:extLst>
            </p:cNvPr>
            <p:cNvSpPr/>
            <p:nvPr/>
          </p:nvSpPr>
          <p:spPr>
            <a:xfrm>
              <a:off x="3762252"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grpSp>
        <p:nvGrpSpPr>
          <p:cNvPr id="44" name="Group 25">
            <a:extLst>
              <a:ext uri="{FF2B5EF4-FFF2-40B4-BE49-F238E27FC236}">
                <a16:creationId xmlns:a16="http://schemas.microsoft.com/office/drawing/2014/main" id="{BCA3373A-4910-488C-87FB-4D0B8F590DA7}"/>
              </a:ext>
            </a:extLst>
          </p:cNvPr>
          <p:cNvGrpSpPr>
            <a:grpSpLocks/>
          </p:cNvGrpSpPr>
          <p:nvPr/>
        </p:nvGrpSpPr>
        <p:grpSpPr bwMode="auto">
          <a:xfrm>
            <a:off x="1327194" y="2924223"/>
            <a:ext cx="501513" cy="36064"/>
            <a:chOff x="2964573" y="1922107"/>
            <a:chExt cx="976055" cy="59093"/>
          </a:xfrm>
        </p:grpSpPr>
        <p:sp>
          <p:nvSpPr>
            <p:cNvPr id="45" name="Rectangle 44">
              <a:extLst>
                <a:ext uri="{FF2B5EF4-FFF2-40B4-BE49-F238E27FC236}">
                  <a16:creationId xmlns:a16="http://schemas.microsoft.com/office/drawing/2014/main" id="{98B4B28B-6B62-4D9E-B6DB-A49959390C75}"/>
                </a:ext>
              </a:extLst>
            </p:cNvPr>
            <p:cNvSpPr/>
            <p:nvPr/>
          </p:nvSpPr>
          <p:spPr>
            <a:xfrm>
              <a:off x="2964573"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46" name="Rectangle 45">
              <a:extLst>
                <a:ext uri="{FF2B5EF4-FFF2-40B4-BE49-F238E27FC236}">
                  <a16:creationId xmlns:a16="http://schemas.microsoft.com/office/drawing/2014/main" id="{770E5ACC-9BAF-48B6-A506-54B2D0092BB1}"/>
                </a:ext>
              </a:extLst>
            </p:cNvPr>
            <p:cNvSpPr/>
            <p:nvPr/>
          </p:nvSpPr>
          <p:spPr>
            <a:xfrm>
              <a:off x="3762252"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grpSp>
        <p:nvGrpSpPr>
          <p:cNvPr id="47" name="Group 28">
            <a:extLst>
              <a:ext uri="{FF2B5EF4-FFF2-40B4-BE49-F238E27FC236}">
                <a16:creationId xmlns:a16="http://schemas.microsoft.com/office/drawing/2014/main" id="{D23536C0-202B-43F6-B2A6-84AE55DD3FDB}"/>
              </a:ext>
            </a:extLst>
          </p:cNvPr>
          <p:cNvGrpSpPr>
            <a:grpSpLocks/>
          </p:cNvGrpSpPr>
          <p:nvPr/>
        </p:nvGrpSpPr>
        <p:grpSpPr bwMode="auto">
          <a:xfrm>
            <a:off x="1327194" y="3230051"/>
            <a:ext cx="501513" cy="36064"/>
            <a:chOff x="2964573" y="1922107"/>
            <a:chExt cx="976055" cy="59093"/>
          </a:xfrm>
        </p:grpSpPr>
        <p:sp>
          <p:nvSpPr>
            <p:cNvPr id="48" name="Rectangle 29">
              <a:extLst>
                <a:ext uri="{FF2B5EF4-FFF2-40B4-BE49-F238E27FC236}">
                  <a16:creationId xmlns:a16="http://schemas.microsoft.com/office/drawing/2014/main" id="{24C3BCFC-6A52-4958-AA80-5EA4A5EFD3C8}"/>
                </a:ext>
              </a:extLst>
            </p:cNvPr>
            <p:cNvSpPr/>
            <p:nvPr/>
          </p:nvSpPr>
          <p:spPr>
            <a:xfrm>
              <a:off x="2964573"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49" name="Rectangle 48">
              <a:extLst>
                <a:ext uri="{FF2B5EF4-FFF2-40B4-BE49-F238E27FC236}">
                  <a16:creationId xmlns:a16="http://schemas.microsoft.com/office/drawing/2014/main" id="{03656920-F8F0-454F-B7CD-FBF4AA77DA87}"/>
                </a:ext>
              </a:extLst>
            </p:cNvPr>
            <p:cNvSpPr/>
            <p:nvPr/>
          </p:nvSpPr>
          <p:spPr>
            <a:xfrm>
              <a:off x="3762252"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grpSp>
        <p:nvGrpSpPr>
          <p:cNvPr id="50" name="Group 31">
            <a:extLst>
              <a:ext uri="{FF2B5EF4-FFF2-40B4-BE49-F238E27FC236}">
                <a16:creationId xmlns:a16="http://schemas.microsoft.com/office/drawing/2014/main" id="{3AABB6B5-8A6D-4324-AF24-E67D772A8A78}"/>
              </a:ext>
            </a:extLst>
          </p:cNvPr>
          <p:cNvGrpSpPr>
            <a:grpSpLocks/>
          </p:cNvGrpSpPr>
          <p:nvPr/>
        </p:nvGrpSpPr>
        <p:grpSpPr bwMode="auto">
          <a:xfrm>
            <a:off x="1327194" y="3537323"/>
            <a:ext cx="501513" cy="36065"/>
            <a:chOff x="2964573" y="1922107"/>
            <a:chExt cx="976055" cy="59093"/>
          </a:xfrm>
        </p:grpSpPr>
        <p:sp>
          <p:nvSpPr>
            <p:cNvPr id="51" name="Rectangle 50">
              <a:extLst>
                <a:ext uri="{FF2B5EF4-FFF2-40B4-BE49-F238E27FC236}">
                  <a16:creationId xmlns:a16="http://schemas.microsoft.com/office/drawing/2014/main" id="{CCD4DE34-4EC2-42C8-B4A6-CA8E33017968}"/>
                </a:ext>
              </a:extLst>
            </p:cNvPr>
            <p:cNvSpPr/>
            <p:nvPr/>
          </p:nvSpPr>
          <p:spPr>
            <a:xfrm>
              <a:off x="2964573"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52" name="Rectangle 51">
              <a:extLst>
                <a:ext uri="{FF2B5EF4-FFF2-40B4-BE49-F238E27FC236}">
                  <a16:creationId xmlns:a16="http://schemas.microsoft.com/office/drawing/2014/main" id="{B7CB721F-0067-43E6-9155-30F583DD9189}"/>
                </a:ext>
              </a:extLst>
            </p:cNvPr>
            <p:cNvSpPr/>
            <p:nvPr/>
          </p:nvSpPr>
          <p:spPr>
            <a:xfrm>
              <a:off x="3762252" y="1922107"/>
              <a:ext cx="178376" cy="5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sp>
        <p:nvSpPr>
          <p:cNvPr id="53" name="Rectangle 52">
            <a:extLst>
              <a:ext uri="{FF2B5EF4-FFF2-40B4-BE49-F238E27FC236}">
                <a16:creationId xmlns:a16="http://schemas.microsoft.com/office/drawing/2014/main" id="{9E2B2438-7026-469E-BA51-1D3CDD30CA89}"/>
              </a:ext>
            </a:extLst>
          </p:cNvPr>
          <p:cNvSpPr/>
          <p:nvPr/>
        </p:nvSpPr>
        <p:spPr bwMode="auto">
          <a:xfrm>
            <a:off x="1458157" y="1189223"/>
            <a:ext cx="273233" cy="3024673"/>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54" name="Rectangle 53">
            <a:extLst>
              <a:ext uri="{FF2B5EF4-FFF2-40B4-BE49-F238E27FC236}">
                <a16:creationId xmlns:a16="http://schemas.microsoft.com/office/drawing/2014/main" id="{EA0C5489-680B-409D-9306-FC25ADC717F0}"/>
              </a:ext>
            </a:extLst>
          </p:cNvPr>
          <p:cNvSpPr/>
          <p:nvPr/>
        </p:nvSpPr>
        <p:spPr bwMode="auto">
          <a:xfrm>
            <a:off x="1396191" y="1614356"/>
            <a:ext cx="366609" cy="5193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55" name="Isosceles Triangle 54">
            <a:extLst>
              <a:ext uri="{FF2B5EF4-FFF2-40B4-BE49-F238E27FC236}">
                <a16:creationId xmlns:a16="http://schemas.microsoft.com/office/drawing/2014/main" id="{EBF0210B-8EC3-4BCA-85E1-2222CA7087C2}"/>
              </a:ext>
            </a:extLst>
          </p:cNvPr>
          <p:cNvSpPr/>
          <p:nvPr/>
        </p:nvSpPr>
        <p:spPr bwMode="auto">
          <a:xfrm rot="20411935">
            <a:off x="1401338" y="1175810"/>
            <a:ext cx="660102" cy="225043"/>
          </a:xfrm>
          <a:prstGeom prst="triangle">
            <a:avLst>
              <a:gd name="adj" fmla="val 52818"/>
            </a:avLst>
          </a:prstGeom>
          <a:solidFill>
            <a:schemeClr val="tx2">
              <a:lumMod val="40000"/>
              <a:lumOff val="60000"/>
              <a:alpha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56" name="Rectangle 55">
            <a:extLst>
              <a:ext uri="{FF2B5EF4-FFF2-40B4-BE49-F238E27FC236}">
                <a16:creationId xmlns:a16="http://schemas.microsoft.com/office/drawing/2014/main" id="{5C589393-1E03-4CA9-8C0B-6CA00EBBAD14}"/>
              </a:ext>
            </a:extLst>
          </p:cNvPr>
          <p:cNvSpPr/>
          <p:nvPr/>
        </p:nvSpPr>
        <p:spPr bwMode="auto">
          <a:xfrm rot="18727446">
            <a:off x="1299123" y="1339961"/>
            <a:ext cx="545297" cy="23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57" name="Isosceles Triangle 56">
            <a:extLst>
              <a:ext uri="{FF2B5EF4-FFF2-40B4-BE49-F238E27FC236}">
                <a16:creationId xmlns:a16="http://schemas.microsoft.com/office/drawing/2014/main" id="{864EF8DB-9118-4783-9141-744E77B1735F}"/>
              </a:ext>
            </a:extLst>
          </p:cNvPr>
          <p:cNvSpPr/>
          <p:nvPr/>
        </p:nvSpPr>
        <p:spPr bwMode="auto">
          <a:xfrm rot="13427246">
            <a:off x="1283941" y="4094161"/>
            <a:ext cx="444874" cy="323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58" name="Rectangle 57">
            <a:extLst>
              <a:ext uri="{FF2B5EF4-FFF2-40B4-BE49-F238E27FC236}">
                <a16:creationId xmlns:a16="http://schemas.microsoft.com/office/drawing/2014/main" id="{226D1951-E261-445D-B4F2-CA491B4F6708}"/>
              </a:ext>
            </a:extLst>
          </p:cNvPr>
          <p:cNvSpPr/>
          <p:nvPr/>
        </p:nvSpPr>
        <p:spPr bwMode="auto">
          <a:xfrm rot="2527446">
            <a:off x="1260257" y="4066752"/>
            <a:ext cx="612731" cy="47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59" name="Isosceles Triangle 58">
            <a:extLst>
              <a:ext uri="{FF2B5EF4-FFF2-40B4-BE49-F238E27FC236}">
                <a16:creationId xmlns:a16="http://schemas.microsoft.com/office/drawing/2014/main" id="{3E9E9295-DE43-4D17-86E7-62186053F99F}"/>
              </a:ext>
            </a:extLst>
          </p:cNvPr>
          <p:cNvSpPr/>
          <p:nvPr/>
        </p:nvSpPr>
        <p:spPr bwMode="auto">
          <a:xfrm rot="16200000">
            <a:off x="2956552" y="1155297"/>
            <a:ext cx="318811" cy="209050"/>
          </a:xfrm>
          <a:prstGeom prst="triangle">
            <a:avLst>
              <a:gd name="adj" fmla="val 49724"/>
            </a:avLst>
          </a:prstGeom>
          <a:solidFill>
            <a:srgbClr val="FEF0CE">
              <a:alpha val="49804"/>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60" name="Chord 59">
            <a:extLst>
              <a:ext uri="{FF2B5EF4-FFF2-40B4-BE49-F238E27FC236}">
                <a16:creationId xmlns:a16="http://schemas.microsoft.com/office/drawing/2014/main" id="{357AC7F8-9C83-4237-9F7A-E81A3AEA8D25}"/>
              </a:ext>
            </a:extLst>
          </p:cNvPr>
          <p:cNvSpPr/>
          <p:nvPr/>
        </p:nvSpPr>
        <p:spPr bwMode="auto">
          <a:xfrm>
            <a:off x="3218833" y="955377"/>
            <a:ext cx="80324" cy="562608"/>
          </a:xfrm>
          <a:prstGeom prst="chord">
            <a:avLst>
              <a:gd name="adj1" fmla="val 5454108"/>
              <a:gd name="adj2" fmla="val 1620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61" name="Chord 60">
            <a:extLst>
              <a:ext uri="{FF2B5EF4-FFF2-40B4-BE49-F238E27FC236}">
                <a16:creationId xmlns:a16="http://schemas.microsoft.com/office/drawing/2014/main" id="{718C4BC2-A5B5-4E84-BDEE-39B0161960CD}"/>
              </a:ext>
            </a:extLst>
          </p:cNvPr>
          <p:cNvSpPr/>
          <p:nvPr/>
        </p:nvSpPr>
        <p:spPr bwMode="auto">
          <a:xfrm flipH="1">
            <a:off x="3218833" y="933838"/>
            <a:ext cx="80324" cy="562608"/>
          </a:xfrm>
          <a:prstGeom prst="chord">
            <a:avLst>
              <a:gd name="adj1" fmla="val 5454108"/>
              <a:gd name="adj2" fmla="val 1604731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nvGrpSpPr>
          <p:cNvPr id="62" name="Group 52">
            <a:extLst>
              <a:ext uri="{FF2B5EF4-FFF2-40B4-BE49-F238E27FC236}">
                <a16:creationId xmlns:a16="http://schemas.microsoft.com/office/drawing/2014/main" id="{3B42908E-4A4B-4ACE-A563-9FEED8AC45DB}"/>
              </a:ext>
            </a:extLst>
          </p:cNvPr>
          <p:cNvGrpSpPr>
            <a:grpSpLocks/>
          </p:cNvGrpSpPr>
          <p:nvPr/>
        </p:nvGrpSpPr>
        <p:grpSpPr bwMode="auto">
          <a:xfrm>
            <a:off x="1592881" y="3817184"/>
            <a:ext cx="288344" cy="292845"/>
            <a:chOff x="6260842" y="4591050"/>
            <a:chExt cx="559837" cy="478680"/>
          </a:xfrm>
        </p:grpSpPr>
        <p:sp>
          <p:nvSpPr>
            <p:cNvPr id="63" name="Rectangle 62">
              <a:extLst>
                <a:ext uri="{FF2B5EF4-FFF2-40B4-BE49-F238E27FC236}">
                  <a16:creationId xmlns:a16="http://schemas.microsoft.com/office/drawing/2014/main" id="{E8CA989A-A97D-4CAC-AE46-1D58708EAEA2}"/>
                </a:ext>
              </a:extLst>
            </p:cNvPr>
            <p:cNvSpPr/>
            <p:nvPr/>
          </p:nvSpPr>
          <p:spPr>
            <a:xfrm rot="2535364">
              <a:off x="6260842" y="4784408"/>
              <a:ext cx="559837" cy="87248"/>
            </a:xfrm>
            <a:prstGeom prst="rect">
              <a:avLst/>
            </a:prstGeom>
            <a:noFill/>
            <a:ln>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64" name="Flowchart: Connector 107">
              <a:extLst>
                <a:ext uri="{FF2B5EF4-FFF2-40B4-BE49-F238E27FC236}">
                  <a16:creationId xmlns:a16="http://schemas.microsoft.com/office/drawing/2014/main" id="{2885A199-86EE-4D94-B033-B253E71A752C}"/>
                </a:ext>
              </a:extLst>
            </p:cNvPr>
            <p:cNvSpPr/>
            <p:nvPr/>
          </p:nvSpPr>
          <p:spPr>
            <a:xfrm>
              <a:off x="6712710" y="4975409"/>
              <a:ext cx="83976" cy="94321"/>
            </a:xfrm>
            <a:prstGeom prst="flowChartConnector">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65" name="Flowchart: Connector 108">
              <a:extLst>
                <a:ext uri="{FF2B5EF4-FFF2-40B4-BE49-F238E27FC236}">
                  <a16:creationId xmlns:a16="http://schemas.microsoft.com/office/drawing/2014/main" id="{D18ED7FD-701C-437F-8565-B2862DD2A611}"/>
                </a:ext>
              </a:extLst>
            </p:cNvPr>
            <p:cNvSpPr/>
            <p:nvPr/>
          </p:nvSpPr>
          <p:spPr>
            <a:xfrm>
              <a:off x="6288834" y="4591050"/>
              <a:ext cx="81977" cy="94321"/>
            </a:xfrm>
            <a:prstGeom prst="flowChartConnector">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grpSp>
      <p:sp>
        <p:nvSpPr>
          <p:cNvPr id="66" name="Rectangle 65">
            <a:extLst>
              <a:ext uri="{FF2B5EF4-FFF2-40B4-BE49-F238E27FC236}">
                <a16:creationId xmlns:a16="http://schemas.microsoft.com/office/drawing/2014/main" id="{DFCB627C-5C74-4C42-81F7-69EA6D92F9D0}"/>
              </a:ext>
            </a:extLst>
          </p:cNvPr>
          <p:cNvSpPr/>
          <p:nvPr/>
        </p:nvSpPr>
        <p:spPr bwMode="auto">
          <a:xfrm rot="18000000">
            <a:off x="1846597" y="3764641"/>
            <a:ext cx="90882" cy="2574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67" name="Rectangle 66">
            <a:extLst>
              <a:ext uri="{FF2B5EF4-FFF2-40B4-BE49-F238E27FC236}">
                <a16:creationId xmlns:a16="http://schemas.microsoft.com/office/drawing/2014/main" id="{A6024EC8-EEE4-4A3C-A219-E4D4B97B1E4B}"/>
              </a:ext>
            </a:extLst>
          </p:cNvPr>
          <p:cNvSpPr/>
          <p:nvPr/>
        </p:nvSpPr>
        <p:spPr bwMode="auto">
          <a:xfrm rot="2527446">
            <a:off x="1711310" y="3882100"/>
            <a:ext cx="188453" cy="28852"/>
          </a:xfrm>
          <a:prstGeom prst="rect">
            <a:avLst/>
          </a:prstGeom>
          <a:solidFill>
            <a:schemeClr val="tx1">
              <a:lumMod val="50000"/>
              <a:lumOff val="50000"/>
            </a:schemeClr>
          </a:solidFill>
          <a:ln w="1905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68" name="Flowchart: Extract 91">
            <a:extLst>
              <a:ext uri="{FF2B5EF4-FFF2-40B4-BE49-F238E27FC236}">
                <a16:creationId xmlns:a16="http://schemas.microsoft.com/office/drawing/2014/main" id="{0FEAE7AB-1BEA-435B-B8EC-515D9A8969D4}"/>
              </a:ext>
            </a:extLst>
          </p:cNvPr>
          <p:cNvSpPr/>
          <p:nvPr/>
        </p:nvSpPr>
        <p:spPr bwMode="auto">
          <a:xfrm rot="2577191">
            <a:off x="1758680" y="3772465"/>
            <a:ext cx="182274" cy="135603"/>
          </a:xfrm>
          <a:prstGeom prst="flowChartExtra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69" name="Rectangle 68">
            <a:extLst>
              <a:ext uri="{FF2B5EF4-FFF2-40B4-BE49-F238E27FC236}">
                <a16:creationId xmlns:a16="http://schemas.microsoft.com/office/drawing/2014/main" id="{00FF9177-5A5F-4B94-95E6-97B880E70271}"/>
              </a:ext>
            </a:extLst>
          </p:cNvPr>
          <p:cNvSpPr>
            <a:spLocks noChangeArrowheads="1"/>
          </p:cNvSpPr>
          <p:nvPr/>
        </p:nvSpPr>
        <p:spPr bwMode="auto">
          <a:xfrm>
            <a:off x="3488372" y="1201907"/>
            <a:ext cx="167857" cy="199187"/>
          </a:xfrm>
          <a:prstGeom prst="rect">
            <a:avLst/>
          </a:prstGeom>
          <a:blipFill dpi="0" rotWithShape="1">
            <a:blip r:embed="rId2">
              <a:lum bright="-74000" contrast="100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b="1">
              <a:solidFill>
                <a:schemeClr val="lt1"/>
              </a:solidFill>
              <a:latin typeface="+mj-lt"/>
            </a:endParaRPr>
          </a:p>
        </p:txBody>
      </p:sp>
      <p:sp>
        <p:nvSpPr>
          <p:cNvPr id="70" name="Chord 69">
            <a:extLst>
              <a:ext uri="{FF2B5EF4-FFF2-40B4-BE49-F238E27FC236}">
                <a16:creationId xmlns:a16="http://schemas.microsoft.com/office/drawing/2014/main" id="{8A4C3264-6BA6-43E3-A507-EC08FB97ACE1}"/>
              </a:ext>
            </a:extLst>
          </p:cNvPr>
          <p:cNvSpPr/>
          <p:nvPr/>
        </p:nvSpPr>
        <p:spPr bwMode="auto">
          <a:xfrm rot="17460000" flipH="1">
            <a:off x="1365064" y="3849141"/>
            <a:ext cx="44721" cy="51490"/>
          </a:xfrm>
          <a:prstGeom prst="chor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71" name="Freeform 61">
            <a:extLst>
              <a:ext uri="{FF2B5EF4-FFF2-40B4-BE49-F238E27FC236}">
                <a16:creationId xmlns:a16="http://schemas.microsoft.com/office/drawing/2014/main" id="{2FD657BA-C637-4DF6-8C60-20876DFE3FBD}"/>
              </a:ext>
            </a:extLst>
          </p:cNvPr>
          <p:cNvSpPr/>
          <p:nvPr/>
        </p:nvSpPr>
        <p:spPr bwMode="auto">
          <a:xfrm>
            <a:off x="1185082" y="1753411"/>
            <a:ext cx="211109" cy="2103290"/>
          </a:xfrm>
          <a:custGeom>
            <a:avLst/>
            <a:gdLst>
              <a:gd name="connsiteX0" fmla="*/ 407193 w 416719"/>
              <a:gd name="connsiteY0" fmla="*/ 1614488 h 1614488"/>
              <a:gd name="connsiteX1" fmla="*/ 402431 w 416719"/>
              <a:gd name="connsiteY1" fmla="*/ 1514475 h 1614488"/>
              <a:gd name="connsiteX2" fmla="*/ 321468 w 416719"/>
              <a:gd name="connsiteY2" fmla="*/ 1481138 h 1614488"/>
              <a:gd name="connsiteX3" fmla="*/ 73818 w 416719"/>
              <a:gd name="connsiteY3" fmla="*/ 1481138 h 1614488"/>
              <a:gd name="connsiteX4" fmla="*/ 11906 w 416719"/>
              <a:gd name="connsiteY4" fmla="*/ 1219200 h 1614488"/>
              <a:gd name="connsiteX5" fmla="*/ 2381 w 416719"/>
              <a:gd name="connsiteY5" fmla="*/ 0 h 1614488"/>
              <a:gd name="connsiteX0" fmla="*/ 407193 w 411956"/>
              <a:gd name="connsiteY0" fmla="*/ 1614488 h 1614488"/>
              <a:gd name="connsiteX1" fmla="*/ 378618 w 411956"/>
              <a:gd name="connsiteY1" fmla="*/ 1519237 h 1614488"/>
              <a:gd name="connsiteX2" fmla="*/ 321468 w 411956"/>
              <a:gd name="connsiteY2" fmla="*/ 1481138 h 1614488"/>
              <a:gd name="connsiteX3" fmla="*/ 73818 w 411956"/>
              <a:gd name="connsiteY3" fmla="*/ 1481138 h 1614488"/>
              <a:gd name="connsiteX4" fmla="*/ 11906 w 411956"/>
              <a:gd name="connsiteY4" fmla="*/ 1219200 h 1614488"/>
              <a:gd name="connsiteX5" fmla="*/ 2381 w 411956"/>
              <a:gd name="connsiteY5" fmla="*/ 0 h 1614488"/>
              <a:gd name="connsiteX0" fmla="*/ 407193 w 411956"/>
              <a:gd name="connsiteY0" fmla="*/ 1614488 h 1614488"/>
              <a:gd name="connsiteX1" fmla="*/ 378618 w 411956"/>
              <a:gd name="connsiteY1" fmla="*/ 1519237 h 1614488"/>
              <a:gd name="connsiteX2" fmla="*/ 273843 w 411956"/>
              <a:gd name="connsiteY2" fmla="*/ 1490663 h 1614488"/>
              <a:gd name="connsiteX3" fmla="*/ 73818 w 411956"/>
              <a:gd name="connsiteY3" fmla="*/ 1481138 h 1614488"/>
              <a:gd name="connsiteX4" fmla="*/ 11906 w 411956"/>
              <a:gd name="connsiteY4" fmla="*/ 1219200 h 1614488"/>
              <a:gd name="connsiteX5" fmla="*/ 2381 w 411956"/>
              <a:gd name="connsiteY5" fmla="*/ 0 h 1614488"/>
              <a:gd name="connsiteX0" fmla="*/ 405606 w 410369"/>
              <a:gd name="connsiteY0" fmla="*/ 3443288 h 3599656"/>
              <a:gd name="connsiteX1" fmla="*/ 377031 w 410369"/>
              <a:gd name="connsiteY1" fmla="*/ 3348037 h 3599656"/>
              <a:gd name="connsiteX2" fmla="*/ 272256 w 410369"/>
              <a:gd name="connsiteY2" fmla="*/ 3319463 h 3599656"/>
              <a:gd name="connsiteX3" fmla="*/ 72231 w 410369"/>
              <a:gd name="connsiteY3" fmla="*/ 3309938 h 3599656"/>
              <a:gd name="connsiteX4" fmla="*/ 10319 w 410369"/>
              <a:gd name="connsiteY4" fmla="*/ 3048000 h 3599656"/>
              <a:gd name="connsiteX5" fmla="*/ 10319 w 410369"/>
              <a:gd name="connsiteY5" fmla="*/ 0 h 3599656"/>
              <a:gd name="connsiteX0" fmla="*/ 405606 w 410369"/>
              <a:gd name="connsiteY0" fmla="*/ 3443288 h 3443288"/>
              <a:gd name="connsiteX1" fmla="*/ 377031 w 410369"/>
              <a:gd name="connsiteY1" fmla="*/ 3348037 h 3443288"/>
              <a:gd name="connsiteX2" fmla="*/ 272256 w 410369"/>
              <a:gd name="connsiteY2" fmla="*/ 3319463 h 3443288"/>
              <a:gd name="connsiteX3" fmla="*/ 72231 w 410369"/>
              <a:gd name="connsiteY3" fmla="*/ 3309938 h 3443288"/>
              <a:gd name="connsiteX4" fmla="*/ 10319 w 410369"/>
              <a:gd name="connsiteY4" fmla="*/ 3048000 h 3443288"/>
              <a:gd name="connsiteX5" fmla="*/ 10319 w 410369"/>
              <a:gd name="connsiteY5" fmla="*/ 0 h 3443288"/>
              <a:gd name="connsiteX0" fmla="*/ 405606 w 410369"/>
              <a:gd name="connsiteY0" fmla="*/ 3443288 h 3443288"/>
              <a:gd name="connsiteX1" fmla="*/ 377031 w 410369"/>
              <a:gd name="connsiteY1" fmla="*/ 3348037 h 3443288"/>
              <a:gd name="connsiteX2" fmla="*/ 272256 w 410369"/>
              <a:gd name="connsiteY2" fmla="*/ 3319463 h 3443288"/>
              <a:gd name="connsiteX3" fmla="*/ 81756 w 410369"/>
              <a:gd name="connsiteY3" fmla="*/ 3295651 h 3443288"/>
              <a:gd name="connsiteX4" fmla="*/ 10319 w 410369"/>
              <a:gd name="connsiteY4" fmla="*/ 3048000 h 3443288"/>
              <a:gd name="connsiteX5" fmla="*/ 10319 w 410369"/>
              <a:gd name="connsiteY5" fmla="*/ 0 h 34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369" h="3443288">
                <a:moveTo>
                  <a:pt x="405606" y="3443288"/>
                </a:moveTo>
                <a:cubicBezTo>
                  <a:pt x="410369" y="3404394"/>
                  <a:pt x="399256" y="3368674"/>
                  <a:pt x="377031" y="3348037"/>
                </a:cubicBezTo>
                <a:cubicBezTo>
                  <a:pt x="354806" y="3327400"/>
                  <a:pt x="321468" y="3328194"/>
                  <a:pt x="272256" y="3319463"/>
                </a:cubicBezTo>
                <a:cubicBezTo>
                  <a:pt x="223044" y="3310732"/>
                  <a:pt x="125412" y="3340895"/>
                  <a:pt x="81756" y="3295651"/>
                </a:cubicBezTo>
                <a:cubicBezTo>
                  <a:pt x="38100" y="3250407"/>
                  <a:pt x="6351" y="3190081"/>
                  <a:pt x="10319" y="3048000"/>
                </a:cubicBezTo>
                <a:cubicBezTo>
                  <a:pt x="0" y="2496344"/>
                  <a:pt x="9128" y="486172"/>
                  <a:pt x="10319" y="0"/>
                </a:cubicBezTo>
              </a:path>
            </a:pathLst>
          </a:cu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mj-lt"/>
            </a:endParaRPr>
          </a:p>
        </p:txBody>
      </p:sp>
      <p:sp>
        <p:nvSpPr>
          <p:cNvPr id="72" name="Freeform 62">
            <a:extLst>
              <a:ext uri="{FF2B5EF4-FFF2-40B4-BE49-F238E27FC236}">
                <a16:creationId xmlns:a16="http://schemas.microsoft.com/office/drawing/2014/main" id="{E35A3F15-4CFE-4721-B126-CCAEA820AA78}"/>
              </a:ext>
            </a:extLst>
          </p:cNvPr>
          <p:cNvSpPr/>
          <p:nvPr/>
        </p:nvSpPr>
        <p:spPr bwMode="auto">
          <a:xfrm flipH="1">
            <a:off x="1865779" y="1739860"/>
            <a:ext cx="225526" cy="2325448"/>
          </a:xfrm>
          <a:custGeom>
            <a:avLst/>
            <a:gdLst>
              <a:gd name="connsiteX0" fmla="*/ 407193 w 416719"/>
              <a:gd name="connsiteY0" fmla="*/ 1614488 h 1614488"/>
              <a:gd name="connsiteX1" fmla="*/ 402431 w 416719"/>
              <a:gd name="connsiteY1" fmla="*/ 1514475 h 1614488"/>
              <a:gd name="connsiteX2" fmla="*/ 321468 w 416719"/>
              <a:gd name="connsiteY2" fmla="*/ 1481138 h 1614488"/>
              <a:gd name="connsiteX3" fmla="*/ 73818 w 416719"/>
              <a:gd name="connsiteY3" fmla="*/ 1481138 h 1614488"/>
              <a:gd name="connsiteX4" fmla="*/ 11906 w 416719"/>
              <a:gd name="connsiteY4" fmla="*/ 1219200 h 1614488"/>
              <a:gd name="connsiteX5" fmla="*/ 2381 w 416719"/>
              <a:gd name="connsiteY5" fmla="*/ 0 h 1614488"/>
              <a:gd name="connsiteX0" fmla="*/ 407193 w 411956"/>
              <a:gd name="connsiteY0" fmla="*/ 1614488 h 1614488"/>
              <a:gd name="connsiteX1" fmla="*/ 378618 w 411956"/>
              <a:gd name="connsiteY1" fmla="*/ 1519237 h 1614488"/>
              <a:gd name="connsiteX2" fmla="*/ 321468 w 411956"/>
              <a:gd name="connsiteY2" fmla="*/ 1481138 h 1614488"/>
              <a:gd name="connsiteX3" fmla="*/ 73818 w 411956"/>
              <a:gd name="connsiteY3" fmla="*/ 1481138 h 1614488"/>
              <a:gd name="connsiteX4" fmla="*/ 11906 w 411956"/>
              <a:gd name="connsiteY4" fmla="*/ 1219200 h 1614488"/>
              <a:gd name="connsiteX5" fmla="*/ 2381 w 411956"/>
              <a:gd name="connsiteY5" fmla="*/ 0 h 1614488"/>
              <a:gd name="connsiteX0" fmla="*/ 407193 w 411956"/>
              <a:gd name="connsiteY0" fmla="*/ 1614488 h 1614488"/>
              <a:gd name="connsiteX1" fmla="*/ 378618 w 411956"/>
              <a:gd name="connsiteY1" fmla="*/ 1519237 h 1614488"/>
              <a:gd name="connsiteX2" fmla="*/ 273843 w 411956"/>
              <a:gd name="connsiteY2" fmla="*/ 1490663 h 1614488"/>
              <a:gd name="connsiteX3" fmla="*/ 73818 w 411956"/>
              <a:gd name="connsiteY3" fmla="*/ 1481138 h 1614488"/>
              <a:gd name="connsiteX4" fmla="*/ 11906 w 411956"/>
              <a:gd name="connsiteY4" fmla="*/ 1219200 h 1614488"/>
              <a:gd name="connsiteX5" fmla="*/ 2381 w 411956"/>
              <a:gd name="connsiteY5" fmla="*/ 0 h 1614488"/>
              <a:gd name="connsiteX0" fmla="*/ 405606 w 410369"/>
              <a:gd name="connsiteY0" fmla="*/ 3443288 h 3599656"/>
              <a:gd name="connsiteX1" fmla="*/ 377031 w 410369"/>
              <a:gd name="connsiteY1" fmla="*/ 3348037 h 3599656"/>
              <a:gd name="connsiteX2" fmla="*/ 272256 w 410369"/>
              <a:gd name="connsiteY2" fmla="*/ 3319463 h 3599656"/>
              <a:gd name="connsiteX3" fmla="*/ 72231 w 410369"/>
              <a:gd name="connsiteY3" fmla="*/ 3309938 h 3599656"/>
              <a:gd name="connsiteX4" fmla="*/ 10319 w 410369"/>
              <a:gd name="connsiteY4" fmla="*/ 3048000 h 3599656"/>
              <a:gd name="connsiteX5" fmla="*/ 10319 w 410369"/>
              <a:gd name="connsiteY5" fmla="*/ 0 h 3599656"/>
              <a:gd name="connsiteX0" fmla="*/ 405606 w 410369"/>
              <a:gd name="connsiteY0" fmla="*/ 3443288 h 3443288"/>
              <a:gd name="connsiteX1" fmla="*/ 377031 w 410369"/>
              <a:gd name="connsiteY1" fmla="*/ 3348037 h 3443288"/>
              <a:gd name="connsiteX2" fmla="*/ 272256 w 410369"/>
              <a:gd name="connsiteY2" fmla="*/ 3319463 h 3443288"/>
              <a:gd name="connsiteX3" fmla="*/ 72231 w 410369"/>
              <a:gd name="connsiteY3" fmla="*/ 3309938 h 3443288"/>
              <a:gd name="connsiteX4" fmla="*/ 10319 w 410369"/>
              <a:gd name="connsiteY4" fmla="*/ 3048000 h 3443288"/>
              <a:gd name="connsiteX5" fmla="*/ 10319 w 410369"/>
              <a:gd name="connsiteY5" fmla="*/ 0 h 3443288"/>
              <a:gd name="connsiteX0" fmla="*/ 405606 w 410369"/>
              <a:gd name="connsiteY0" fmla="*/ 3443288 h 3443288"/>
              <a:gd name="connsiteX1" fmla="*/ 377031 w 410369"/>
              <a:gd name="connsiteY1" fmla="*/ 3348037 h 3443288"/>
              <a:gd name="connsiteX2" fmla="*/ 272256 w 410369"/>
              <a:gd name="connsiteY2" fmla="*/ 3319463 h 3443288"/>
              <a:gd name="connsiteX3" fmla="*/ 81756 w 410369"/>
              <a:gd name="connsiteY3" fmla="*/ 3295651 h 3443288"/>
              <a:gd name="connsiteX4" fmla="*/ 10319 w 410369"/>
              <a:gd name="connsiteY4" fmla="*/ 3048000 h 3443288"/>
              <a:gd name="connsiteX5" fmla="*/ 10319 w 410369"/>
              <a:gd name="connsiteY5" fmla="*/ 0 h 3443288"/>
              <a:gd name="connsiteX0" fmla="*/ 405606 w 410369"/>
              <a:gd name="connsiteY0" fmla="*/ 3443288 h 3443288"/>
              <a:gd name="connsiteX1" fmla="*/ 350267 w 410369"/>
              <a:gd name="connsiteY1" fmla="*/ 3378204 h 3443288"/>
              <a:gd name="connsiteX2" fmla="*/ 272256 w 410369"/>
              <a:gd name="connsiteY2" fmla="*/ 3319463 h 3443288"/>
              <a:gd name="connsiteX3" fmla="*/ 81756 w 410369"/>
              <a:gd name="connsiteY3" fmla="*/ 3295651 h 3443288"/>
              <a:gd name="connsiteX4" fmla="*/ 10319 w 410369"/>
              <a:gd name="connsiteY4" fmla="*/ 3048000 h 3443288"/>
              <a:gd name="connsiteX5" fmla="*/ 10319 w 410369"/>
              <a:gd name="connsiteY5" fmla="*/ 0 h 3443288"/>
              <a:gd name="connsiteX0" fmla="*/ 405606 w 410369"/>
              <a:gd name="connsiteY0" fmla="*/ 3443288 h 3443288"/>
              <a:gd name="connsiteX1" fmla="*/ 350267 w 410369"/>
              <a:gd name="connsiteY1" fmla="*/ 3378204 h 3443288"/>
              <a:gd name="connsiteX2" fmla="*/ 214269 w 410369"/>
              <a:gd name="connsiteY2" fmla="*/ 3328082 h 3443288"/>
              <a:gd name="connsiteX3" fmla="*/ 81756 w 410369"/>
              <a:gd name="connsiteY3" fmla="*/ 3295651 h 3443288"/>
              <a:gd name="connsiteX4" fmla="*/ 10319 w 410369"/>
              <a:gd name="connsiteY4" fmla="*/ 3048000 h 3443288"/>
              <a:gd name="connsiteX5" fmla="*/ 10319 w 410369"/>
              <a:gd name="connsiteY5" fmla="*/ 0 h 3443288"/>
              <a:gd name="connsiteX0" fmla="*/ 405606 w 410369"/>
              <a:gd name="connsiteY0" fmla="*/ 3443288 h 3443288"/>
              <a:gd name="connsiteX1" fmla="*/ 350267 w 410369"/>
              <a:gd name="connsiteY1" fmla="*/ 3378204 h 3443288"/>
              <a:gd name="connsiteX2" fmla="*/ 214269 w 410369"/>
              <a:gd name="connsiteY2" fmla="*/ 3328082 h 3443288"/>
              <a:gd name="connsiteX3" fmla="*/ 86217 w 410369"/>
              <a:gd name="connsiteY3" fmla="*/ 3274103 h 3443288"/>
              <a:gd name="connsiteX4" fmla="*/ 10319 w 410369"/>
              <a:gd name="connsiteY4" fmla="*/ 3048000 h 3443288"/>
              <a:gd name="connsiteX5" fmla="*/ 10319 w 410369"/>
              <a:gd name="connsiteY5" fmla="*/ 0 h 3443288"/>
              <a:gd name="connsiteX0" fmla="*/ 405606 w 410369"/>
              <a:gd name="connsiteY0" fmla="*/ 3443288 h 3443288"/>
              <a:gd name="connsiteX1" fmla="*/ 350267 w 410369"/>
              <a:gd name="connsiteY1" fmla="*/ 3352347 h 3443288"/>
              <a:gd name="connsiteX2" fmla="*/ 214269 w 410369"/>
              <a:gd name="connsiteY2" fmla="*/ 3328082 h 3443288"/>
              <a:gd name="connsiteX3" fmla="*/ 86217 w 410369"/>
              <a:gd name="connsiteY3" fmla="*/ 3274103 h 3443288"/>
              <a:gd name="connsiteX4" fmla="*/ 10319 w 410369"/>
              <a:gd name="connsiteY4" fmla="*/ 3048000 h 3443288"/>
              <a:gd name="connsiteX5" fmla="*/ 10319 w 410369"/>
              <a:gd name="connsiteY5" fmla="*/ 0 h 3443288"/>
              <a:gd name="connsiteX0" fmla="*/ 405606 w 410369"/>
              <a:gd name="connsiteY0" fmla="*/ 3443288 h 3443288"/>
              <a:gd name="connsiteX1" fmla="*/ 350267 w 410369"/>
              <a:gd name="connsiteY1" fmla="*/ 3352347 h 3443288"/>
              <a:gd name="connsiteX2" fmla="*/ 214269 w 410369"/>
              <a:gd name="connsiteY2" fmla="*/ 3328082 h 3443288"/>
              <a:gd name="connsiteX3" fmla="*/ 63915 w 410369"/>
              <a:gd name="connsiteY3" fmla="*/ 3269794 h 3443288"/>
              <a:gd name="connsiteX4" fmla="*/ 10319 w 410369"/>
              <a:gd name="connsiteY4" fmla="*/ 3048000 h 3443288"/>
              <a:gd name="connsiteX5" fmla="*/ 10319 w 410369"/>
              <a:gd name="connsiteY5" fmla="*/ 0 h 34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369" h="3443288">
                <a:moveTo>
                  <a:pt x="405606" y="3443288"/>
                </a:moveTo>
                <a:cubicBezTo>
                  <a:pt x="410369" y="3404394"/>
                  <a:pt x="382156" y="3371548"/>
                  <a:pt x="350267" y="3352347"/>
                </a:cubicBezTo>
                <a:cubicBezTo>
                  <a:pt x="318378" y="3333146"/>
                  <a:pt x="261994" y="3341841"/>
                  <a:pt x="214269" y="3328082"/>
                </a:cubicBezTo>
                <a:cubicBezTo>
                  <a:pt x="166544" y="3314323"/>
                  <a:pt x="97907" y="3316474"/>
                  <a:pt x="63915" y="3269794"/>
                </a:cubicBezTo>
                <a:cubicBezTo>
                  <a:pt x="29923" y="3223114"/>
                  <a:pt x="6351" y="3190081"/>
                  <a:pt x="10319" y="3048000"/>
                </a:cubicBezTo>
                <a:cubicBezTo>
                  <a:pt x="0" y="2496344"/>
                  <a:pt x="9128" y="486172"/>
                  <a:pt x="10319" y="0"/>
                </a:cubicBezTo>
              </a:path>
            </a:pathLst>
          </a:cu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mj-lt"/>
            </a:endParaRPr>
          </a:p>
        </p:txBody>
      </p:sp>
      <p:sp>
        <p:nvSpPr>
          <p:cNvPr id="73" name="TextBox 100">
            <a:extLst>
              <a:ext uri="{FF2B5EF4-FFF2-40B4-BE49-F238E27FC236}">
                <a16:creationId xmlns:a16="http://schemas.microsoft.com/office/drawing/2014/main" id="{8570A6ED-2E67-4B08-ABA5-6A1A3FFF363C}"/>
              </a:ext>
            </a:extLst>
          </p:cNvPr>
          <p:cNvSpPr txBox="1">
            <a:spLocks noChangeArrowheads="1"/>
          </p:cNvSpPr>
          <p:nvPr/>
        </p:nvSpPr>
        <p:spPr bwMode="auto">
          <a:xfrm>
            <a:off x="2716815" y="2986848"/>
            <a:ext cx="900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400" b="1" dirty="0">
                <a:latin typeface="+mj-lt"/>
                <a:cs typeface="Times New Roman" charset="0"/>
              </a:rPr>
              <a:t>Wire ring anode</a:t>
            </a:r>
          </a:p>
        </p:txBody>
      </p:sp>
      <p:sp>
        <p:nvSpPr>
          <p:cNvPr id="74" name="TextBox 101">
            <a:extLst>
              <a:ext uri="{FF2B5EF4-FFF2-40B4-BE49-F238E27FC236}">
                <a16:creationId xmlns:a16="http://schemas.microsoft.com/office/drawing/2014/main" id="{A21B8E91-FD99-4199-AA9F-A82617E3C223}"/>
              </a:ext>
            </a:extLst>
          </p:cNvPr>
          <p:cNvSpPr txBox="1">
            <a:spLocks noChangeArrowheads="1"/>
          </p:cNvSpPr>
          <p:nvPr/>
        </p:nvSpPr>
        <p:spPr bwMode="auto">
          <a:xfrm>
            <a:off x="2926326" y="4066503"/>
            <a:ext cx="8562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400" b="1" dirty="0">
                <a:latin typeface="+mj-lt"/>
                <a:cs typeface="Times New Roman" charset="0"/>
              </a:rPr>
              <a:t>Ag film on glass</a:t>
            </a:r>
          </a:p>
          <a:p>
            <a:pPr algn="ctr" eaLnBrk="1" hangingPunct="1">
              <a:defRPr/>
            </a:pPr>
            <a:r>
              <a:rPr lang="en-US" sz="1400" b="1" dirty="0">
                <a:latin typeface="+mj-lt"/>
                <a:cs typeface="Times New Roman" charset="0"/>
              </a:rPr>
              <a:t>cathode</a:t>
            </a:r>
          </a:p>
        </p:txBody>
      </p:sp>
      <p:sp>
        <p:nvSpPr>
          <p:cNvPr id="75" name="TextBox 102">
            <a:extLst>
              <a:ext uri="{FF2B5EF4-FFF2-40B4-BE49-F238E27FC236}">
                <a16:creationId xmlns:a16="http://schemas.microsoft.com/office/drawing/2014/main" id="{8EDB28AA-FFFD-4C28-8052-64DD1BAB442A}"/>
              </a:ext>
            </a:extLst>
          </p:cNvPr>
          <p:cNvSpPr txBox="1">
            <a:spLocks noChangeArrowheads="1"/>
          </p:cNvSpPr>
          <p:nvPr/>
        </p:nvSpPr>
        <p:spPr bwMode="auto">
          <a:xfrm>
            <a:off x="64507" y="1514596"/>
            <a:ext cx="1177309" cy="261610"/>
          </a:xfrm>
          <a:prstGeom prst="rect">
            <a:avLst/>
          </a:prstGeom>
          <a:solidFill>
            <a:schemeClr val="bg1">
              <a:lumMod val="85000"/>
            </a:schemeClr>
          </a:solidFill>
          <a:ln>
            <a:solidFill>
              <a:schemeClr val="tx1"/>
            </a:solidFill>
          </a:ln>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100" b="1" dirty="0" err="1">
                <a:latin typeface="+mj-lt"/>
                <a:cs typeface="Times New Roman" charset="0"/>
              </a:rPr>
              <a:t>Picoammeter</a:t>
            </a:r>
            <a:endParaRPr lang="en-US" sz="1100" b="1" dirty="0">
              <a:latin typeface="+mj-lt"/>
              <a:cs typeface="Times New Roman" charset="0"/>
            </a:endParaRPr>
          </a:p>
        </p:txBody>
      </p:sp>
      <p:grpSp>
        <p:nvGrpSpPr>
          <p:cNvPr id="76" name="Group 1">
            <a:extLst>
              <a:ext uri="{FF2B5EF4-FFF2-40B4-BE49-F238E27FC236}">
                <a16:creationId xmlns:a16="http://schemas.microsoft.com/office/drawing/2014/main" id="{36E702EF-85BA-4D4C-B364-44DD4D96711A}"/>
              </a:ext>
            </a:extLst>
          </p:cNvPr>
          <p:cNvGrpSpPr>
            <a:grpSpLocks/>
          </p:cNvGrpSpPr>
          <p:nvPr/>
        </p:nvGrpSpPr>
        <p:grpSpPr bwMode="auto">
          <a:xfrm>
            <a:off x="1915091" y="1452785"/>
            <a:ext cx="352429" cy="369332"/>
            <a:chOff x="3100874" y="2013764"/>
            <a:chExt cx="457201" cy="439800"/>
          </a:xfrm>
        </p:grpSpPr>
        <p:sp>
          <p:nvSpPr>
            <p:cNvPr id="77" name="Flowchart: Connector 98">
              <a:extLst>
                <a:ext uri="{FF2B5EF4-FFF2-40B4-BE49-F238E27FC236}">
                  <a16:creationId xmlns:a16="http://schemas.microsoft.com/office/drawing/2014/main" id="{63210A4A-439E-4B4D-AA2D-40E1ADA20C97}"/>
                </a:ext>
              </a:extLst>
            </p:cNvPr>
            <p:cNvSpPr/>
            <p:nvPr/>
          </p:nvSpPr>
          <p:spPr bwMode="auto">
            <a:xfrm>
              <a:off x="3189514" y="2056709"/>
              <a:ext cx="316259" cy="295466"/>
            </a:xfrm>
            <a:prstGeom prst="flowChartConnector">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mj-lt"/>
              </a:endParaRPr>
            </a:p>
          </p:txBody>
        </p:sp>
        <p:sp>
          <p:nvSpPr>
            <p:cNvPr id="78" name="TextBox 103">
              <a:extLst>
                <a:ext uri="{FF2B5EF4-FFF2-40B4-BE49-F238E27FC236}">
                  <a16:creationId xmlns:a16="http://schemas.microsoft.com/office/drawing/2014/main" id="{F935899F-1364-4B5B-B5AA-4EFC1149EEED}"/>
                </a:ext>
              </a:extLst>
            </p:cNvPr>
            <p:cNvSpPr txBox="1">
              <a:spLocks noChangeArrowheads="1"/>
            </p:cNvSpPr>
            <p:nvPr/>
          </p:nvSpPr>
          <p:spPr bwMode="auto">
            <a:xfrm>
              <a:off x="3100874" y="2013764"/>
              <a:ext cx="457201" cy="4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a:latin typeface="+mj-lt"/>
                  <a:cs typeface="Times New Roman" charset="0"/>
                </a:rPr>
                <a:t>V</a:t>
              </a:r>
            </a:p>
          </p:txBody>
        </p:sp>
      </p:grpSp>
      <p:cxnSp>
        <p:nvCxnSpPr>
          <p:cNvPr id="79" name="Straight Connector 78">
            <a:extLst>
              <a:ext uri="{FF2B5EF4-FFF2-40B4-BE49-F238E27FC236}">
                <a16:creationId xmlns:a16="http://schemas.microsoft.com/office/drawing/2014/main" id="{C1C6CBF6-7BE5-4C9D-B88E-1D3A23DA0548}"/>
              </a:ext>
            </a:extLst>
          </p:cNvPr>
          <p:cNvCxnSpPr>
            <a:stCxn id="66" idx="3"/>
          </p:cNvCxnSpPr>
          <p:nvPr/>
        </p:nvCxnSpPr>
        <p:spPr bwMode="auto">
          <a:xfrm flipV="1">
            <a:off x="1912119" y="1728320"/>
            <a:ext cx="13388" cy="2008079"/>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TextBox 102">
            <a:extLst>
              <a:ext uri="{FF2B5EF4-FFF2-40B4-BE49-F238E27FC236}">
                <a16:creationId xmlns:a16="http://schemas.microsoft.com/office/drawing/2014/main" id="{22594F0F-97D4-4798-A5CF-1A0898D1C3E0}"/>
              </a:ext>
            </a:extLst>
          </p:cNvPr>
          <p:cNvSpPr txBox="1">
            <a:spLocks noChangeArrowheads="1"/>
          </p:cNvSpPr>
          <p:nvPr/>
        </p:nvSpPr>
        <p:spPr bwMode="auto">
          <a:xfrm>
            <a:off x="2055965" y="982762"/>
            <a:ext cx="955466" cy="523220"/>
          </a:xfrm>
          <a:prstGeom prst="rect">
            <a:avLst/>
          </a:prstGeom>
          <a:solidFill>
            <a:schemeClr val="bg1">
              <a:lumMod val="85000"/>
            </a:schemeClr>
          </a:solidFill>
          <a:ln>
            <a:solidFill>
              <a:schemeClr val="tx1"/>
            </a:solidFill>
          </a:ln>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400" b="1" dirty="0" err="1">
                <a:cs typeface="Times New Roman" charset="0"/>
              </a:rPr>
              <a:t>Monochromator</a:t>
            </a:r>
            <a:endParaRPr lang="en-US" sz="1400" b="1" dirty="0">
              <a:cs typeface="Times New Roman" charset="0"/>
            </a:endParaRPr>
          </a:p>
        </p:txBody>
      </p:sp>
      <p:cxnSp>
        <p:nvCxnSpPr>
          <p:cNvPr id="81" name="Straight Arrow Connector 80">
            <a:extLst>
              <a:ext uri="{FF2B5EF4-FFF2-40B4-BE49-F238E27FC236}">
                <a16:creationId xmlns:a16="http://schemas.microsoft.com/office/drawing/2014/main" id="{9A89FD95-AD4D-49A8-92E5-44C2274BB2E3}"/>
              </a:ext>
            </a:extLst>
          </p:cNvPr>
          <p:cNvCxnSpPr>
            <a:cxnSpLocks/>
          </p:cNvCxnSpPr>
          <p:nvPr/>
        </p:nvCxnSpPr>
        <p:spPr>
          <a:xfrm flipH="1">
            <a:off x="1857405" y="3300508"/>
            <a:ext cx="854555" cy="7247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34C61CF2-4501-444C-865C-8C6D621F70FD}"/>
              </a:ext>
            </a:extLst>
          </p:cNvPr>
          <p:cNvCxnSpPr>
            <a:cxnSpLocks/>
          </p:cNvCxnSpPr>
          <p:nvPr/>
        </p:nvCxnSpPr>
        <p:spPr>
          <a:xfrm flipH="1">
            <a:off x="1763432" y="4076849"/>
            <a:ext cx="1052422" cy="137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F31241E5-E2B2-4B8D-8A44-E9F462B35CB4}"/>
              </a:ext>
            </a:extLst>
          </p:cNvPr>
          <p:cNvSpPr txBox="1"/>
          <p:nvPr/>
        </p:nvSpPr>
        <p:spPr>
          <a:xfrm>
            <a:off x="393973" y="5186657"/>
            <a:ext cx="4843762" cy="584775"/>
          </a:xfrm>
          <a:prstGeom prst="rect">
            <a:avLst/>
          </a:prstGeom>
          <a:noFill/>
        </p:spPr>
        <p:txBody>
          <a:bodyPr wrap="none" rtlCol="0">
            <a:spAutoFit/>
          </a:bodyPr>
          <a:lstStyle/>
          <a:p>
            <a:r>
              <a:rPr lang="en-US" sz="1600" b="1" dirty="0"/>
              <a:t>Observations in Paul </a:t>
            </a:r>
            <a:r>
              <a:rPr lang="en-US" sz="1600" b="1" dirty="0" err="1"/>
              <a:t>Leiderer</a:t>
            </a:r>
            <a:r>
              <a:rPr lang="en-US" sz="1600" b="1" dirty="0"/>
              <a:t> lab, </a:t>
            </a:r>
            <a:r>
              <a:rPr lang="en-US" sz="1600" b="1" dirty="0" err="1"/>
              <a:t>Konstantz</a:t>
            </a:r>
            <a:r>
              <a:rPr lang="en-US" sz="1600" b="1" dirty="0"/>
              <a:t>, Germany,</a:t>
            </a:r>
          </a:p>
          <a:p>
            <a:r>
              <a:rPr lang="en-US" sz="1600" b="1" dirty="0"/>
              <a:t>December 1992 (unpublished)</a:t>
            </a:r>
          </a:p>
        </p:txBody>
      </p:sp>
      <p:pic>
        <p:nvPicPr>
          <p:cNvPr id="145" name="Picture 3">
            <a:extLst>
              <a:ext uri="{FF2B5EF4-FFF2-40B4-BE49-F238E27FC236}">
                <a16:creationId xmlns:a16="http://schemas.microsoft.com/office/drawing/2014/main" id="{EE3AD549-E55A-4F7E-BF50-8083851F3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73" b="53987"/>
          <a:stretch>
            <a:fillRect/>
          </a:stretch>
        </p:blipFill>
        <p:spPr bwMode="auto">
          <a:xfrm>
            <a:off x="7999951" y="1317128"/>
            <a:ext cx="3481387"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Box 2">
            <a:extLst>
              <a:ext uri="{FF2B5EF4-FFF2-40B4-BE49-F238E27FC236}">
                <a16:creationId xmlns:a16="http://schemas.microsoft.com/office/drawing/2014/main" id="{C84E69E1-E0DC-4CAC-930C-3D7BDE0B7AC1}"/>
              </a:ext>
            </a:extLst>
          </p:cNvPr>
          <p:cNvSpPr txBox="1">
            <a:spLocks noChangeArrowheads="1"/>
          </p:cNvSpPr>
          <p:nvPr/>
        </p:nvSpPr>
        <p:spPr bwMode="auto">
          <a:xfrm>
            <a:off x="9172471" y="1445635"/>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008000"/>
                </a:solidFill>
              </a:rPr>
              <a:t>Light off</a:t>
            </a:r>
          </a:p>
        </p:txBody>
      </p:sp>
      <p:sp>
        <p:nvSpPr>
          <p:cNvPr id="147" name="TextBox 2">
            <a:extLst>
              <a:ext uri="{FF2B5EF4-FFF2-40B4-BE49-F238E27FC236}">
                <a16:creationId xmlns:a16="http://schemas.microsoft.com/office/drawing/2014/main" id="{907C23A0-3671-4434-ABD5-D33FB7D0A1C4}"/>
              </a:ext>
            </a:extLst>
          </p:cNvPr>
          <p:cNvSpPr txBox="1">
            <a:spLocks noChangeArrowheads="1"/>
          </p:cNvSpPr>
          <p:nvPr/>
        </p:nvSpPr>
        <p:spPr bwMode="auto">
          <a:xfrm>
            <a:off x="9663009" y="2775343"/>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FF0000"/>
                </a:solidFill>
              </a:rPr>
              <a:t>Light on</a:t>
            </a:r>
          </a:p>
        </p:txBody>
      </p:sp>
      <p:sp>
        <p:nvSpPr>
          <p:cNvPr id="148" name="TextBox 147">
            <a:extLst>
              <a:ext uri="{FF2B5EF4-FFF2-40B4-BE49-F238E27FC236}">
                <a16:creationId xmlns:a16="http://schemas.microsoft.com/office/drawing/2014/main" id="{81EEE7DB-3667-4094-8681-4C2E33DFD31C}"/>
              </a:ext>
            </a:extLst>
          </p:cNvPr>
          <p:cNvSpPr txBox="1"/>
          <p:nvPr/>
        </p:nvSpPr>
        <p:spPr>
          <a:xfrm>
            <a:off x="7714045" y="4156233"/>
            <a:ext cx="3897927" cy="1077218"/>
          </a:xfrm>
          <a:prstGeom prst="rect">
            <a:avLst/>
          </a:prstGeom>
          <a:noFill/>
        </p:spPr>
        <p:txBody>
          <a:bodyPr wrap="none" rtlCol="0">
            <a:spAutoFit/>
          </a:bodyPr>
          <a:lstStyle/>
          <a:p>
            <a:r>
              <a:rPr lang="en-US" sz="1600" dirty="0" err="1"/>
              <a:t>Ar</a:t>
            </a:r>
            <a:r>
              <a:rPr lang="en-US" sz="1600" dirty="0"/>
              <a:t> gas filled Geiger counter with Al cathode</a:t>
            </a:r>
          </a:p>
          <a:p>
            <a:r>
              <a:rPr lang="en-US" sz="1600" dirty="0"/>
              <a:t>(Aluminized MYLAR) sensitive to visible light </a:t>
            </a:r>
          </a:p>
          <a:p>
            <a:r>
              <a:rPr lang="en-US" sz="1600" dirty="0"/>
              <a:t>in presence of ions (radioactive source)</a:t>
            </a:r>
          </a:p>
          <a:p>
            <a:r>
              <a:rPr lang="en-US" altLang="en-US" sz="1600" b="1" dirty="0" err="1"/>
              <a:t>Chirikov-Zorin</a:t>
            </a:r>
            <a:r>
              <a:rPr lang="en-US" altLang="en-US" sz="1600" b="1" dirty="0"/>
              <a:t> et al., NIM A 371, 375 (1996)</a:t>
            </a:r>
            <a:endParaRPr lang="en-US" sz="1600" dirty="0"/>
          </a:p>
        </p:txBody>
      </p:sp>
      <p:sp>
        <p:nvSpPr>
          <p:cNvPr id="149" name="Rectangle 148">
            <a:extLst>
              <a:ext uri="{FF2B5EF4-FFF2-40B4-BE49-F238E27FC236}">
                <a16:creationId xmlns:a16="http://schemas.microsoft.com/office/drawing/2014/main" id="{08175B5E-A957-4400-A452-DA669AB5F3AD}"/>
              </a:ext>
            </a:extLst>
          </p:cNvPr>
          <p:cNvSpPr/>
          <p:nvPr/>
        </p:nvSpPr>
        <p:spPr>
          <a:xfrm>
            <a:off x="805084" y="6052893"/>
            <a:ext cx="10676254"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Ions trapped in solid He film  (and on aluminum oxide film) change local work function and photo effect red boundary.  Similar effects can lead to SOC dynamics for Xe</a:t>
            </a:r>
            <a:r>
              <a:rPr lang="en-US" baseline="-25000" dirty="0"/>
              <a:t>2</a:t>
            </a:r>
            <a:r>
              <a:rPr lang="en-US" baseline="30000" dirty="0"/>
              <a:t>+   </a:t>
            </a:r>
            <a:r>
              <a:rPr lang="en-US" dirty="0"/>
              <a:t>or   Ar</a:t>
            </a:r>
            <a:r>
              <a:rPr lang="en-US" baseline="-25000" dirty="0"/>
              <a:t>2</a:t>
            </a:r>
            <a:r>
              <a:rPr lang="en-US" baseline="30000" dirty="0"/>
              <a:t>+ </a:t>
            </a:r>
            <a:r>
              <a:rPr lang="en-US" dirty="0"/>
              <a:t>ions accumulating near metal surface.</a:t>
            </a:r>
          </a:p>
        </p:txBody>
      </p:sp>
    </p:spTree>
    <p:extLst>
      <p:ext uri="{BB962C8B-B14F-4D97-AF65-F5344CB8AC3E}">
        <p14:creationId xmlns:p14="http://schemas.microsoft.com/office/powerpoint/2010/main" val="380432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48">
            <a:extLst>
              <a:ext uri="{FF2B5EF4-FFF2-40B4-BE49-F238E27FC236}">
                <a16:creationId xmlns:a16="http://schemas.microsoft.com/office/drawing/2014/main" id="{1984AC1E-8051-4C5F-938E-E8C77587E27F}"/>
              </a:ext>
            </a:extLst>
          </p:cNvPr>
          <p:cNvGrpSpPr>
            <a:grpSpLocks/>
          </p:cNvGrpSpPr>
          <p:nvPr/>
        </p:nvGrpSpPr>
        <p:grpSpPr bwMode="auto">
          <a:xfrm>
            <a:off x="1584164" y="2248966"/>
            <a:ext cx="5278438" cy="3616325"/>
            <a:chOff x="350303" y="1761161"/>
            <a:chExt cx="5278080" cy="3616753"/>
          </a:xfrm>
        </p:grpSpPr>
        <p:sp>
          <p:nvSpPr>
            <p:cNvPr id="6152" name="TextBox 19">
              <a:extLst>
                <a:ext uri="{FF2B5EF4-FFF2-40B4-BE49-F238E27FC236}">
                  <a16:creationId xmlns:a16="http://schemas.microsoft.com/office/drawing/2014/main" id="{544D430C-E81D-474D-8A7C-E976FBFBBD44}"/>
                </a:ext>
              </a:extLst>
            </p:cNvPr>
            <p:cNvSpPr txBox="1">
              <a:spLocks noChangeArrowheads="1"/>
            </p:cNvSpPr>
            <p:nvPr/>
          </p:nvSpPr>
          <p:spPr bwMode="auto">
            <a:xfrm rot="-5400000">
              <a:off x="-941406" y="3112988"/>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Narrow" panose="020B0606020202030204" pitchFamily="34" charset="0"/>
                </a:rPr>
                <a:t>           Events/ keV/ kg/ day</a:t>
              </a:r>
            </a:p>
          </p:txBody>
        </p:sp>
        <p:sp>
          <p:nvSpPr>
            <p:cNvPr id="6153" name="Rectangle 11">
              <a:extLst>
                <a:ext uri="{FF2B5EF4-FFF2-40B4-BE49-F238E27FC236}">
                  <a16:creationId xmlns:a16="http://schemas.microsoft.com/office/drawing/2014/main" id="{D1A9912F-DFFF-4E96-B058-6D8C8A81544C}"/>
                </a:ext>
              </a:extLst>
            </p:cNvPr>
            <p:cNvSpPr>
              <a:spLocks/>
            </p:cNvSpPr>
            <p:nvPr/>
          </p:nvSpPr>
          <p:spPr bwMode="auto">
            <a:xfrm>
              <a:off x="2900847" y="2010193"/>
              <a:ext cx="2660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1435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Times New Roman" panose="02020603050405020304" pitchFamily="18" charset="0"/>
                  <a:sym typeface="Times New Roman" panose="02020603050405020304" pitchFamily="18" charset="0"/>
                </a:rPr>
                <a:t>D.Akimov et al., JINST </a:t>
              </a:r>
              <a:r>
                <a:rPr lang="en-US" altLang="en-US" sz="1400" u="sng">
                  <a:cs typeface="Times New Roman" panose="02020603050405020304" pitchFamily="18" charset="0"/>
                  <a:sym typeface="Times New Roman" panose="02020603050405020304" pitchFamily="18" charset="0"/>
                </a:rPr>
                <a:t>4</a:t>
              </a:r>
              <a:r>
                <a:rPr lang="en-US" altLang="en-US" sz="1400">
                  <a:cs typeface="Times New Roman" panose="02020603050405020304" pitchFamily="18" charset="0"/>
                  <a:sym typeface="Times New Roman" panose="02020603050405020304" pitchFamily="18" charset="0"/>
                </a:rPr>
                <a:t> (2009)*</a:t>
              </a:r>
            </a:p>
          </p:txBody>
        </p:sp>
        <p:sp>
          <p:nvSpPr>
            <p:cNvPr id="6154" name="TextBox 8">
              <a:extLst>
                <a:ext uri="{FF2B5EF4-FFF2-40B4-BE49-F238E27FC236}">
                  <a16:creationId xmlns:a16="http://schemas.microsoft.com/office/drawing/2014/main" id="{793007F1-D5A9-45E8-BD99-939F04832C4A}"/>
                </a:ext>
              </a:extLst>
            </p:cNvPr>
            <p:cNvSpPr txBox="1">
              <a:spLocks noChangeArrowheads="1"/>
            </p:cNvSpPr>
            <p:nvPr/>
          </p:nvSpPr>
          <p:spPr bwMode="auto">
            <a:xfrm>
              <a:off x="785561" y="4135053"/>
              <a:ext cx="287585" cy="3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rgbClr val="124A91"/>
                  </a:solidFill>
                </a:rPr>
                <a:t>1</a:t>
              </a:r>
            </a:p>
          </p:txBody>
        </p:sp>
        <p:sp>
          <p:nvSpPr>
            <p:cNvPr id="6155" name="TextBox 9">
              <a:extLst>
                <a:ext uri="{FF2B5EF4-FFF2-40B4-BE49-F238E27FC236}">
                  <a16:creationId xmlns:a16="http://schemas.microsoft.com/office/drawing/2014/main" id="{E4F8DF34-559D-4189-A6DA-C2229C62653E}"/>
                </a:ext>
              </a:extLst>
            </p:cNvPr>
            <p:cNvSpPr txBox="1">
              <a:spLocks noChangeArrowheads="1"/>
            </p:cNvSpPr>
            <p:nvPr/>
          </p:nvSpPr>
          <p:spPr bwMode="auto">
            <a:xfrm>
              <a:off x="678993" y="3614197"/>
              <a:ext cx="398532" cy="3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t>10</a:t>
              </a:r>
              <a:endParaRPr lang="en-US" altLang="en-US" sz="1600" b="1" baseline="30000"/>
            </a:p>
          </p:txBody>
        </p:sp>
        <p:sp>
          <p:nvSpPr>
            <p:cNvPr id="6156" name="TextBox 10">
              <a:extLst>
                <a:ext uri="{FF2B5EF4-FFF2-40B4-BE49-F238E27FC236}">
                  <a16:creationId xmlns:a16="http://schemas.microsoft.com/office/drawing/2014/main" id="{AB4195C5-3ACD-4582-93FE-F507B3AC1AB1}"/>
                </a:ext>
              </a:extLst>
            </p:cNvPr>
            <p:cNvSpPr txBox="1">
              <a:spLocks noChangeArrowheads="1"/>
            </p:cNvSpPr>
            <p:nvPr/>
          </p:nvSpPr>
          <p:spPr bwMode="auto">
            <a:xfrm>
              <a:off x="607462" y="3127250"/>
              <a:ext cx="472983" cy="3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t>10</a:t>
              </a:r>
              <a:r>
                <a:rPr lang="en-US" altLang="en-US" sz="1600" b="1" baseline="30000"/>
                <a:t>2</a:t>
              </a:r>
            </a:p>
          </p:txBody>
        </p:sp>
        <p:sp>
          <p:nvSpPr>
            <p:cNvPr id="6157" name="TextBox 11">
              <a:extLst>
                <a:ext uri="{FF2B5EF4-FFF2-40B4-BE49-F238E27FC236}">
                  <a16:creationId xmlns:a16="http://schemas.microsoft.com/office/drawing/2014/main" id="{37F0DED8-C5A7-48E3-8EBC-875CE3F6383E}"/>
                </a:ext>
              </a:extLst>
            </p:cNvPr>
            <p:cNvSpPr txBox="1">
              <a:spLocks noChangeArrowheads="1"/>
            </p:cNvSpPr>
            <p:nvPr/>
          </p:nvSpPr>
          <p:spPr bwMode="auto">
            <a:xfrm>
              <a:off x="607462" y="2640305"/>
              <a:ext cx="472983" cy="3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t>10</a:t>
              </a:r>
              <a:r>
                <a:rPr lang="en-US" altLang="en-US" sz="1600" b="1" baseline="30000"/>
                <a:t>3</a:t>
              </a:r>
            </a:p>
          </p:txBody>
        </p:sp>
        <p:sp>
          <p:nvSpPr>
            <p:cNvPr id="6158" name="TextBox 12">
              <a:extLst>
                <a:ext uri="{FF2B5EF4-FFF2-40B4-BE49-F238E27FC236}">
                  <a16:creationId xmlns:a16="http://schemas.microsoft.com/office/drawing/2014/main" id="{AA1F025B-09BE-4321-BD21-AF5FFC5EC248}"/>
                </a:ext>
              </a:extLst>
            </p:cNvPr>
            <p:cNvSpPr txBox="1">
              <a:spLocks noChangeArrowheads="1"/>
            </p:cNvSpPr>
            <p:nvPr/>
          </p:nvSpPr>
          <p:spPr bwMode="auto">
            <a:xfrm>
              <a:off x="607462" y="2154715"/>
              <a:ext cx="472983" cy="3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t>10</a:t>
              </a:r>
              <a:r>
                <a:rPr lang="en-US" altLang="en-US" sz="1600" b="1" baseline="30000"/>
                <a:t>4</a:t>
              </a:r>
            </a:p>
          </p:txBody>
        </p:sp>
        <p:pic>
          <p:nvPicPr>
            <p:cNvPr id="6159" name="Picture 21" descr="Graph4.gif">
              <a:extLst>
                <a:ext uri="{FF2B5EF4-FFF2-40B4-BE49-F238E27FC236}">
                  <a16:creationId xmlns:a16="http://schemas.microsoft.com/office/drawing/2014/main" id="{5251A0E1-F204-4303-88FC-D6CFF88282C1}"/>
                </a:ext>
              </a:extLst>
            </p:cNvPr>
            <p:cNvPicPr>
              <a:picLocks noChangeAspect="1"/>
            </p:cNvPicPr>
            <p:nvPr/>
          </p:nvPicPr>
          <p:blipFill>
            <a:blip r:embed="rId3">
              <a:extLst>
                <a:ext uri="{28A0092B-C50C-407E-A947-70E740481C1C}">
                  <a14:useLocalDpi xmlns:a14="http://schemas.microsoft.com/office/drawing/2010/main" val="0"/>
                </a:ext>
              </a:extLst>
            </a:blip>
            <a:srcRect r="-522"/>
            <a:stretch>
              <a:fillRect/>
            </a:stretch>
          </p:blipFill>
          <p:spPr bwMode="auto">
            <a:xfrm>
              <a:off x="933003" y="1766786"/>
              <a:ext cx="4611584" cy="306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9A706686-CDD7-4395-AAF4-0292A3DC757C}"/>
                </a:ext>
              </a:extLst>
            </p:cNvPr>
            <p:cNvCxnSpPr/>
            <p:nvPr/>
          </p:nvCxnSpPr>
          <p:spPr>
            <a:xfrm rot="16200000" flipH="1">
              <a:off x="-329379" y="3304395"/>
              <a:ext cx="2991204" cy="12699"/>
            </a:xfrm>
            <a:prstGeom prst="line">
              <a:avLst/>
            </a:prstGeom>
            <a:ln w="2222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C0ABF0-C760-4128-AC55-074DE6B01067}"/>
                </a:ext>
              </a:extLst>
            </p:cNvPr>
            <p:cNvCxnSpPr/>
            <p:nvPr/>
          </p:nvCxnSpPr>
          <p:spPr>
            <a:xfrm rot="16200000" flipH="1">
              <a:off x="654010" y="3292487"/>
              <a:ext cx="2992791" cy="12699"/>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162" name="TextBox 25">
              <a:extLst>
                <a:ext uri="{FF2B5EF4-FFF2-40B4-BE49-F238E27FC236}">
                  <a16:creationId xmlns:a16="http://schemas.microsoft.com/office/drawing/2014/main" id="{0307CCDE-9A10-4868-9AC6-9F6172B20F36}"/>
                </a:ext>
              </a:extLst>
            </p:cNvPr>
            <p:cNvSpPr txBox="1">
              <a:spLocks noChangeArrowheads="1"/>
            </p:cNvSpPr>
            <p:nvPr/>
          </p:nvSpPr>
          <p:spPr bwMode="auto">
            <a:xfrm>
              <a:off x="3171099" y="3964872"/>
              <a:ext cx="1044505" cy="64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latin typeface="Arial Narrow" panose="020B0606020202030204" pitchFamily="34" charset="0"/>
                  <a:cs typeface="Arial" panose="020B0604020202020204" pitchFamily="34" charset="0"/>
                </a:rPr>
                <a:t>Xe, CaWO</a:t>
              </a:r>
              <a:r>
                <a:rPr lang="en-US" altLang="en-US" sz="1800" b="1" baseline="-25000">
                  <a:solidFill>
                    <a:srgbClr val="FF0000"/>
                  </a:solidFill>
                  <a:latin typeface="Arial Narrow" panose="020B0606020202030204" pitchFamily="34" charset="0"/>
                  <a:cs typeface="Arial" panose="020B0604020202020204" pitchFamily="34" charset="0"/>
                </a:rPr>
                <a:t>4</a:t>
              </a:r>
              <a:endParaRPr lang="en-US" altLang="en-US" sz="1800" b="1">
                <a:solidFill>
                  <a:srgbClr val="FF0000"/>
                </a:solidFill>
                <a:latin typeface="Arial Narrow" panose="020B0606020202030204" pitchFamily="34" charset="0"/>
                <a:cs typeface="Arial" panose="020B0604020202020204" pitchFamily="34" charset="0"/>
              </a:endParaRPr>
            </a:p>
          </p:txBody>
        </p:sp>
        <p:sp>
          <p:nvSpPr>
            <p:cNvPr id="6163" name="TextBox 28">
              <a:extLst>
                <a:ext uri="{FF2B5EF4-FFF2-40B4-BE49-F238E27FC236}">
                  <a16:creationId xmlns:a16="http://schemas.microsoft.com/office/drawing/2014/main" id="{F449E9AB-495B-4EFB-9929-B414817A8741}"/>
                </a:ext>
              </a:extLst>
            </p:cNvPr>
            <p:cNvSpPr txBox="1">
              <a:spLocks noChangeArrowheads="1"/>
            </p:cNvSpPr>
            <p:nvPr/>
          </p:nvSpPr>
          <p:spPr bwMode="auto">
            <a:xfrm>
              <a:off x="3434607" y="3347261"/>
              <a:ext cx="1052441" cy="36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00CC00"/>
                  </a:solidFill>
                  <a:latin typeface="Arial Narrow" panose="020B0606020202030204" pitchFamily="34" charset="0"/>
                  <a:cs typeface="Arial" panose="020B0604020202020204" pitchFamily="34" charset="0"/>
                </a:rPr>
                <a:t> Ar,Ge</a:t>
              </a:r>
            </a:p>
          </p:txBody>
        </p:sp>
        <p:sp>
          <p:nvSpPr>
            <p:cNvPr id="6164" name="TextBox 20">
              <a:extLst>
                <a:ext uri="{FF2B5EF4-FFF2-40B4-BE49-F238E27FC236}">
                  <a16:creationId xmlns:a16="http://schemas.microsoft.com/office/drawing/2014/main" id="{AEEF195B-936D-4525-91A5-87B0307300A3}"/>
                </a:ext>
              </a:extLst>
            </p:cNvPr>
            <p:cNvSpPr txBox="1">
              <a:spLocks noChangeArrowheads="1"/>
            </p:cNvSpPr>
            <p:nvPr/>
          </p:nvSpPr>
          <p:spPr bwMode="auto">
            <a:xfrm>
              <a:off x="1747313" y="5008582"/>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Narrow" panose="020B0606020202030204" pitchFamily="34" charset="0"/>
                </a:rPr>
                <a:t>Nuclear Recoil Energy [keV]</a:t>
              </a:r>
            </a:p>
          </p:txBody>
        </p:sp>
        <p:grpSp>
          <p:nvGrpSpPr>
            <p:cNvPr id="6165" name="Group 45">
              <a:extLst>
                <a:ext uri="{FF2B5EF4-FFF2-40B4-BE49-F238E27FC236}">
                  <a16:creationId xmlns:a16="http://schemas.microsoft.com/office/drawing/2014/main" id="{E290F4D4-160F-40C1-B006-E59A8542EA0A}"/>
                </a:ext>
              </a:extLst>
            </p:cNvPr>
            <p:cNvGrpSpPr>
              <a:grpSpLocks/>
            </p:cNvGrpSpPr>
            <p:nvPr/>
          </p:nvGrpSpPr>
          <p:grpSpPr bwMode="auto">
            <a:xfrm>
              <a:off x="1708841" y="4739248"/>
              <a:ext cx="3919542" cy="309562"/>
              <a:chOff x="2516149" y="369475"/>
              <a:chExt cx="4085037" cy="324586"/>
            </a:xfrm>
          </p:grpSpPr>
          <p:sp>
            <p:nvSpPr>
              <p:cNvPr id="6168" name="TextBox 14">
                <a:extLst>
                  <a:ext uri="{FF2B5EF4-FFF2-40B4-BE49-F238E27FC236}">
                    <a16:creationId xmlns:a16="http://schemas.microsoft.com/office/drawing/2014/main" id="{86214386-96B1-43D2-9C66-902732CEA0F6}"/>
                  </a:ext>
                </a:extLst>
              </p:cNvPr>
              <p:cNvSpPr txBox="1">
                <a:spLocks noChangeArrowheads="1"/>
              </p:cNvSpPr>
              <p:nvPr/>
            </p:nvSpPr>
            <p:spPr bwMode="auto">
              <a:xfrm>
                <a:off x="6313449" y="371682"/>
                <a:ext cx="287737" cy="32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t>1</a:t>
                </a:r>
              </a:p>
            </p:txBody>
          </p:sp>
          <p:sp>
            <p:nvSpPr>
              <p:cNvPr id="6169" name="TextBox 14">
                <a:extLst>
                  <a:ext uri="{FF2B5EF4-FFF2-40B4-BE49-F238E27FC236}">
                    <a16:creationId xmlns:a16="http://schemas.microsoft.com/office/drawing/2014/main" id="{038857B8-437C-408F-A02A-A470BA62160D}"/>
                  </a:ext>
                </a:extLst>
              </p:cNvPr>
              <p:cNvSpPr txBox="1">
                <a:spLocks noChangeArrowheads="1"/>
              </p:cNvSpPr>
              <p:nvPr/>
            </p:nvSpPr>
            <p:spPr bwMode="auto">
              <a:xfrm>
                <a:off x="5335548" y="369475"/>
                <a:ext cx="429765" cy="32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t>0.8</a:t>
                </a:r>
              </a:p>
            </p:txBody>
          </p:sp>
          <p:sp>
            <p:nvSpPr>
              <p:cNvPr id="6170" name="TextBox 14">
                <a:extLst>
                  <a:ext uri="{FF2B5EF4-FFF2-40B4-BE49-F238E27FC236}">
                    <a16:creationId xmlns:a16="http://schemas.microsoft.com/office/drawing/2014/main" id="{63795C97-1FC1-4C1C-9EA5-DA840D8EFB94}"/>
                  </a:ext>
                </a:extLst>
              </p:cNvPr>
              <p:cNvSpPr txBox="1">
                <a:spLocks noChangeArrowheads="1"/>
              </p:cNvSpPr>
              <p:nvPr/>
            </p:nvSpPr>
            <p:spPr bwMode="auto">
              <a:xfrm>
                <a:off x="4433849" y="369475"/>
                <a:ext cx="429765" cy="32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t>0.6</a:t>
                </a:r>
              </a:p>
            </p:txBody>
          </p:sp>
          <p:sp>
            <p:nvSpPr>
              <p:cNvPr id="6171" name="TextBox 14">
                <a:extLst>
                  <a:ext uri="{FF2B5EF4-FFF2-40B4-BE49-F238E27FC236}">
                    <a16:creationId xmlns:a16="http://schemas.microsoft.com/office/drawing/2014/main" id="{A5AEE177-C4A8-433F-ACDB-1A8956A0066E}"/>
                  </a:ext>
                </a:extLst>
              </p:cNvPr>
              <p:cNvSpPr txBox="1">
                <a:spLocks noChangeArrowheads="1"/>
              </p:cNvSpPr>
              <p:nvPr/>
            </p:nvSpPr>
            <p:spPr bwMode="auto">
              <a:xfrm>
                <a:off x="3468649" y="369475"/>
                <a:ext cx="429765" cy="32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t>0.4</a:t>
                </a:r>
              </a:p>
            </p:txBody>
          </p:sp>
          <p:sp>
            <p:nvSpPr>
              <p:cNvPr id="6172" name="TextBox 14">
                <a:extLst>
                  <a:ext uri="{FF2B5EF4-FFF2-40B4-BE49-F238E27FC236}">
                    <a16:creationId xmlns:a16="http://schemas.microsoft.com/office/drawing/2014/main" id="{18C67ED6-8A68-4C46-A11C-AA889C532760}"/>
                  </a:ext>
                </a:extLst>
              </p:cNvPr>
              <p:cNvSpPr txBox="1">
                <a:spLocks noChangeArrowheads="1"/>
              </p:cNvSpPr>
              <p:nvPr/>
            </p:nvSpPr>
            <p:spPr bwMode="auto">
              <a:xfrm>
                <a:off x="2516149" y="369475"/>
                <a:ext cx="429765" cy="32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t>0.2</a:t>
                </a:r>
              </a:p>
            </p:txBody>
          </p:sp>
        </p:grpSp>
        <p:sp>
          <p:nvSpPr>
            <p:cNvPr id="6166" name="TextBox 41">
              <a:extLst>
                <a:ext uri="{FF2B5EF4-FFF2-40B4-BE49-F238E27FC236}">
                  <a16:creationId xmlns:a16="http://schemas.microsoft.com/office/drawing/2014/main" id="{58E060C5-4F94-4219-B818-27D959826278}"/>
                </a:ext>
              </a:extLst>
            </p:cNvPr>
            <p:cNvSpPr txBox="1">
              <a:spLocks noChangeArrowheads="1"/>
            </p:cNvSpPr>
            <p:nvPr/>
          </p:nvSpPr>
          <p:spPr bwMode="auto">
            <a:xfrm rot="5400000">
              <a:off x="-228445" y="3191646"/>
              <a:ext cx="31687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solidFill>
                    <a:srgbClr val="00B0F0"/>
                  </a:solidFill>
                  <a:latin typeface="Arial Narrow" panose="020B0606020202030204" pitchFamily="34" charset="0"/>
                  <a:cs typeface="Arial" panose="020B0604020202020204" pitchFamily="34" charset="0"/>
                </a:rPr>
                <a:t>Limit for phonon detection:          ~few eV</a:t>
              </a:r>
              <a:endParaRPr lang="en-US" altLang="en-US" sz="1400" b="1">
                <a:solidFill>
                  <a:srgbClr val="FF0000"/>
                </a:solidFill>
                <a:latin typeface="Arial Narrow" panose="020B0606020202030204" pitchFamily="34" charset="0"/>
                <a:cs typeface="Arial" panose="020B0604020202020204" pitchFamily="34" charset="0"/>
              </a:endParaRPr>
            </a:p>
          </p:txBody>
        </p:sp>
        <p:sp>
          <p:nvSpPr>
            <p:cNvPr id="6167" name="TextBox 42">
              <a:extLst>
                <a:ext uri="{FF2B5EF4-FFF2-40B4-BE49-F238E27FC236}">
                  <a16:creationId xmlns:a16="http://schemas.microsoft.com/office/drawing/2014/main" id="{9B7D77DD-EA19-4903-8E0A-B3A75F07A378}"/>
                </a:ext>
              </a:extLst>
            </p:cNvPr>
            <p:cNvSpPr txBox="1">
              <a:spLocks noChangeArrowheads="1"/>
            </p:cNvSpPr>
            <p:nvPr/>
          </p:nvSpPr>
          <p:spPr bwMode="auto">
            <a:xfrm rot="5400000">
              <a:off x="697648" y="3194871"/>
              <a:ext cx="3165850" cy="30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solidFill>
                    <a:srgbClr val="C00000"/>
                  </a:solidFill>
                  <a:latin typeface="Arial Narrow" panose="020B0606020202030204" pitchFamily="34" charset="0"/>
                  <a:cs typeface="Arial" panose="020B0604020202020204" pitchFamily="34" charset="0"/>
                </a:rPr>
                <a:t>Limit for ionization:                ~few 100 eV</a:t>
              </a:r>
            </a:p>
          </p:txBody>
        </p:sp>
      </p:grpSp>
      <p:sp>
        <p:nvSpPr>
          <p:cNvPr id="6147" name="TextBox 1">
            <a:extLst>
              <a:ext uri="{FF2B5EF4-FFF2-40B4-BE49-F238E27FC236}">
                <a16:creationId xmlns:a16="http://schemas.microsoft.com/office/drawing/2014/main" id="{4F3EF481-D635-40BD-97CC-C5F96F5D2C7A}"/>
              </a:ext>
            </a:extLst>
          </p:cNvPr>
          <p:cNvSpPr txBox="1">
            <a:spLocks noChangeArrowheads="1"/>
          </p:cNvSpPr>
          <p:nvPr/>
        </p:nvSpPr>
        <p:spPr bwMode="auto">
          <a:xfrm>
            <a:off x="5767388" y="3702050"/>
            <a:ext cx="1346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latin typeface="Arial Narrow" panose="020B0606020202030204" pitchFamily="34" charset="0"/>
              </a:rPr>
              <a:t>Background</a:t>
            </a:r>
          </a:p>
        </p:txBody>
      </p:sp>
      <p:sp>
        <p:nvSpPr>
          <p:cNvPr id="6148" name="Title 1">
            <a:extLst>
              <a:ext uri="{FF2B5EF4-FFF2-40B4-BE49-F238E27FC236}">
                <a16:creationId xmlns:a16="http://schemas.microsoft.com/office/drawing/2014/main" id="{D41739EA-C517-46F1-BCCF-7B67E3CF476E}"/>
              </a:ext>
            </a:extLst>
          </p:cNvPr>
          <p:cNvSpPr txBox="1">
            <a:spLocks/>
          </p:cNvSpPr>
          <p:nvPr/>
        </p:nvSpPr>
        <p:spPr bwMode="auto">
          <a:xfrm>
            <a:off x="1676400" y="152400"/>
            <a:ext cx="967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dirty="0"/>
              <a:t>Neutrino coherent scatter can be measured at a reactor</a:t>
            </a:r>
            <a:br>
              <a:rPr lang="en-US" altLang="en-US" sz="2800" dirty="0"/>
            </a:br>
            <a:r>
              <a:rPr lang="en-US" altLang="en-US" sz="2800" dirty="0"/>
              <a:t>- if the energy threshold &amp; background is low enough…</a:t>
            </a:r>
          </a:p>
        </p:txBody>
      </p:sp>
      <p:sp>
        <p:nvSpPr>
          <p:cNvPr id="6149" name="TextBox 1">
            <a:extLst>
              <a:ext uri="{FF2B5EF4-FFF2-40B4-BE49-F238E27FC236}">
                <a16:creationId xmlns:a16="http://schemas.microsoft.com/office/drawing/2014/main" id="{007AC4D5-13C2-4DB2-9DF1-2C711E578217}"/>
              </a:ext>
            </a:extLst>
          </p:cNvPr>
          <p:cNvSpPr txBox="1">
            <a:spLocks noChangeArrowheads="1"/>
          </p:cNvSpPr>
          <p:nvPr/>
        </p:nvSpPr>
        <p:spPr bwMode="auto">
          <a:xfrm>
            <a:off x="7561589" y="1295400"/>
            <a:ext cx="327682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t>Only 100 kg of </a:t>
            </a:r>
            <a:br>
              <a:rPr lang="en-US" altLang="en-US" sz="1800" dirty="0"/>
            </a:br>
            <a:r>
              <a:rPr lang="en-US" altLang="en-US" sz="1800" dirty="0" err="1"/>
              <a:t>Ar</a:t>
            </a:r>
            <a:r>
              <a:rPr lang="en-US" altLang="en-US" sz="1800" dirty="0"/>
              <a:t> or </a:t>
            </a:r>
            <a:r>
              <a:rPr lang="en-US" altLang="en-US" sz="1800" dirty="0" err="1"/>
              <a:t>Xe</a:t>
            </a:r>
            <a:r>
              <a:rPr lang="en-US" altLang="en-US" sz="1800" dirty="0"/>
              <a:t> is required </a:t>
            </a:r>
          </a:p>
          <a:p>
            <a:pPr eaLnBrk="1" hangingPunct="1">
              <a:spcBef>
                <a:spcPct val="0"/>
              </a:spcBef>
              <a:buFontTx/>
              <a:buNone/>
            </a:pPr>
            <a:endParaRPr lang="en-US" altLang="en-US" sz="1800" dirty="0"/>
          </a:p>
          <a:p>
            <a:pPr eaLnBrk="1" hangingPunct="1">
              <a:spcBef>
                <a:spcPct val="0"/>
              </a:spcBef>
              <a:buFontTx/>
              <a:buNone/>
            </a:pPr>
            <a:r>
              <a:rPr lang="en-US" altLang="en-US" sz="1800" dirty="0"/>
              <a:t>Could be used to monitor</a:t>
            </a:r>
            <a:br>
              <a:rPr lang="en-US" altLang="en-US" sz="1800" dirty="0"/>
            </a:br>
            <a:r>
              <a:rPr lang="en-US" altLang="en-US" sz="1800" dirty="0"/>
              <a:t>reactor operations for</a:t>
            </a:r>
            <a:br>
              <a:rPr lang="en-US" altLang="en-US" sz="1800" dirty="0"/>
            </a:br>
            <a:r>
              <a:rPr lang="en-US" altLang="en-US" sz="1800" dirty="0"/>
              <a:t>nonproliferation</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b="1" dirty="0"/>
              <a:t>Need reduction in </a:t>
            </a:r>
            <a:br>
              <a:rPr lang="en-US" altLang="en-US" sz="1800" b="1" dirty="0"/>
            </a:br>
            <a:r>
              <a:rPr lang="en-US" altLang="en-US" sz="1800" b="1" dirty="0"/>
              <a:t>energy threshold to 100-300 eV</a:t>
            </a:r>
          </a:p>
          <a:p>
            <a:pPr eaLnBrk="1" hangingPunct="1">
              <a:spcBef>
                <a:spcPct val="0"/>
              </a:spcBef>
              <a:buFontTx/>
              <a:buNone/>
            </a:pPr>
            <a:endParaRPr lang="en-US" altLang="en-US" sz="1800" b="1" dirty="0"/>
          </a:p>
          <a:p>
            <a:pPr eaLnBrk="1" hangingPunct="1">
              <a:spcBef>
                <a:spcPct val="0"/>
              </a:spcBef>
              <a:buFontTx/>
              <a:buNone/>
            </a:pPr>
            <a:r>
              <a:rPr lang="en-US" altLang="en-US" sz="1800" b="1" dirty="0"/>
              <a:t>About same threshold required to see  low energy solar neutrinos</a:t>
            </a:r>
          </a:p>
          <a:p>
            <a:pPr eaLnBrk="1" hangingPunct="1">
              <a:spcBef>
                <a:spcPct val="0"/>
              </a:spcBef>
              <a:buFontTx/>
              <a:buNone/>
            </a:pPr>
            <a:endParaRPr lang="en-US" altLang="en-US" sz="1800" b="1" dirty="0"/>
          </a:p>
        </p:txBody>
      </p:sp>
      <p:cxnSp>
        <p:nvCxnSpPr>
          <p:cNvPr id="6150" name="Elbow Connector 3">
            <a:extLst>
              <a:ext uri="{FF2B5EF4-FFF2-40B4-BE49-F238E27FC236}">
                <a16:creationId xmlns:a16="http://schemas.microsoft.com/office/drawing/2014/main" id="{EF05A8E6-9DD4-45DA-AAC5-C53110B60A54}"/>
              </a:ext>
            </a:extLst>
          </p:cNvPr>
          <p:cNvCxnSpPr>
            <a:cxnSpLocks noChangeShapeType="1"/>
          </p:cNvCxnSpPr>
          <p:nvPr/>
        </p:nvCxnSpPr>
        <p:spPr bwMode="auto">
          <a:xfrm rot="5400000">
            <a:off x="3336270" y="1747731"/>
            <a:ext cx="457200" cy="381000"/>
          </a:xfrm>
          <a:prstGeom prst="bentConnector3">
            <a:avLst>
              <a:gd name="adj1" fmla="val 3708"/>
            </a:avLst>
          </a:prstGeom>
          <a:noFill/>
          <a:ln w="25400">
            <a:solidFill>
              <a:schemeClr val="accent1"/>
            </a:solidFill>
            <a:miter lim="800000"/>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51" name="TextBox 5">
            <a:extLst>
              <a:ext uri="{FF2B5EF4-FFF2-40B4-BE49-F238E27FC236}">
                <a16:creationId xmlns:a16="http://schemas.microsoft.com/office/drawing/2014/main" id="{6CBF3B41-6A78-4AF6-B28E-800E93F3DC7A}"/>
              </a:ext>
            </a:extLst>
          </p:cNvPr>
          <p:cNvSpPr txBox="1">
            <a:spLocks noChangeArrowheads="1"/>
          </p:cNvSpPr>
          <p:nvPr/>
        </p:nvSpPr>
        <p:spPr bwMode="auto">
          <a:xfrm>
            <a:off x="3856768" y="1273174"/>
            <a:ext cx="3704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t>Ionization sensitivity limit:  1 electron</a:t>
            </a:r>
            <a:br>
              <a:rPr lang="en-US" altLang="en-US" sz="1800" dirty="0"/>
            </a:br>
            <a:r>
              <a:rPr lang="en-US" altLang="en-US" sz="1800" dirty="0"/>
              <a:t>created by neutrino interaction</a:t>
            </a:r>
          </a:p>
        </p:txBody>
      </p:sp>
      <p:sp>
        <p:nvSpPr>
          <p:cNvPr id="2" name="TextBox 1">
            <a:extLst>
              <a:ext uri="{FF2B5EF4-FFF2-40B4-BE49-F238E27FC236}">
                <a16:creationId xmlns:a16="http://schemas.microsoft.com/office/drawing/2014/main" id="{9BBD1AD9-6A88-4F72-ACF4-1DDD1BCA11D8}"/>
              </a:ext>
            </a:extLst>
          </p:cNvPr>
          <p:cNvSpPr txBox="1"/>
          <p:nvPr/>
        </p:nvSpPr>
        <p:spPr>
          <a:xfrm>
            <a:off x="1339705" y="6116117"/>
            <a:ext cx="9220473" cy="369332"/>
          </a:xfrm>
          <a:prstGeom prst="rect">
            <a:avLst/>
          </a:prstGeom>
          <a:noFill/>
        </p:spPr>
        <p:txBody>
          <a:bodyPr wrap="none" rtlCol="0">
            <a:spAutoFit/>
          </a:bodyPr>
          <a:lstStyle/>
          <a:p>
            <a:r>
              <a:rPr lang="en-US" dirty="0"/>
              <a:t>The more we can suppress ion-induced background, the less muon flux suppression required…. </a:t>
            </a:r>
          </a:p>
        </p:txBody>
      </p:sp>
    </p:spTree>
    <p:extLst>
      <p:ext uri="{BB962C8B-B14F-4D97-AF65-F5344CB8AC3E}">
        <p14:creationId xmlns:p14="http://schemas.microsoft.com/office/powerpoint/2010/main" val="148938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B9E4309-E073-4124-868A-9C84799BA495}"/>
              </a:ext>
            </a:extLst>
          </p:cNvPr>
          <p:cNvSpPr/>
          <p:nvPr/>
        </p:nvSpPr>
        <p:spPr bwMode="auto">
          <a:xfrm>
            <a:off x="7191375" y="2416176"/>
            <a:ext cx="1809750" cy="1928813"/>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59" name="Rectangle 9">
            <a:extLst>
              <a:ext uri="{FF2B5EF4-FFF2-40B4-BE49-F238E27FC236}">
                <a16:creationId xmlns:a16="http://schemas.microsoft.com/office/drawing/2014/main" id="{F5D02AC5-54CB-4D2D-897B-AD1CB55F4377}"/>
              </a:ext>
            </a:extLst>
          </p:cNvPr>
          <p:cNvSpPr>
            <a:spLocks noChangeArrowheads="1"/>
          </p:cNvSpPr>
          <p:nvPr/>
        </p:nvSpPr>
        <p:spPr bwMode="auto">
          <a:xfrm>
            <a:off x="1676400" y="3048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000"/>
              <a:t> A Dielectric Cryostat</a:t>
            </a:r>
            <a:endParaRPr lang="ru-RU" altLang="en-US" sz="4000"/>
          </a:p>
        </p:txBody>
      </p:sp>
      <p:grpSp>
        <p:nvGrpSpPr>
          <p:cNvPr id="19460" name="Group 172">
            <a:extLst>
              <a:ext uri="{FF2B5EF4-FFF2-40B4-BE49-F238E27FC236}">
                <a16:creationId xmlns:a16="http://schemas.microsoft.com/office/drawing/2014/main" id="{1EB4E35F-8980-4D0E-9FFA-E53A614F24E3}"/>
              </a:ext>
            </a:extLst>
          </p:cNvPr>
          <p:cNvGrpSpPr>
            <a:grpSpLocks/>
          </p:cNvGrpSpPr>
          <p:nvPr/>
        </p:nvGrpSpPr>
        <p:grpSpPr bwMode="auto">
          <a:xfrm>
            <a:off x="6324600" y="1762126"/>
            <a:ext cx="3606800" cy="4348163"/>
            <a:chOff x="4539343" y="998375"/>
            <a:chExt cx="3606281" cy="4348066"/>
          </a:xfrm>
        </p:grpSpPr>
        <p:sp>
          <p:nvSpPr>
            <p:cNvPr id="156" name="Trapezoid 155">
              <a:extLst>
                <a:ext uri="{FF2B5EF4-FFF2-40B4-BE49-F238E27FC236}">
                  <a16:creationId xmlns:a16="http://schemas.microsoft.com/office/drawing/2014/main" id="{DE1C1D84-3EE5-4D1C-9C51-848B27C9EDD8}"/>
                </a:ext>
              </a:extLst>
            </p:cNvPr>
            <p:cNvSpPr/>
            <p:nvPr/>
          </p:nvSpPr>
          <p:spPr>
            <a:xfrm>
              <a:off x="4539343" y="998375"/>
              <a:ext cx="3606281" cy="2109741"/>
            </a:xfrm>
            <a:prstGeom prst="trapezoid">
              <a:avLst>
                <a:gd name="adj" fmla="val 1567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7" name="Trapezoid 156">
              <a:extLst>
                <a:ext uri="{FF2B5EF4-FFF2-40B4-BE49-F238E27FC236}">
                  <a16:creationId xmlns:a16="http://schemas.microsoft.com/office/drawing/2014/main" id="{5445A84E-ECC2-4377-A61E-B4EFB4BE4894}"/>
                </a:ext>
              </a:extLst>
            </p:cNvPr>
            <p:cNvSpPr/>
            <p:nvPr/>
          </p:nvSpPr>
          <p:spPr>
            <a:xfrm flipV="1">
              <a:off x="4550454" y="4282840"/>
              <a:ext cx="3584059" cy="1063601"/>
            </a:xfrm>
            <a:prstGeom prst="trapezoid">
              <a:avLst>
                <a:gd name="adj" fmla="val 3021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8" name="Rectangle 157">
              <a:extLst>
                <a:ext uri="{FF2B5EF4-FFF2-40B4-BE49-F238E27FC236}">
                  <a16:creationId xmlns:a16="http://schemas.microsoft.com/office/drawing/2014/main" id="{29179766-723A-4F07-ADE4-A0DC06CE6140}"/>
                </a:ext>
              </a:extLst>
            </p:cNvPr>
            <p:cNvSpPr/>
            <p:nvPr/>
          </p:nvSpPr>
          <p:spPr>
            <a:xfrm>
              <a:off x="4548867" y="3108116"/>
              <a:ext cx="3587234" cy="11937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Rectangle 7">
            <a:extLst>
              <a:ext uri="{FF2B5EF4-FFF2-40B4-BE49-F238E27FC236}">
                <a16:creationId xmlns:a16="http://schemas.microsoft.com/office/drawing/2014/main" id="{8F771235-8434-4443-87E0-F573F731D011}"/>
              </a:ext>
            </a:extLst>
          </p:cNvPr>
          <p:cNvSpPr/>
          <p:nvPr/>
        </p:nvSpPr>
        <p:spPr bwMode="auto">
          <a:xfrm>
            <a:off x="6753226" y="1865313"/>
            <a:ext cx="2682875" cy="4151312"/>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9462" name="Group 56">
            <a:extLst>
              <a:ext uri="{FF2B5EF4-FFF2-40B4-BE49-F238E27FC236}">
                <a16:creationId xmlns:a16="http://schemas.microsoft.com/office/drawing/2014/main" id="{47B1DFE1-E5F0-4BA7-BECB-B40AE227FF55}"/>
              </a:ext>
            </a:extLst>
          </p:cNvPr>
          <p:cNvGrpSpPr>
            <a:grpSpLocks/>
          </p:cNvGrpSpPr>
          <p:nvPr/>
        </p:nvGrpSpPr>
        <p:grpSpPr bwMode="auto">
          <a:xfrm>
            <a:off x="6767514" y="2312989"/>
            <a:ext cx="2651125" cy="1622425"/>
            <a:chOff x="4944689" y="1753962"/>
            <a:chExt cx="2716656" cy="1551602"/>
          </a:xfrm>
        </p:grpSpPr>
        <p:grpSp>
          <p:nvGrpSpPr>
            <p:cNvPr id="19604" name="Group 55">
              <a:extLst>
                <a:ext uri="{FF2B5EF4-FFF2-40B4-BE49-F238E27FC236}">
                  <a16:creationId xmlns:a16="http://schemas.microsoft.com/office/drawing/2014/main" id="{745BA083-6118-4371-B4CC-974916DF3F56}"/>
                </a:ext>
              </a:extLst>
            </p:cNvPr>
            <p:cNvGrpSpPr>
              <a:grpSpLocks/>
            </p:cNvGrpSpPr>
            <p:nvPr/>
          </p:nvGrpSpPr>
          <p:grpSpPr bwMode="auto">
            <a:xfrm>
              <a:off x="4944689" y="1753962"/>
              <a:ext cx="45719" cy="1532941"/>
              <a:chOff x="4972681" y="1753962"/>
              <a:chExt cx="45719" cy="1532941"/>
            </a:xfrm>
          </p:grpSpPr>
          <p:sp>
            <p:nvSpPr>
              <p:cNvPr id="148" name="Rectangle 147">
                <a:extLst>
                  <a:ext uri="{FF2B5EF4-FFF2-40B4-BE49-F238E27FC236}">
                    <a16:creationId xmlns:a16="http://schemas.microsoft.com/office/drawing/2014/main" id="{3850BDCD-F782-4ACF-9BC8-EF0F7E16535E}"/>
                  </a:ext>
                </a:extLst>
              </p:cNvPr>
              <p:cNvSpPr/>
              <p:nvPr/>
            </p:nvSpPr>
            <p:spPr>
              <a:xfrm>
                <a:off x="4972681" y="1753962"/>
                <a:ext cx="45549" cy="956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9" name="Rectangle 148">
                <a:extLst>
                  <a:ext uri="{FF2B5EF4-FFF2-40B4-BE49-F238E27FC236}">
                    <a16:creationId xmlns:a16="http://schemas.microsoft.com/office/drawing/2014/main" id="{87A32692-055B-4722-964A-DC502C0F0BBE}"/>
                  </a:ext>
                </a:extLst>
              </p:cNvPr>
              <p:cNvSpPr/>
              <p:nvPr/>
            </p:nvSpPr>
            <p:spPr>
              <a:xfrm>
                <a:off x="4972681" y="1958919"/>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0" name="Rectangle 149">
                <a:extLst>
                  <a:ext uri="{FF2B5EF4-FFF2-40B4-BE49-F238E27FC236}">
                    <a16:creationId xmlns:a16="http://schemas.microsoft.com/office/drawing/2014/main" id="{C0F31689-618E-4D93-BA80-3C6D83EADB84}"/>
                  </a:ext>
                </a:extLst>
              </p:cNvPr>
              <p:cNvSpPr/>
              <p:nvPr/>
            </p:nvSpPr>
            <p:spPr>
              <a:xfrm>
                <a:off x="4972681" y="2163876"/>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1" name="Rectangle 150">
                <a:extLst>
                  <a:ext uri="{FF2B5EF4-FFF2-40B4-BE49-F238E27FC236}">
                    <a16:creationId xmlns:a16="http://schemas.microsoft.com/office/drawing/2014/main" id="{AC927221-F53A-49CC-BB54-3A3B2D19F82F}"/>
                  </a:ext>
                </a:extLst>
              </p:cNvPr>
              <p:cNvSpPr/>
              <p:nvPr/>
            </p:nvSpPr>
            <p:spPr>
              <a:xfrm>
                <a:off x="4972681" y="2370352"/>
                <a:ext cx="45549" cy="956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2" name="Rectangle 151">
                <a:extLst>
                  <a:ext uri="{FF2B5EF4-FFF2-40B4-BE49-F238E27FC236}">
                    <a16:creationId xmlns:a16="http://schemas.microsoft.com/office/drawing/2014/main" id="{D8A9909C-809D-4A0A-A640-227444E958A0}"/>
                  </a:ext>
                </a:extLst>
              </p:cNvPr>
              <p:cNvSpPr/>
              <p:nvPr/>
            </p:nvSpPr>
            <p:spPr>
              <a:xfrm>
                <a:off x="4972681" y="2575309"/>
                <a:ext cx="45549" cy="956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3" name="Rectangle 152">
                <a:extLst>
                  <a:ext uri="{FF2B5EF4-FFF2-40B4-BE49-F238E27FC236}">
                    <a16:creationId xmlns:a16="http://schemas.microsoft.com/office/drawing/2014/main" id="{24B086C3-0326-4038-9548-2351541FFC80}"/>
                  </a:ext>
                </a:extLst>
              </p:cNvPr>
              <p:cNvSpPr/>
              <p:nvPr/>
            </p:nvSpPr>
            <p:spPr>
              <a:xfrm>
                <a:off x="4972681" y="2780266"/>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4" name="Rectangle 153">
                <a:extLst>
                  <a:ext uri="{FF2B5EF4-FFF2-40B4-BE49-F238E27FC236}">
                    <a16:creationId xmlns:a16="http://schemas.microsoft.com/office/drawing/2014/main" id="{1D8F64F0-1ECA-477B-9FC8-BD0611190270}"/>
                  </a:ext>
                </a:extLst>
              </p:cNvPr>
              <p:cNvSpPr/>
              <p:nvPr/>
            </p:nvSpPr>
            <p:spPr>
              <a:xfrm>
                <a:off x="4972681" y="2985223"/>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5" name="Rectangle 154">
                <a:extLst>
                  <a:ext uri="{FF2B5EF4-FFF2-40B4-BE49-F238E27FC236}">
                    <a16:creationId xmlns:a16="http://schemas.microsoft.com/office/drawing/2014/main" id="{D9614EA5-FE81-4518-A971-05215FA45C38}"/>
                  </a:ext>
                </a:extLst>
              </p:cNvPr>
              <p:cNvSpPr/>
              <p:nvPr/>
            </p:nvSpPr>
            <p:spPr>
              <a:xfrm>
                <a:off x="4972681" y="3191699"/>
                <a:ext cx="45549" cy="956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9605" name="Group 36">
              <a:extLst>
                <a:ext uri="{FF2B5EF4-FFF2-40B4-BE49-F238E27FC236}">
                  <a16:creationId xmlns:a16="http://schemas.microsoft.com/office/drawing/2014/main" id="{FFF09601-2466-4C9D-BD3E-D4EC6C175958}"/>
                </a:ext>
              </a:extLst>
            </p:cNvPr>
            <p:cNvGrpSpPr>
              <a:grpSpLocks/>
            </p:cNvGrpSpPr>
            <p:nvPr/>
          </p:nvGrpSpPr>
          <p:grpSpPr bwMode="auto">
            <a:xfrm>
              <a:off x="7610863" y="1772623"/>
              <a:ext cx="50482" cy="1532941"/>
              <a:chOff x="3924980" y="407826"/>
              <a:chExt cx="50482" cy="1532941"/>
            </a:xfrm>
          </p:grpSpPr>
          <p:sp>
            <p:nvSpPr>
              <p:cNvPr id="140" name="Rectangle 139">
                <a:extLst>
                  <a:ext uri="{FF2B5EF4-FFF2-40B4-BE49-F238E27FC236}">
                    <a16:creationId xmlns:a16="http://schemas.microsoft.com/office/drawing/2014/main" id="{2A918FDD-451D-4CED-8EDE-F0DEB0AB58DA}"/>
                  </a:ext>
                </a:extLst>
              </p:cNvPr>
              <p:cNvSpPr/>
              <p:nvPr/>
            </p:nvSpPr>
            <p:spPr>
              <a:xfrm>
                <a:off x="3925032" y="407383"/>
                <a:ext cx="45549" cy="956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1" name="Rectangle 140">
                <a:extLst>
                  <a:ext uri="{FF2B5EF4-FFF2-40B4-BE49-F238E27FC236}">
                    <a16:creationId xmlns:a16="http://schemas.microsoft.com/office/drawing/2014/main" id="{258D17A4-ED0F-40D7-8581-AD1C406B2B95}"/>
                  </a:ext>
                </a:extLst>
              </p:cNvPr>
              <p:cNvSpPr/>
              <p:nvPr/>
            </p:nvSpPr>
            <p:spPr>
              <a:xfrm>
                <a:off x="3929913" y="612340"/>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2" name="Rectangle 141">
                <a:extLst>
                  <a:ext uri="{FF2B5EF4-FFF2-40B4-BE49-F238E27FC236}">
                    <a16:creationId xmlns:a16="http://schemas.microsoft.com/office/drawing/2014/main" id="{0CC7FFFD-8B87-4E4F-A5D7-32AC5D2A6198}"/>
                  </a:ext>
                </a:extLst>
              </p:cNvPr>
              <p:cNvSpPr/>
              <p:nvPr/>
            </p:nvSpPr>
            <p:spPr>
              <a:xfrm>
                <a:off x="3929913" y="817298"/>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 name="Rectangle 142">
                <a:extLst>
                  <a:ext uri="{FF2B5EF4-FFF2-40B4-BE49-F238E27FC236}">
                    <a16:creationId xmlns:a16="http://schemas.microsoft.com/office/drawing/2014/main" id="{A1606922-AC78-43D3-A1E8-6F10573C3494}"/>
                  </a:ext>
                </a:extLst>
              </p:cNvPr>
              <p:cNvSpPr/>
              <p:nvPr/>
            </p:nvSpPr>
            <p:spPr>
              <a:xfrm>
                <a:off x="3929913" y="1023773"/>
                <a:ext cx="45549" cy="956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4" name="Rectangle 143">
                <a:extLst>
                  <a:ext uri="{FF2B5EF4-FFF2-40B4-BE49-F238E27FC236}">
                    <a16:creationId xmlns:a16="http://schemas.microsoft.com/office/drawing/2014/main" id="{7ECA751E-9D79-480A-BBAA-78933FCDEC6C}"/>
                  </a:ext>
                </a:extLst>
              </p:cNvPr>
              <p:cNvSpPr/>
              <p:nvPr/>
            </p:nvSpPr>
            <p:spPr>
              <a:xfrm>
                <a:off x="3929913" y="1228730"/>
                <a:ext cx="45549" cy="956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5" name="Rectangle 144">
                <a:extLst>
                  <a:ext uri="{FF2B5EF4-FFF2-40B4-BE49-F238E27FC236}">
                    <a16:creationId xmlns:a16="http://schemas.microsoft.com/office/drawing/2014/main" id="{7F228E74-4134-47B0-AF5F-25A00F17896D}"/>
                  </a:ext>
                </a:extLst>
              </p:cNvPr>
              <p:cNvSpPr/>
              <p:nvPr/>
            </p:nvSpPr>
            <p:spPr>
              <a:xfrm>
                <a:off x="3929913" y="1433688"/>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6" name="Rectangle 145">
                <a:extLst>
                  <a:ext uri="{FF2B5EF4-FFF2-40B4-BE49-F238E27FC236}">
                    <a16:creationId xmlns:a16="http://schemas.microsoft.com/office/drawing/2014/main" id="{3FB70D3A-49EF-489B-B19E-3A4258CCE730}"/>
                  </a:ext>
                </a:extLst>
              </p:cNvPr>
              <p:cNvSpPr/>
              <p:nvPr/>
            </p:nvSpPr>
            <p:spPr>
              <a:xfrm>
                <a:off x="3929913" y="1638644"/>
                <a:ext cx="45549" cy="971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7" name="Rectangle 146">
                <a:extLst>
                  <a:ext uri="{FF2B5EF4-FFF2-40B4-BE49-F238E27FC236}">
                    <a16:creationId xmlns:a16="http://schemas.microsoft.com/office/drawing/2014/main" id="{ADA1B7A5-84E6-4A8E-B80D-99F83C285C38}"/>
                  </a:ext>
                </a:extLst>
              </p:cNvPr>
              <p:cNvSpPr/>
              <p:nvPr/>
            </p:nvSpPr>
            <p:spPr>
              <a:xfrm>
                <a:off x="3929913" y="1845120"/>
                <a:ext cx="45549" cy="956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pic>
        <p:nvPicPr>
          <p:cNvPr id="19463" name="Picture 59" descr="lego_0.png">
            <a:extLst>
              <a:ext uri="{FF2B5EF4-FFF2-40B4-BE49-F238E27FC236}">
                <a16:creationId xmlns:a16="http://schemas.microsoft.com/office/drawing/2014/main" id="{A9BF04B6-4DC8-480F-86A3-359A0F187A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5838" y="5205414"/>
            <a:ext cx="6524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54">
            <a:extLst>
              <a:ext uri="{FF2B5EF4-FFF2-40B4-BE49-F238E27FC236}">
                <a16:creationId xmlns:a16="http://schemas.microsoft.com/office/drawing/2014/main" id="{F54DB2FE-1BEE-4C14-9ABA-AD1452482CEF}"/>
              </a:ext>
            </a:extLst>
          </p:cNvPr>
          <p:cNvGrpSpPr>
            <a:grpSpLocks/>
          </p:cNvGrpSpPr>
          <p:nvPr/>
        </p:nvGrpSpPr>
        <p:grpSpPr bwMode="auto">
          <a:xfrm>
            <a:off x="7192963" y="2087564"/>
            <a:ext cx="1809750" cy="2249487"/>
            <a:chOff x="5391901" y="1469337"/>
            <a:chExt cx="1808915" cy="2182042"/>
          </a:xfrm>
        </p:grpSpPr>
        <p:grpSp>
          <p:nvGrpSpPr>
            <p:cNvPr id="19582" name="Group 53">
              <a:extLst>
                <a:ext uri="{FF2B5EF4-FFF2-40B4-BE49-F238E27FC236}">
                  <a16:creationId xmlns:a16="http://schemas.microsoft.com/office/drawing/2014/main" id="{CBB7E3D3-174C-4B93-9A5B-32EB236339D8}"/>
                </a:ext>
              </a:extLst>
            </p:cNvPr>
            <p:cNvGrpSpPr>
              <a:grpSpLocks/>
            </p:cNvGrpSpPr>
            <p:nvPr/>
          </p:nvGrpSpPr>
          <p:grpSpPr bwMode="auto">
            <a:xfrm>
              <a:off x="5391901" y="1469337"/>
              <a:ext cx="46411" cy="2180047"/>
              <a:chOff x="5391901" y="1469337"/>
              <a:chExt cx="46411" cy="2180047"/>
            </a:xfrm>
          </p:grpSpPr>
          <p:sp>
            <p:nvSpPr>
              <p:cNvPr id="128" name="Rectangle 127">
                <a:extLst>
                  <a:ext uri="{FF2B5EF4-FFF2-40B4-BE49-F238E27FC236}">
                    <a16:creationId xmlns:a16="http://schemas.microsoft.com/office/drawing/2014/main" id="{2530686C-52A4-4BD9-8F52-5E0C533D7AF9}"/>
                  </a:ext>
                </a:extLst>
              </p:cNvPr>
              <p:cNvSpPr/>
              <p:nvPr/>
            </p:nvSpPr>
            <p:spPr>
              <a:xfrm>
                <a:off x="5391901" y="1828134"/>
                <a:ext cx="46016" cy="923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9" name="Rectangle 128">
                <a:extLst>
                  <a:ext uri="{FF2B5EF4-FFF2-40B4-BE49-F238E27FC236}">
                    <a16:creationId xmlns:a16="http://schemas.microsoft.com/office/drawing/2014/main" id="{1A69FCBB-D43D-4823-BD1D-A630AD6C49F0}"/>
                  </a:ext>
                </a:extLst>
              </p:cNvPr>
              <p:cNvSpPr/>
              <p:nvPr/>
            </p:nvSpPr>
            <p:spPr>
              <a:xfrm>
                <a:off x="5391901" y="2023702"/>
                <a:ext cx="46016" cy="9085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0" name="Rectangle 129">
                <a:extLst>
                  <a:ext uri="{FF2B5EF4-FFF2-40B4-BE49-F238E27FC236}">
                    <a16:creationId xmlns:a16="http://schemas.microsoft.com/office/drawing/2014/main" id="{8DF189A6-9AE8-4077-996B-93E29C78BD02}"/>
                  </a:ext>
                </a:extLst>
              </p:cNvPr>
              <p:cNvSpPr/>
              <p:nvPr/>
            </p:nvSpPr>
            <p:spPr>
              <a:xfrm>
                <a:off x="5391901" y="2219269"/>
                <a:ext cx="46016" cy="908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1" name="Rectangle 130">
                <a:extLst>
                  <a:ext uri="{FF2B5EF4-FFF2-40B4-BE49-F238E27FC236}">
                    <a16:creationId xmlns:a16="http://schemas.microsoft.com/office/drawing/2014/main" id="{22C325A1-DE6E-4908-8C81-35CA715A1BDB}"/>
                  </a:ext>
                </a:extLst>
              </p:cNvPr>
              <p:cNvSpPr/>
              <p:nvPr/>
            </p:nvSpPr>
            <p:spPr>
              <a:xfrm>
                <a:off x="5391901" y="2413297"/>
                <a:ext cx="46016" cy="908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2" name="Rectangle 131">
                <a:extLst>
                  <a:ext uri="{FF2B5EF4-FFF2-40B4-BE49-F238E27FC236}">
                    <a16:creationId xmlns:a16="http://schemas.microsoft.com/office/drawing/2014/main" id="{56B28E03-85B5-4F08-B1EC-5B02901F2652}"/>
                  </a:ext>
                </a:extLst>
              </p:cNvPr>
              <p:cNvSpPr/>
              <p:nvPr/>
            </p:nvSpPr>
            <p:spPr>
              <a:xfrm>
                <a:off x="5391901" y="2608865"/>
                <a:ext cx="46016" cy="9085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 name="Rectangle 132">
                <a:extLst>
                  <a:ext uri="{FF2B5EF4-FFF2-40B4-BE49-F238E27FC236}">
                    <a16:creationId xmlns:a16="http://schemas.microsoft.com/office/drawing/2014/main" id="{929B8213-80C2-468D-8AF4-D1BF7F1E3AA8}"/>
                  </a:ext>
                </a:extLst>
              </p:cNvPr>
              <p:cNvSpPr/>
              <p:nvPr/>
            </p:nvSpPr>
            <p:spPr>
              <a:xfrm>
                <a:off x="5391901" y="2802893"/>
                <a:ext cx="46016" cy="923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4" name="Rectangle 133">
                <a:extLst>
                  <a:ext uri="{FF2B5EF4-FFF2-40B4-BE49-F238E27FC236}">
                    <a16:creationId xmlns:a16="http://schemas.microsoft.com/office/drawing/2014/main" id="{06589A4E-4939-4900-92BF-906F18258AAF}"/>
                  </a:ext>
                </a:extLst>
              </p:cNvPr>
              <p:cNvSpPr/>
              <p:nvPr/>
            </p:nvSpPr>
            <p:spPr>
              <a:xfrm>
                <a:off x="5391901" y="2998460"/>
                <a:ext cx="46016" cy="908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5" name="Rectangle 134">
                <a:extLst>
                  <a:ext uri="{FF2B5EF4-FFF2-40B4-BE49-F238E27FC236}">
                    <a16:creationId xmlns:a16="http://schemas.microsoft.com/office/drawing/2014/main" id="{875BC199-65BB-4762-AFDA-4B808F71640C}"/>
                  </a:ext>
                </a:extLst>
              </p:cNvPr>
              <p:cNvSpPr/>
              <p:nvPr/>
            </p:nvSpPr>
            <p:spPr>
              <a:xfrm>
                <a:off x="5391901" y="3192488"/>
                <a:ext cx="46016" cy="923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36" name="Straight Connector 135">
                <a:extLst>
                  <a:ext uri="{FF2B5EF4-FFF2-40B4-BE49-F238E27FC236}">
                    <a16:creationId xmlns:a16="http://schemas.microsoft.com/office/drawing/2014/main" id="{54A0F667-5F12-4DCF-BA67-846D8F89D942}"/>
                  </a:ext>
                </a:extLst>
              </p:cNvPr>
              <p:cNvCxnSpPr/>
              <p:nvPr/>
            </p:nvCxnSpPr>
            <p:spPr>
              <a:xfrm flipH="1">
                <a:off x="5412529" y="3378817"/>
                <a:ext cx="1587" cy="271023"/>
              </a:xfrm>
              <a:prstGeom prst="line">
                <a:avLst/>
              </a:prstGeom>
              <a:ln w="476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FD3A25D-2441-4318-985E-BE657D2E5B32}"/>
                  </a:ext>
                </a:extLst>
              </p:cNvPr>
              <p:cNvCxnSpPr/>
              <p:nvPr/>
            </p:nvCxnSpPr>
            <p:spPr>
              <a:xfrm flipH="1">
                <a:off x="5414116" y="1469337"/>
                <a:ext cx="1586" cy="251004"/>
              </a:xfrm>
              <a:prstGeom prst="line">
                <a:avLst/>
              </a:prstGeom>
              <a:ln w="476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583" name="Group 52">
              <a:extLst>
                <a:ext uri="{FF2B5EF4-FFF2-40B4-BE49-F238E27FC236}">
                  <a16:creationId xmlns:a16="http://schemas.microsoft.com/office/drawing/2014/main" id="{4C61574D-4616-4474-BC44-49AFB1E44C86}"/>
                </a:ext>
              </a:extLst>
            </p:cNvPr>
            <p:cNvGrpSpPr>
              <a:grpSpLocks/>
            </p:cNvGrpSpPr>
            <p:nvPr/>
          </p:nvGrpSpPr>
          <p:grpSpPr bwMode="auto">
            <a:xfrm>
              <a:off x="7154405" y="1469337"/>
              <a:ext cx="46411" cy="2182042"/>
              <a:chOff x="7154405" y="1469337"/>
              <a:chExt cx="46411" cy="2182042"/>
            </a:xfrm>
          </p:grpSpPr>
          <p:sp>
            <p:nvSpPr>
              <p:cNvPr id="118" name="Rectangle 117">
                <a:extLst>
                  <a:ext uri="{FF2B5EF4-FFF2-40B4-BE49-F238E27FC236}">
                    <a16:creationId xmlns:a16="http://schemas.microsoft.com/office/drawing/2014/main" id="{6915A7E0-D7CA-4975-8237-0D100F7295F2}"/>
                  </a:ext>
                </a:extLst>
              </p:cNvPr>
              <p:cNvSpPr/>
              <p:nvPr/>
            </p:nvSpPr>
            <p:spPr>
              <a:xfrm>
                <a:off x="7154799" y="1831214"/>
                <a:ext cx="44430" cy="923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9" name="Rectangle 118">
                <a:extLst>
                  <a:ext uri="{FF2B5EF4-FFF2-40B4-BE49-F238E27FC236}">
                    <a16:creationId xmlns:a16="http://schemas.microsoft.com/office/drawing/2014/main" id="{04036AC3-A5B1-4D46-B3F4-A5E85676BA98}"/>
                  </a:ext>
                </a:extLst>
              </p:cNvPr>
              <p:cNvSpPr/>
              <p:nvPr/>
            </p:nvSpPr>
            <p:spPr>
              <a:xfrm>
                <a:off x="7154799" y="2026782"/>
                <a:ext cx="44430" cy="9085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0" name="Rectangle 119">
                <a:extLst>
                  <a:ext uri="{FF2B5EF4-FFF2-40B4-BE49-F238E27FC236}">
                    <a16:creationId xmlns:a16="http://schemas.microsoft.com/office/drawing/2014/main" id="{717B5287-B6BB-476B-B4F2-1AF51B52E268}"/>
                  </a:ext>
                </a:extLst>
              </p:cNvPr>
              <p:cNvSpPr/>
              <p:nvPr/>
            </p:nvSpPr>
            <p:spPr>
              <a:xfrm>
                <a:off x="7154799" y="2220810"/>
                <a:ext cx="44430" cy="923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1" name="Rectangle 120">
                <a:extLst>
                  <a:ext uri="{FF2B5EF4-FFF2-40B4-BE49-F238E27FC236}">
                    <a16:creationId xmlns:a16="http://schemas.microsoft.com/office/drawing/2014/main" id="{2C5E6FE0-B6A1-4DC8-BDEA-BDEF711A78BC}"/>
                  </a:ext>
                </a:extLst>
              </p:cNvPr>
              <p:cNvSpPr/>
              <p:nvPr/>
            </p:nvSpPr>
            <p:spPr>
              <a:xfrm>
                <a:off x="7154799" y="2416377"/>
                <a:ext cx="44430" cy="908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 name="Rectangle 121">
                <a:extLst>
                  <a:ext uri="{FF2B5EF4-FFF2-40B4-BE49-F238E27FC236}">
                    <a16:creationId xmlns:a16="http://schemas.microsoft.com/office/drawing/2014/main" id="{F76AA5D9-C829-4766-B847-0DFF2C57ADD4}"/>
                  </a:ext>
                </a:extLst>
              </p:cNvPr>
              <p:cNvSpPr/>
              <p:nvPr/>
            </p:nvSpPr>
            <p:spPr>
              <a:xfrm>
                <a:off x="7154799" y="2610405"/>
                <a:ext cx="44430" cy="923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3" name="Rectangle 122">
                <a:extLst>
                  <a:ext uri="{FF2B5EF4-FFF2-40B4-BE49-F238E27FC236}">
                    <a16:creationId xmlns:a16="http://schemas.microsoft.com/office/drawing/2014/main" id="{401B7688-6FFF-44D6-A79D-E5455FA67D74}"/>
                  </a:ext>
                </a:extLst>
              </p:cNvPr>
              <p:cNvSpPr/>
              <p:nvPr/>
            </p:nvSpPr>
            <p:spPr>
              <a:xfrm>
                <a:off x="7154799" y="2805973"/>
                <a:ext cx="44430" cy="9085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4" name="Rectangle 123">
                <a:extLst>
                  <a:ext uri="{FF2B5EF4-FFF2-40B4-BE49-F238E27FC236}">
                    <a16:creationId xmlns:a16="http://schemas.microsoft.com/office/drawing/2014/main" id="{E0258112-9916-4B31-8B7E-680932089BA0}"/>
                  </a:ext>
                </a:extLst>
              </p:cNvPr>
              <p:cNvSpPr/>
              <p:nvPr/>
            </p:nvSpPr>
            <p:spPr>
              <a:xfrm>
                <a:off x="7154799" y="3000001"/>
                <a:ext cx="44430" cy="923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5" name="Rectangle 124">
                <a:extLst>
                  <a:ext uri="{FF2B5EF4-FFF2-40B4-BE49-F238E27FC236}">
                    <a16:creationId xmlns:a16="http://schemas.microsoft.com/office/drawing/2014/main" id="{46F96D29-B49B-43EA-BEF7-40D86FFD459E}"/>
                  </a:ext>
                </a:extLst>
              </p:cNvPr>
              <p:cNvSpPr/>
              <p:nvPr/>
            </p:nvSpPr>
            <p:spPr>
              <a:xfrm>
                <a:off x="7154799" y="3195568"/>
                <a:ext cx="44430" cy="908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6" name="Straight Connector 125">
                <a:extLst>
                  <a:ext uri="{FF2B5EF4-FFF2-40B4-BE49-F238E27FC236}">
                    <a16:creationId xmlns:a16="http://schemas.microsoft.com/office/drawing/2014/main" id="{E84E9E77-A047-4EF5-810B-BA35CE25B640}"/>
                  </a:ext>
                </a:extLst>
              </p:cNvPr>
              <p:cNvCxnSpPr/>
              <p:nvPr/>
            </p:nvCxnSpPr>
            <p:spPr>
              <a:xfrm>
                <a:off x="7177014" y="3389595"/>
                <a:ext cx="0" cy="261784"/>
              </a:xfrm>
              <a:prstGeom prst="line">
                <a:avLst/>
              </a:prstGeom>
              <a:ln w="476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FAA5F81-9E49-47B6-AB69-FE538DBA26AF}"/>
                  </a:ext>
                </a:extLst>
              </p:cNvPr>
              <p:cNvCxnSpPr/>
              <p:nvPr/>
            </p:nvCxnSpPr>
            <p:spPr>
              <a:xfrm flipH="1">
                <a:off x="7177014" y="1469337"/>
                <a:ext cx="1587" cy="235605"/>
              </a:xfrm>
              <a:prstGeom prst="line">
                <a:avLst/>
              </a:prstGeom>
              <a:ln w="476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57" name="Rectangle 56">
            <a:extLst>
              <a:ext uri="{FF2B5EF4-FFF2-40B4-BE49-F238E27FC236}">
                <a16:creationId xmlns:a16="http://schemas.microsoft.com/office/drawing/2014/main" id="{60243865-B885-4924-8E33-87CEA1B377C4}"/>
              </a:ext>
            </a:extLst>
          </p:cNvPr>
          <p:cNvSpPr/>
          <p:nvPr/>
        </p:nvSpPr>
        <p:spPr bwMode="auto">
          <a:xfrm>
            <a:off x="7169150" y="2070100"/>
            <a:ext cx="1855788" cy="2292350"/>
          </a:xfrm>
          <a:prstGeom prst="rect">
            <a:avLst/>
          </a:prstGeom>
          <a:noFill/>
          <a:ln w="63500"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9466" name="Group 83">
            <a:extLst>
              <a:ext uri="{FF2B5EF4-FFF2-40B4-BE49-F238E27FC236}">
                <a16:creationId xmlns:a16="http://schemas.microsoft.com/office/drawing/2014/main" id="{0F77088A-4FD3-4751-947C-BD5A2525D306}"/>
              </a:ext>
            </a:extLst>
          </p:cNvPr>
          <p:cNvGrpSpPr>
            <a:grpSpLocks/>
          </p:cNvGrpSpPr>
          <p:nvPr/>
        </p:nvGrpSpPr>
        <p:grpSpPr bwMode="auto">
          <a:xfrm>
            <a:off x="7477125" y="2089151"/>
            <a:ext cx="1328738" cy="214313"/>
            <a:chOff x="5691674" y="1327183"/>
            <a:chExt cx="1328057" cy="249690"/>
          </a:xfrm>
        </p:grpSpPr>
        <p:grpSp>
          <p:nvGrpSpPr>
            <p:cNvPr id="19562" name="Group 66">
              <a:extLst>
                <a:ext uri="{FF2B5EF4-FFF2-40B4-BE49-F238E27FC236}">
                  <a16:creationId xmlns:a16="http://schemas.microsoft.com/office/drawing/2014/main" id="{B26060CF-C258-4B51-A6C1-B1E7EA56AEF5}"/>
                </a:ext>
              </a:extLst>
            </p:cNvPr>
            <p:cNvGrpSpPr>
              <a:grpSpLocks/>
            </p:cNvGrpSpPr>
            <p:nvPr/>
          </p:nvGrpSpPr>
          <p:grpSpPr bwMode="auto">
            <a:xfrm>
              <a:off x="5691674" y="1327183"/>
              <a:ext cx="167951" cy="249690"/>
              <a:chOff x="3573625" y="1252538"/>
              <a:chExt cx="167951" cy="249690"/>
            </a:xfrm>
          </p:grpSpPr>
          <p:sp>
            <p:nvSpPr>
              <p:cNvPr id="113" name="Rectangle 112">
                <a:extLst>
                  <a:ext uri="{FF2B5EF4-FFF2-40B4-BE49-F238E27FC236}">
                    <a16:creationId xmlns:a16="http://schemas.microsoft.com/office/drawing/2014/main" id="{D4CAE8EC-FA1C-4708-9B0B-ECF76D099360}"/>
                  </a:ext>
                </a:extLst>
              </p:cNvPr>
              <p:cNvSpPr/>
              <p:nvPr/>
            </p:nvSpPr>
            <p:spPr>
              <a:xfrm>
                <a:off x="3573625" y="1345016"/>
                <a:ext cx="168189" cy="159061"/>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4" name="Straight Connector 113">
                <a:extLst>
                  <a:ext uri="{FF2B5EF4-FFF2-40B4-BE49-F238E27FC236}">
                    <a16:creationId xmlns:a16="http://schemas.microsoft.com/office/drawing/2014/main" id="{B8B61000-2715-4C3B-A41C-639C8B9023D6}"/>
                  </a:ext>
                </a:extLst>
              </p:cNvPr>
              <p:cNvCxnSpPr/>
              <p:nvPr/>
            </p:nvCxnSpPr>
            <p:spPr>
              <a:xfrm>
                <a:off x="3619639" y="1254388"/>
                <a:ext cx="1586"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0C07BD9-23F8-4A69-B3C8-A52F61647390}"/>
                  </a:ext>
                </a:extLst>
              </p:cNvPr>
              <p:cNvCxnSpPr/>
              <p:nvPr/>
            </p:nvCxnSpPr>
            <p:spPr>
              <a:xfrm>
                <a:off x="3686280" y="1254388"/>
                <a:ext cx="1586"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63" name="Group 67">
              <a:extLst>
                <a:ext uri="{FF2B5EF4-FFF2-40B4-BE49-F238E27FC236}">
                  <a16:creationId xmlns:a16="http://schemas.microsoft.com/office/drawing/2014/main" id="{5FA4EEF4-B36B-4C58-85FA-72AC9E40074B}"/>
                </a:ext>
              </a:extLst>
            </p:cNvPr>
            <p:cNvGrpSpPr>
              <a:grpSpLocks/>
            </p:cNvGrpSpPr>
            <p:nvPr/>
          </p:nvGrpSpPr>
          <p:grpSpPr bwMode="auto">
            <a:xfrm>
              <a:off x="5981701" y="1327183"/>
              <a:ext cx="167951" cy="249690"/>
              <a:chOff x="3573625" y="1252538"/>
              <a:chExt cx="167951" cy="249690"/>
            </a:xfrm>
          </p:grpSpPr>
          <p:sp>
            <p:nvSpPr>
              <p:cNvPr id="110" name="Rectangle 109">
                <a:extLst>
                  <a:ext uri="{FF2B5EF4-FFF2-40B4-BE49-F238E27FC236}">
                    <a16:creationId xmlns:a16="http://schemas.microsoft.com/office/drawing/2014/main" id="{BE48C52A-FE08-4A6B-9607-875CE182AFC8}"/>
                  </a:ext>
                </a:extLst>
              </p:cNvPr>
              <p:cNvSpPr/>
              <p:nvPr/>
            </p:nvSpPr>
            <p:spPr>
              <a:xfrm>
                <a:off x="3573962" y="1345016"/>
                <a:ext cx="168189" cy="159061"/>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1" name="Straight Connector 110">
                <a:extLst>
                  <a:ext uri="{FF2B5EF4-FFF2-40B4-BE49-F238E27FC236}">
                    <a16:creationId xmlns:a16="http://schemas.microsoft.com/office/drawing/2014/main" id="{7BFD6276-D5D5-4A52-A52A-DEE7A95FC777}"/>
                  </a:ext>
                </a:extLst>
              </p:cNvPr>
              <p:cNvCxnSpPr/>
              <p:nvPr/>
            </p:nvCxnSpPr>
            <p:spPr>
              <a:xfrm>
                <a:off x="3619975" y="1254388"/>
                <a:ext cx="0"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25AD165-526E-4EEF-BB65-59394248B51F}"/>
                  </a:ext>
                </a:extLst>
              </p:cNvPr>
              <p:cNvCxnSpPr/>
              <p:nvPr/>
            </p:nvCxnSpPr>
            <p:spPr>
              <a:xfrm>
                <a:off x="3686616" y="1254388"/>
                <a:ext cx="1587"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64" name="Group 71">
              <a:extLst>
                <a:ext uri="{FF2B5EF4-FFF2-40B4-BE49-F238E27FC236}">
                  <a16:creationId xmlns:a16="http://schemas.microsoft.com/office/drawing/2014/main" id="{0CA4DD33-9C50-474E-8B20-B803D478745C}"/>
                </a:ext>
              </a:extLst>
            </p:cNvPr>
            <p:cNvGrpSpPr>
              <a:grpSpLocks/>
            </p:cNvGrpSpPr>
            <p:nvPr/>
          </p:nvGrpSpPr>
          <p:grpSpPr bwMode="auto">
            <a:xfrm>
              <a:off x="6271728" y="1327183"/>
              <a:ext cx="167951" cy="249690"/>
              <a:chOff x="3573625" y="1252538"/>
              <a:chExt cx="167951" cy="249690"/>
            </a:xfrm>
          </p:grpSpPr>
          <p:sp>
            <p:nvSpPr>
              <p:cNvPr id="107" name="Rectangle 106">
                <a:extLst>
                  <a:ext uri="{FF2B5EF4-FFF2-40B4-BE49-F238E27FC236}">
                    <a16:creationId xmlns:a16="http://schemas.microsoft.com/office/drawing/2014/main" id="{5BB23AC9-556E-480F-A76A-6D3603381848}"/>
                  </a:ext>
                </a:extLst>
              </p:cNvPr>
              <p:cNvSpPr/>
              <p:nvPr/>
            </p:nvSpPr>
            <p:spPr>
              <a:xfrm>
                <a:off x="3574299" y="1345016"/>
                <a:ext cx="166603" cy="159061"/>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8" name="Straight Connector 107">
                <a:extLst>
                  <a:ext uri="{FF2B5EF4-FFF2-40B4-BE49-F238E27FC236}">
                    <a16:creationId xmlns:a16="http://schemas.microsoft.com/office/drawing/2014/main" id="{06FBF7AC-6A16-4D23-8729-180FAD2F018E}"/>
                  </a:ext>
                </a:extLst>
              </p:cNvPr>
              <p:cNvCxnSpPr/>
              <p:nvPr/>
            </p:nvCxnSpPr>
            <p:spPr>
              <a:xfrm>
                <a:off x="3618726" y="1254388"/>
                <a:ext cx="1587"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436A9B7-3AA4-4BA6-AB02-69E5355ABB8F}"/>
                  </a:ext>
                </a:extLst>
              </p:cNvPr>
              <p:cNvCxnSpPr/>
              <p:nvPr/>
            </p:nvCxnSpPr>
            <p:spPr>
              <a:xfrm>
                <a:off x="3685367" y="1254388"/>
                <a:ext cx="1587"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65" name="Group 75">
              <a:extLst>
                <a:ext uri="{FF2B5EF4-FFF2-40B4-BE49-F238E27FC236}">
                  <a16:creationId xmlns:a16="http://schemas.microsoft.com/office/drawing/2014/main" id="{7D001179-0121-40A3-A67B-74E1E648D2E4}"/>
                </a:ext>
              </a:extLst>
            </p:cNvPr>
            <p:cNvGrpSpPr>
              <a:grpSpLocks/>
            </p:cNvGrpSpPr>
            <p:nvPr/>
          </p:nvGrpSpPr>
          <p:grpSpPr bwMode="auto">
            <a:xfrm>
              <a:off x="6561755" y="1327183"/>
              <a:ext cx="167951" cy="249690"/>
              <a:chOff x="3573625" y="1252538"/>
              <a:chExt cx="167951" cy="249690"/>
            </a:xfrm>
          </p:grpSpPr>
          <p:sp>
            <p:nvSpPr>
              <p:cNvPr id="104" name="Rectangle 103">
                <a:extLst>
                  <a:ext uri="{FF2B5EF4-FFF2-40B4-BE49-F238E27FC236}">
                    <a16:creationId xmlns:a16="http://schemas.microsoft.com/office/drawing/2014/main" id="{9F2D680B-2E29-4CF8-B614-AE0B0B6B1131}"/>
                  </a:ext>
                </a:extLst>
              </p:cNvPr>
              <p:cNvSpPr/>
              <p:nvPr/>
            </p:nvSpPr>
            <p:spPr>
              <a:xfrm>
                <a:off x="3573048" y="1345016"/>
                <a:ext cx="166603" cy="159061"/>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5" name="Straight Connector 104">
                <a:extLst>
                  <a:ext uri="{FF2B5EF4-FFF2-40B4-BE49-F238E27FC236}">
                    <a16:creationId xmlns:a16="http://schemas.microsoft.com/office/drawing/2014/main" id="{966DE0F2-0C3F-4AB7-989B-B2A0770CC64D}"/>
                  </a:ext>
                </a:extLst>
              </p:cNvPr>
              <p:cNvCxnSpPr/>
              <p:nvPr/>
            </p:nvCxnSpPr>
            <p:spPr>
              <a:xfrm>
                <a:off x="3619063" y="1254388"/>
                <a:ext cx="0"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DC0AF4E-0914-4197-8EFA-497AC634D18E}"/>
                  </a:ext>
                </a:extLst>
              </p:cNvPr>
              <p:cNvCxnSpPr/>
              <p:nvPr/>
            </p:nvCxnSpPr>
            <p:spPr>
              <a:xfrm>
                <a:off x="3684116" y="1254388"/>
                <a:ext cx="1587"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66" name="Group 79">
              <a:extLst>
                <a:ext uri="{FF2B5EF4-FFF2-40B4-BE49-F238E27FC236}">
                  <a16:creationId xmlns:a16="http://schemas.microsoft.com/office/drawing/2014/main" id="{34505EA8-FE84-43B7-B626-2D9C72D8235D}"/>
                </a:ext>
              </a:extLst>
            </p:cNvPr>
            <p:cNvGrpSpPr>
              <a:grpSpLocks/>
            </p:cNvGrpSpPr>
            <p:nvPr/>
          </p:nvGrpSpPr>
          <p:grpSpPr bwMode="auto">
            <a:xfrm>
              <a:off x="6851780" y="1327183"/>
              <a:ext cx="167951" cy="249690"/>
              <a:chOff x="3573625" y="1252538"/>
              <a:chExt cx="167951" cy="249690"/>
            </a:xfrm>
          </p:grpSpPr>
          <p:sp>
            <p:nvSpPr>
              <p:cNvPr id="101" name="Rectangle 100">
                <a:extLst>
                  <a:ext uri="{FF2B5EF4-FFF2-40B4-BE49-F238E27FC236}">
                    <a16:creationId xmlns:a16="http://schemas.microsoft.com/office/drawing/2014/main" id="{3086CBB5-505A-4F96-8FF5-1BB28850B1A5}"/>
                  </a:ext>
                </a:extLst>
              </p:cNvPr>
              <p:cNvSpPr/>
              <p:nvPr/>
            </p:nvSpPr>
            <p:spPr>
              <a:xfrm>
                <a:off x="3571800" y="1345016"/>
                <a:ext cx="168189" cy="159061"/>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2" name="Straight Connector 101">
                <a:extLst>
                  <a:ext uri="{FF2B5EF4-FFF2-40B4-BE49-F238E27FC236}">
                    <a16:creationId xmlns:a16="http://schemas.microsoft.com/office/drawing/2014/main" id="{3A22F327-4ED4-4597-82A0-D340C587BB27}"/>
                  </a:ext>
                </a:extLst>
              </p:cNvPr>
              <p:cNvCxnSpPr/>
              <p:nvPr/>
            </p:nvCxnSpPr>
            <p:spPr>
              <a:xfrm>
                <a:off x="3617814" y="1254388"/>
                <a:ext cx="1586"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46674C1-8C11-46FE-A320-F24C38AB7359}"/>
                  </a:ext>
                </a:extLst>
              </p:cNvPr>
              <p:cNvCxnSpPr/>
              <p:nvPr/>
            </p:nvCxnSpPr>
            <p:spPr>
              <a:xfrm>
                <a:off x="3684455" y="1254388"/>
                <a:ext cx="1586" cy="8138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467" name="Group 84">
            <a:extLst>
              <a:ext uri="{FF2B5EF4-FFF2-40B4-BE49-F238E27FC236}">
                <a16:creationId xmlns:a16="http://schemas.microsoft.com/office/drawing/2014/main" id="{54684EE5-184D-4098-BDBA-14068F8AF0E1}"/>
              </a:ext>
            </a:extLst>
          </p:cNvPr>
          <p:cNvGrpSpPr>
            <a:grpSpLocks/>
          </p:cNvGrpSpPr>
          <p:nvPr/>
        </p:nvGrpSpPr>
        <p:grpSpPr bwMode="auto">
          <a:xfrm flipV="1">
            <a:off x="7424738" y="4122738"/>
            <a:ext cx="1327150" cy="214312"/>
            <a:chOff x="5691674" y="1327183"/>
            <a:chExt cx="1328057" cy="249690"/>
          </a:xfrm>
        </p:grpSpPr>
        <p:grpSp>
          <p:nvGrpSpPr>
            <p:cNvPr id="19542" name="Group 66">
              <a:extLst>
                <a:ext uri="{FF2B5EF4-FFF2-40B4-BE49-F238E27FC236}">
                  <a16:creationId xmlns:a16="http://schemas.microsoft.com/office/drawing/2014/main" id="{BDF91C9C-1BED-49EC-9E28-A1EB109DD235}"/>
                </a:ext>
              </a:extLst>
            </p:cNvPr>
            <p:cNvGrpSpPr>
              <a:grpSpLocks/>
            </p:cNvGrpSpPr>
            <p:nvPr/>
          </p:nvGrpSpPr>
          <p:grpSpPr bwMode="auto">
            <a:xfrm>
              <a:off x="5691674" y="1327183"/>
              <a:ext cx="167951" cy="249690"/>
              <a:chOff x="3573625" y="1252538"/>
              <a:chExt cx="167951" cy="249690"/>
            </a:xfrm>
          </p:grpSpPr>
          <p:sp>
            <p:nvSpPr>
              <p:cNvPr id="93" name="Rectangle 92">
                <a:extLst>
                  <a:ext uri="{FF2B5EF4-FFF2-40B4-BE49-F238E27FC236}">
                    <a16:creationId xmlns:a16="http://schemas.microsoft.com/office/drawing/2014/main" id="{8B9C9D89-6E2B-49EA-A743-62C4645DCCBE}"/>
                  </a:ext>
                </a:extLst>
              </p:cNvPr>
              <p:cNvSpPr/>
              <p:nvPr/>
            </p:nvSpPr>
            <p:spPr>
              <a:xfrm>
                <a:off x="3572036" y="1343166"/>
                <a:ext cx="169979" cy="159062"/>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4" name="Straight Connector 93">
                <a:extLst>
                  <a:ext uri="{FF2B5EF4-FFF2-40B4-BE49-F238E27FC236}">
                    <a16:creationId xmlns:a16="http://schemas.microsoft.com/office/drawing/2014/main" id="{E21F11EF-9CA2-471C-8A81-C6E165782E56}"/>
                  </a:ext>
                </a:extLst>
              </p:cNvPr>
              <p:cNvCxnSpPr/>
              <p:nvPr/>
            </p:nvCxnSpPr>
            <p:spPr>
              <a:xfrm>
                <a:off x="3618105" y="1252538"/>
                <a:ext cx="1588"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408E4BF-5048-47E8-B533-8EC365481272}"/>
                  </a:ext>
                </a:extLst>
              </p:cNvPr>
              <p:cNvCxnSpPr/>
              <p:nvPr/>
            </p:nvCxnSpPr>
            <p:spPr>
              <a:xfrm>
                <a:off x="3686414" y="1252538"/>
                <a:ext cx="1589"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43" name="Group 67">
              <a:extLst>
                <a:ext uri="{FF2B5EF4-FFF2-40B4-BE49-F238E27FC236}">
                  <a16:creationId xmlns:a16="http://schemas.microsoft.com/office/drawing/2014/main" id="{7E9A4F17-86F2-473B-8204-964B55A32678}"/>
                </a:ext>
              </a:extLst>
            </p:cNvPr>
            <p:cNvGrpSpPr>
              <a:grpSpLocks/>
            </p:cNvGrpSpPr>
            <p:nvPr/>
          </p:nvGrpSpPr>
          <p:grpSpPr bwMode="auto">
            <a:xfrm>
              <a:off x="5981701" y="1327183"/>
              <a:ext cx="167951" cy="249690"/>
              <a:chOff x="3573625" y="1252538"/>
              <a:chExt cx="167951" cy="249690"/>
            </a:xfrm>
          </p:grpSpPr>
          <p:sp>
            <p:nvSpPr>
              <p:cNvPr id="90" name="Rectangle 89">
                <a:extLst>
                  <a:ext uri="{FF2B5EF4-FFF2-40B4-BE49-F238E27FC236}">
                    <a16:creationId xmlns:a16="http://schemas.microsoft.com/office/drawing/2014/main" id="{29DC1761-BB9E-474D-914B-26F24B94C39D}"/>
                  </a:ext>
                </a:extLst>
              </p:cNvPr>
              <p:cNvSpPr/>
              <p:nvPr/>
            </p:nvSpPr>
            <p:spPr>
              <a:xfrm>
                <a:off x="3574308" y="1343166"/>
                <a:ext cx="166802" cy="159062"/>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1" name="Straight Connector 90">
                <a:extLst>
                  <a:ext uri="{FF2B5EF4-FFF2-40B4-BE49-F238E27FC236}">
                    <a16:creationId xmlns:a16="http://schemas.microsoft.com/office/drawing/2014/main" id="{DB074EE0-4670-41EC-B3FF-821882FAFAAC}"/>
                  </a:ext>
                </a:extLst>
              </p:cNvPr>
              <p:cNvCxnSpPr/>
              <p:nvPr/>
            </p:nvCxnSpPr>
            <p:spPr>
              <a:xfrm>
                <a:off x="3618789" y="1252538"/>
                <a:ext cx="1589"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F2A10BF-7EB1-427A-94FC-937FFC049AC9}"/>
                  </a:ext>
                </a:extLst>
              </p:cNvPr>
              <p:cNvCxnSpPr/>
              <p:nvPr/>
            </p:nvCxnSpPr>
            <p:spPr>
              <a:xfrm>
                <a:off x="3685510" y="1252538"/>
                <a:ext cx="1589"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44" name="Group 71">
              <a:extLst>
                <a:ext uri="{FF2B5EF4-FFF2-40B4-BE49-F238E27FC236}">
                  <a16:creationId xmlns:a16="http://schemas.microsoft.com/office/drawing/2014/main" id="{5932A660-F7F0-448B-8A6A-B3E6C9206DBF}"/>
                </a:ext>
              </a:extLst>
            </p:cNvPr>
            <p:cNvGrpSpPr>
              <a:grpSpLocks/>
            </p:cNvGrpSpPr>
            <p:nvPr/>
          </p:nvGrpSpPr>
          <p:grpSpPr bwMode="auto">
            <a:xfrm>
              <a:off x="6271728" y="1327183"/>
              <a:ext cx="167951" cy="249690"/>
              <a:chOff x="3573625" y="1252538"/>
              <a:chExt cx="167951" cy="249690"/>
            </a:xfrm>
          </p:grpSpPr>
          <p:sp>
            <p:nvSpPr>
              <p:cNvPr id="87" name="Rectangle 86">
                <a:extLst>
                  <a:ext uri="{FF2B5EF4-FFF2-40B4-BE49-F238E27FC236}">
                    <a16:creationId xmlns:a16="http://schemas.microsoft.com/office/drawing/2014/main" id="{F5FC0F3C-52B3-4A5E-B849-E5247994CCF9}"/>
                  </a:ext>
                </a:extLst>
              </p:cNvPr>
              <p:cNvSpPr/>
              <p:nvPr/>
            </p:nvSpPr>
            <p:spPr>
              <a:xfrm>
                <a:off x="3573404" y="1343166"/>
                <a:ext cx="166802" cy="159062"/>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8" name="Straight Connector 87">
                <a:extLst>
                  <a:ext uri="{FF2B5EF4-FFF2-40B4-BE49-F238E27FC236}">
                    <a16:creationId xmlns:a16="http://schemas.microsoft.com/office/drawing/2014/main" id="{23F36CF4-7F9F-427A-A512-BB7A9FA3908D}"/>
                  </a:ext>
                </a:extLst>
              </p:cNvPr>
              <p:cNvCxnSpPr/>
              <p:nvPr/>
            </p:nvCxnSpPr>
            <p:spPr>
              <a:xfrm>
                <a:off x="3619473" y="1252538"/>
                <a:ext cx="0"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D6C848A-3CDA-4505-A750-E2B955B17A5A}"/>
                  </a:ext>
                </a:extLst>
              </p:cNvPr>
              <p:cNvCxnSpPr/>
              <p:nvPr/>
            </p:nvCxnSpPr>
            <p:spPr>
              <a:xfrm>
                <a:off x="3684605" y="1252538"/>
                <a:ext cx="1589"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45" name="Group 75">
              <a:extLst>
                <a:ext uri="{FF2B5EF4-FFF2-40B4-BE49-F238E27FC236}">
                  <a16:creationId xmlns:a16="http://schemas.microsoft.com/office/drawing/2014/main" id="{45F771DD-BEC0-4DEB-8294-E333EE45E3C4}"/>
                </a:ext>
              </a:extLst>
            </p:cNvPr>
            <p:cNvGrpSpPr>
              <a:grpSpLocks/>
            </p:cNvGrpSpPr>
            <p:nvPr/>
          </p:nvGrpSpPr>
          <p:grpSpPr bwMode="auto">
            <a:xfrm>
              <a:off x="6561755" y="1327183"/>
              <a:ext cx="167951" cy="249690"/>
              <a:chOff x="3573625" y="1252538"/>
              <a:chExt cx="167951" cy="249690"/>
            </a:xfrm>
          </p:grpSpPr>
          <p:sp>
            <p:nvSpPr>
              <p:cNvPr id="84" name="Rectangle 83">
                <a:extLst>
                  <a:ext uri="{FF2B5EF4-FFF2-40B4-BE49-F238E27FC236}">
                    <a16:creationId xmlns:a16="http://schemas.microsoft.com/office/drawing/2014/main" id="{C06B0B73-15E3-4B6B-9D73-51C1A31922D8}"/>
                  </a:ext>
                </a:extLst>
              </p:cNvPr>
              <p:cNvSpPr/>
              <p:nvPr/>
            </p:nvSpPr>
            <p:spPr>
              <a:xfrm>
                <a:off x="3572499" y="1343166"/>
                <a:ext cx="166802" cy="159062"/>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5" name="Straight Connector 84">
                <a:extLst>
                  <a:ext uri="{FF2B5EF4-FFF2-40B4-BE49-F238E27FC236}">
                    <a16:creationId xmlns:a16="http://schemas.microsoft.com/office/drawing/2014/main" id="{5D93CE85-CD44-40A4-AE23-E0F56ABC84DB}"/>
                  </a:ext>
                </a:extLst>
              </p:cNvPr>
              <p:cNvCxnSpPr/>
              <p:nvPr/>
            </p:nvCxnSpPr>
            <p:spPr>
              <a:xfrm>
                <a:off x="3618569" y="1252538"/>
                <a:ext cx="1588"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10BD0CC-7953-426D-A411-E16FFDED64D9}"/>
                  </a:ext>
                </a:extLst>
              </p:cNvPr>
              <p:cNvCxnSpPr/>
              <p:nvPr/>
            </p:nvCxnSpPr>
            <p:spPr>
              <a:xfrm>
                <a:off x="3685289" y="1252538"/>
                <a:ext cx="1588"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546" name="Group 79">
              <a:extLst>
                <a:ext uri="{FF2B5EF4-FFF2-40B4-BE49-F238E27FC236}">
                  <a16:creationId xmlns:a16="http://schemas.microsoft.com/office/drawing/2014/main" id="{22148DFE-BD0F-41B0-8B10-71314C373235}"/>
                </a:ext>
              </a:extLst>
            </p:cNvPr>
            <p:cNvGrpSpPr>
              <a:grpSpLocks/>
            </p:cNvGrpSpPr>
            <p:nvPr/>
          </p:nvGrpSpPr>
          <p:grpSpPr bwMode="auto">
            <a:xfrm>
              <a:off x="6851780" y="1327183"/>
              <a:ext cx="167951" cy="249690"/>
              <a:chOff x="3573625" y="1252538"/>
              <a:chExt cx="167951" cy="249690"/>
            </a:xfrm>
          </p:grpSpPr>
          <p:sp>
            <p:nvSpPr>
              <p:cNvPr id="81" name="Rectangle 80">
                <a:extLst>
                  <a:ext uri="{FF2B5EF4-FFF2-40B4-BE49-F238E27FC236}">
                    <a16:creationId xmlns:a16="http://schemas.microsoft.com/office/drawing/2014/main" id="{A9B37EFA-30B4-45D2-9197-B935753E633F}"/>
                  </a:ext>
                </a:extLst>
              </p:cNvPr>
              <p:cNvSpPr/>
              <p:nvPr/>
            </p:nvSpPr>
            <p:spPr>
              <a:xfrm>
                <a:off x="3573186" y="1343166"/>
                <a:ext cx="168390" cy="159062"/>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2" name="Straight Connector 81">
                <a:extLst>
                  <a:ext uri="{FF2B5EF4-FFF2-40B4-BE49-F238E27FC236}">
                    <a16:creationId xmlns:a16="http://schemas.microsoft.com/office/drawing/2014/main" id="{02110011-6989-4F26-B34F-2488C11E1567}"/>
                  </a:ext>
                </a:extLst>
              </p:cNvPr>
              <p:cNvCxnSpPr/>
              <p:nvPr/>
            </p:nvCxnSpPr>
            <p:spPr>
              <a:xfrm>
                <a:off x="3619254" y="1252538"/>
                <a:ext cx="1589"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62E4194-F089-4070-939C-D76E20BAC557}"/>
                  </a:ext>
                </a:extLst>
              </p:cNvPr>
              <p:cNvCxnSpPr/>
              <p:nvPr/>
            </p:nvCxnSpPr>
            <p:spPr>
              <a:xfrm>
                <a:off x="3685975" y="1252538"/>
                <a:ext cx="1589" cy="81381"/>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a:extLst>
              <a:ext uri="{FF2B5EF4-FFF2-40B4-BE49-F238E27FC236}">
                <a16:creationId xmlns:a16="http://schemas.microsoft.com/office/drawing/2014/main" id="{8B014C21-FA4C-4C0B-A8D0-BDC7D31B5A3F}"/>
              </a:ext>
            </a:extLst>
          </p:cNvPr>
          <p:cNvSpPr/>
          <p:nvPr/>
        </p:nvSpPr>
        <p:spPr bwMode="auto">
          <a:xfrm>
            <a:off x="7140576" y="4541839"/>
            <a:ext cx="1922463" cy="261937"/>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9469" name="Group 113">
            <a:extLst>
              <a:ext uri="{FF2B5EF4-FFF2-40B4-BE49-F238E27FC236}">
                <a16:creationId xmlns:a16="http://schemas.microsoft.com/office/drawing/2014/main" id="{9EA9149C-AEE6-484E-A7AC-6E2C38DE598A}"/>
              </a:ext>
            </a:extLst>
          </p:cNvPr>
          <p:cNvGrpSpPr>
            <a:grpSpLocks/>
          </p:cNvGrpSpPr>
          <p:nvPr/>
        </p:nvGrpSpPr>
        <p:grpSpPr bwMode="auto">
          <a:xfrm>
            <a:off x="7467601" y="4340226"/>
            <a:ext cx="68263" cy="207963"/>
            <a:chOff x="5682343" y="3654489"/>
            <a:chExt cx="68424" cy="214604"/>
          </a:xfrm>
        </p:grpSpPr>
        <p:cxnSp>
          <p:nvCxnSpPr>
            <p:cNvPr id="74" name="Straight Connector 73">
              <a:extLst>
                <a:ext uri="{FF2B5EF4-FFF2-40B4-BE49-F238E27FC236}">
                  <a16:creationId xmlns:a16="http://schemas.microsoft.com/office/drawing/2014/main" id="{6FCAED21-5710-4148-AFD6-527C1838EBCB}"/>
                </a:ext>
              </a:extLst>
            </p:cNvPr>
            <p:cNvCxnSpPr/>
            <p:nvPr/>
          </p:nvCxnSpPr>
          <p:spPr>
            <a:xfrm>
              <a:off x="5682343"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FDAA0F6-388D-45B4-BA68-F27ABCE1EEFC}"/>
                </a:ext>
              </a:extLst>
            </p:cNvPr>
            <p:cNvCxnSpPr/>
            <p:nvPr/>
          </p:nvCxnSpPr>
          <p:spPr>
            <a:xfrm>
              <a:off x="5750767"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470" name="Group 114">
            <a:extLst>
              <a:ext uri="{FF2B5EF4-FFF2-40B4-BE49-F238E27FC236}">
                <a16:creationId xmlns:a16="http://schemas.microsoft.com/office/drawing/2014/main" id="{AD481716-FC9A-4A74-A3D3-0318029DFD77}"/>
              </a:ext>
            </a:extLst>
          </p:cNvPr>
          <p:cNvGrpSpPr>
            <a:grpSpLocks/>
          </p:cNvGrpSpPr>
          <p:nvPr/>
        </p:nvGrpSpPr>
        <p:grpSpPr bwMode="auto">
          <a:xfrm>
            <a:off x="7758113" y="4340226"/>
            <a:ext cx="68262" cy="207963"/>
            <a:chOff x="5682343" y="3654489"/>
            <a:chExt cx="68424" cy="214604"/>
          </a:xfrm>
        </p:grpSpPr>
        <p:cxnSp>
          <p:nvCxnSpPr>
            <p:cNvPr id="72" name="Straight Connector 71">
              <a:extLst>
                <a:ext uri="{FF2B5EF4-FFF2-40B4-BE49-F238E27FC236}">
                  <a16:creationId xmlns:a16="http://schemas.microsoft.com/office/drawing/2014/main" id="{095F3BB1-AA06-4A36-AAFC-72360B0B9158}"/>
                </a:ext>
              </a:extLst>
            </p:cNvPr>
            <p:cNvCxnSpPr/>
            <p:nvPr/>
          </p:nvCxnSpPr>
          <p:spPr>
            <a:xfrm>
              <a:off x="5680751"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65C7363-C6FF-46D4-A0F1-47B8463E642F}"/>
                </a:ext>
              </a:extLst>
            </p:cNvPr>
            <p:cNvCxnSpPr/>
            <p:nvPr/>
          </p:nvCxnSpPr>
          <p:spPr>
            <a:xfrm>
              <a:off x="5750767"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471" name="Group 117">
            <a:extLst>
              <a:ext uri="{FF2B5EF4-FFF2-40B4-BE49-F238E27FC236}">
                <a16:creationId xmlns:a16="http://schemas.microsoft.com/office/drawing/2014/main" id="{AE8C2621-011F-4860-90F4-72413D03AD41}"/>
              </a:ext>
            </a:extLst>
          </p:cNvPr>
          <p:cNvGrpSpPr>
            <a:grpSpLocks/>
          </p:cNvGrpSpPr>
          <p:nvPr/>
        </p:nvGrpSpPr>
        <p:grpSpPr bwMode="auto">
          <a:xfrm>
            <a:off x="8047038" y="4340226"/>
            <a:ext cx="69850" cy="207963"/>
            <a:chOff x="5682343" y="3654489"/>
            <a:chExt cx="68424" cy="214604"/>
          </a:xfrm>
        </p:grpSpPr>
        <p:cxnSp>
          <p:nvCxnSpPr>
            <p:cNvPr id="70" name="Straight Connector 69">
              <a:extLst>
                <a:ext uri="{FF2B5EF4-FFF2-40B4-BE49-F238E27FC236}">
                  <a16:creationId xmlns:a16="http://schemas.microsoft.com/office/drawing/2014/main" id="{9CE3F684-6594-4117-9211-28DE53816E70}"/>
                </a:ext>
              </a:extLst>
            </p:cNvPr>
            <p:cNvCxnSpPr/>
            <p:nvPr/>
          </p:nvCxnSpPr>
          <p:spPr>
            <a:xfrm>
              <a:off x="5682343"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0624900-36BE-4A60-AF25-B2F62913379D}"/>
                </a:ext>
              </a:extLst>
            </p:cNvPr>
            <p:cNvCxnSpPr/>
            <p:nvPr/>
          </p:nvCxnSpPr>
          <p:spPr>
            <a:xfrm>
              <a:off x="5749211"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472" name="Group 120">
            <a:extLst>
              <a:ext uri="{FF2B5EF4-FFF2-40B4-BE49-F238E27FC236}">
                <a16:creationId xmlns:a16="http://schemas.microsoft.com/office/drawing/2014/main" id="{26B0010F-DC01-4FDC-8332-B30DE3B16B0B}"/>
              </a:ext>
            </a:extLst>
          </p:cNvPr>
          <p:cNvGrpSpPr>
            <a:grpSpLocks/>
          </p:cNvGrpSpPr>
          <p:nvPr/>
        </p:nvGrpSpPr>
        <p:grpSpPr bwMode="auto">
          <a:xfrm>
            <a:off x="8337551" y="4340226"/>
            <a:ext cx="68263" cy="207963"/>
            <a:chOff x="5682343" y="3654489"/>
            <a:chExt cx="68424" cy="214604"/>
          </a:xfrm>
        </p:grpSpPr>
        <p:cxnSp>
          <p:nvCxnSpPr>
            <p:cNvPr id="68" name="Straight Connector 67">
              <a:extLst>
                <a:ext uri="{FF2B5EF4-FFF2-40B4-BE49-F238E27FC236}">
                  <a16:creationId xmlns:a16="http://schemas.microsoft.com/office/drawing/2014/main" id="{83D1EBB0-1F0A-4E61-AB6C-5A0EF6F3DDD0}"/>
                </a:ext>
              </a:extLst>
            </p:cNvPr>
            <p:cNvCxnSpPr/>
            <p:nvPr/>
          </p:nvCxnSpPr>
          <p:spPr>
            <a:xfrm>
              <a:off x="5682343"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9740D2-125B-4812-BCC1-B15CB0F04005}"/>
                </a:ext>
              </a:extLst>
            </p:cNvPr>
            <p:cNvCxnSpPr/>
            <p:nvPr/>
          </p:nvCxnSpPr>
          <p:spPr>
            <a:xfrm>
              <a:off x="5750767"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473" name="Group 123">
            <a:extLst>
              <a:ext uri="{FF2B5EF4-FFF2-40B4-BE49-F238E27FC236}">
                <a16:creationId xmlns:a16="http://schemas.microsoft.com/office/drawing/2014/main" id="{70EA3805-56AA-4B45-888D-587B257BEA63}"/>
              </a:ext>
            </a:extLst>
          </p:cNvPr>
          <p:cNvGrpSpPr>
            <a:grpSpLocks/>
          </p:cNvGrpSpPr>
          <p:nvPr/>
        </p:nvGrpSpPr>
        <p:grpSpPr bwMode="auto">
          <a:xfrm>
            <a:off x="8628063" y="4340226"/>
            <a:ext cx="68262" cy="207963"/>
            <a:chOff x="5682343" y="3654489"/>
            <a:chExt cx="68424" cy="214604"/>
          </a:xfrm>
        </p:grpSpPr>
        <p:cxnSp>
          <p:nvCxnSpPr>
            <p:cNvPr id="66" name="Straight Connector 65">
              <a:extLst>
                <a:ext uri="{FF2B5EF4-FFF2-40B4-BE49-F238E27FC236}">
                  <a16:creationId xmlns:a16="http://schemas.microsoft.com/office/drawing/2014/main" id="{3F210D03-5E6E-4C6E-9E5D-B8B49482B3CA}"/>
                </a:ext>
              </a:extLst>
            </p:cNvPr>
            <p:cNvCxnSpPr/>
            <p:nvPr/>
          </p:nvCxnSpPr>
          <p:spPr>
            <a:xfrm>
              <a:off x="5682343"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35B17B3-D682-4057-8491-7889AFB02BD2}"/>
                </a:ext>
              </a:extLst>
            </p:cNvPr>
            <p:cNvCxnSpPr/>
            <p:nvPr/>
          </p:nvCxnSpPr>
          <p:spPr>
            <a:xfrm>
              <a:off x="5750767" y="3654489"/>
              <a:ext cx="0" cy="214604"/>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474" name="Group 134">
            <a:extLst>
              <a:ext uri="{FF2B5EF4-FFF2-40B4-BE49-F238E27FC236}">
                <a16:creationId xmlns:a16="http://schemas.microsoft.com/office/drawing/2014/main" id="{42BD4A0A-27DE-4C21-83F6-6C2A8291651A}"/>
              </a:ext>
            </a:extLst>
          </p:cNvPr>
          <p:cNvGrpSpPr>
            <a:grpSpLocks/>
          </p:cNvGrpSpPr>
          <p:nvPr/>
        </p:nvGrpSpPr>
        <p:grpSpPr bwMode="auto">
          <a:xfrm>
            <a:off x="6778625" y="4002089"/>
            <a:ext cx="2630488" cy="979487"/>
            <a:chOff x="5001208" y="3402563"/>
            <a:chExt cx="2634343" cy="886408"/>
          </a:xfrm>
        </p:grpSpPr>
        <p:cxnSp>
          <p:nvCxnSpPr>
            <p:cNvPr id="54" name="Straight Connector 53">
              <a:extLst>
                <a:ext uri="{FF2B5EF4-FFF2-40B4-BE49-F238E27FC236}">
                  <a16:creationId xmlns:a16="http://schemas.microsoft.com/office/drawing/2014/main" id="{67AECC71-EA4A-4737-BED8-9ADF8DDD2714}"/>
                </a:ext>
              </a:extLst>
            </p:cNvPr>
            <p:cNvCxnSpPr/>
            <p:nvPr/>
          </p:nvCxnSpPr>
          <p:spPr>
            <a:xfrm>
              <a:off x="5001208" y="3402563"/>
              <a:ext cx="0" cy="886408"/>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E197090-C04D-4913-B5FD-AAA4C55380C8}"/>
                </a:ext>
              </a:extLst>
            </p:cNvPr>
            <p:cNvCxnSpPr/>
            <p:nvPr/>
          </p:nvCxnSpPr>
          <p:spPr>
            <a:xfrm>
              <a:off x="7635551" y="3402563"/>
              <a:ext cx="0" cy="886408"/>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475" name="Group 158">
            <a:extLst>
              <a:ext uri="{FF2B5EF4-FFF2-40B4-BE49-F238E27FC236}">
                <a16:creationId xmlns:a16="http://schemas.microsoft.com/office/drawing/2014/main" id="{15903A4B-0712-4C5B-8610-52124EF7C16C}"/>
              </a:ext>
            </a:extLst>
          </p:cNvPr>
          <p:cNvGrpSpPr>
            <a:grpSpLocks/>
          </p:cNvGrpSpPr>
          <p:nvPr/>
        </p:nvGrpSpPr>
        <p:grpSpPr bwMode="auto">
          <a:xfrm>
            <a:off x="6762751" y="5075239"/>
            <a:ext cx="2665413" cy="801687"/>
            <a:chOff x="1402700" y="1009137"/>
            <a:chExt cx="2678608" cy="636160"/>
          </a:xfrm>
        </p:grpSpPr>
        <p:sp>
          <p:nvSpPr>
            <p:cNvPr id="46" name="Rectangle 45">
              <a:extLst>
                <a:ext uri="{FF2B5EF4-FFF2-40B4-BE49-F238E27FC236}">
                  <a16:creationId xmlns:a16="http://schemas.microsoft.com/office/drawing/2014/main" id="{F9B7A1EF-F35C-4CD3-ACE4-F32F2F6E68F4}"/>
                </a:ext>
              </a:extLst>
            </p:cNvPr>
            <p:cNvSpPr/>
            <p:nvPr/>
          </p:nvSpPr>
          <p:spPr>
            <a:xfrm>
              <a:off x="1402700" y="1009137"/>
              <a:ext cx="44670" cy="8440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a:extLst>
                <a:ext uri="{FF2B5EF4-FFF2-40B4-BE49-F238E27FC236}">
                  <a16:creationId xmlns:a16="http://schemas.microsoft.com/office/drawing/2014/main" id="{5F79D50E-73E4-40DD-A54C-AAFD71622DEB}"/>
                </a:ext>
              </a:extLst>
            </p:cNvPr>
            <p:cNvSpPr/>
            <p:nvPr/>
          </p:nvSpPr>
          <p:spPr>
            <a:xfrm>
              <a:off x="1402700" y="1188018"/>
              <a:ext cx="44670" cy="8314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Rectangle 47">
              <a:extLst>
                <a:ext uri="{FF2B5EF4-FFF2-40B4-BE49-F238E27FC236}">
                  <a16:creationId xmlns:a16="http://schemas.microsoft.com/office/drawing/2014/main" id="{5CAC5263-D0D4-4EEA-83FA-F7E293ECE07E}"/>
                </a:ext>
              </a:extLst>
            </p:cNvPr>
            <p:cNvSpPr/>
            <p:nvPr/>
          </p:nvSpPr>
          <p:spPr>
            <a:xfrm>
              <a:off x="1402700" y="1366898"/>
              <a:ext cx="44670" cy="8314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 name="Rectangle 48">
              <a:extLst>
                <a:ext uri="{FF2B5EF4-FFF2-40B4-BE49-F238E27FC236}">
                  <a16:creationId xmlns:a16="http://schemas.microsoft.com/office/drawing/2014/main" id="{501E71DA-582D-40C8-BE24-968F0A180492}"/>
                </a:ext>
              </a:extLst>
            </p:cNvPr>
            <p:cNvSpPr/>
            <p:nvPr/>
          </p:nvSpPr>
          <p:spPr>
            <a:xfrm>
              <a:off x="1402700" y="1545779"/>
              <a:ext cx="44670" cy="8314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 name="Rectangle 49">
              <a:extLst>
                <a:ext uri="{FF2B5EF4-FFF2-40B4-BE49-F238E27FC236}">
                  <a16:creationId xmlns:a16="http://schemas.microsoft.com/office/drawing/2014/main" id="{68CA2DF0-8052-409B-ABDC-7DE8B2D5531B}"/>
                </a:ext>
              </a:extLst>
            </p:cNvPr>
            <p:cNvSpPr/>
            <p:nvPr/>
          </p:nvSpPr>
          <p:spPr>
            <a:xfrm>
              <a:off x="4036638" y="1025513"/>
              <a:ext cx="44670" cy="8314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Rectangle 50">
              <a:extLst>
                <a:ext uri="{FF2B5EF4-FFF2-40B4-BE49-F238E27FC236}">
                  <a16:creationId xmlns:a16="http://schemas.microsoft.com/office/drawing/2014/main" id="{A5B3199B-8925-4EDE-BFCD-BD5A0241D090}"/>
                </a:ext>
              </a:extLst>
            </p:cNvPr>
            <p:cNvSpPr/>
            <p:nvPr/>
          </p:nvSpPr>
          <p:spPr>
            <a:xfrm>
              <a:off x="4036638" y="1204394"/>
              <a:ext cx="44670" cy="8314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Rectangle 51">
              <a:extLst>
                <a:ext uri="{FF2B5EF4-FFF2-40B4-BE49-F238E27FC236}">
                  <a16:creationId xmlns:a16="http://schemas.microsoft.com/office/drawing/2014/main" id="{51C49759-0BCA-4706-917B-B54210260EE9}"/>
                </a:ext>
              </a:extLst>
            </p:cNvPr>
            <p:cNvSpPr/>
            <p:nvPr/>
          </p:nvSpPr>
          <p:spPr>
            <a:xfrm>
              <a:off x="4036638" y="1383274"/>
              <a:ext cx="44670" cy="8314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Rectangle 52">
              <a:extLst>
                <a:ext uri="{FF2B5EF4-FFF2-40B4-BE49-F238E27FC236}">
                  <a16:creationId xmlns:a16="http://schemas.microsoft.com/office/drawing/2014/main" id="{A761AA69-BC32-45A8-A30A-3F860B945260}"/>
                </a:ext>
              </a:extLst>
            </p:cNvPr>
            <p:cNvSpPr/>
            <p:nvPr/>
          </p:nvSpPr>
          <p:spPr>
            <a:xfrm>
              <a:off x="4036638" y="1560896"/>
              <a:ext cx="44670" cy="8440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4" name="Oval 13">
            <a:extLst>
              <a:ext uri="{FF2B5EF4-FFF2-40B4-BE49-F238E27FC236}">
                <a16:creationId xmlns:a16="http://schemas.microsoft.com/office/drawing/2014/main" id="{0626F76D-755C-4392-83CD-8700D6E2963D}"/>
              </a:ext>
            </a:extLst>
          </p:cNvPr>
          <p:cNvSpPr/>
          <p:nvPr/>
        </p:nvSpPr>
        <p:spPr bwMode="auto">
          <a:xfrm>
            <a:off x="7775575" y="4813300"/>
            <a:ext cx="46038" cy="46038"/>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877D2515-9617-465F-9257-EEFE84EA25C2}"/>
              </a:ext>
            </a:extLst>
          </p:cNvPr>
          <p:cNvSpPr/>
          <p:nvPr/>
        </p:nvSpPr>
        <p:spPr bwMode="auto">
          <a:xfrm>
            <a:off x="8966200" y="4281489"/>
            <a:ext cx="46038" cy="46037"/>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9478" name="Picture 8" descr="https://encrypted-tbn1.gstatic.com/images?q=tbn:ANd9GcQLMRDrUZpN5Yl5kLLIQPDjGRseU4FQgu-tdlRkOAjqUto_WyQ">
            <a:extLst>
              <a:ext uri="{FF2B5EF4-FFF2-40B4-BE49-F238E27FC236}">
                <a16:creationId xmlns:a16="http://schemas.microsoft.com/office/drawing/2014/main" id="{D1D658C7-C5E1-44D5-AD5E-1DFCE8A54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4991100"/>
            <a:ext cx="125253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07240B3-A685-44B6-9FF9-DC638E2C51E3}"/>
              </a:ext>
            </a:extLst>
          </p:cNvPr>
          <p:cNvSpPr/>
          <p:nvPr/>
        </p:nvSpPr>
        <p:spPr bwMode="auto">
          <a:xfrm>
            <a:off x="7473951" y="5588000"/>
            <a:ext cx="1241425" cy="419100"/>
          </a:xfrm>
          <a:prstGeom prst="rect">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0D93BD23-F4C8-4AAB-8D50-CD44743569B6}"/>
              </a:ext>
            </a:extLst>
          </p:cNvPr>
          <p:cNvSpPr/>
          <p:nvPr/>
        </p:nvSpPr>
        <p:spPr bwMode="auto">
          <a:xfrm>
            <a:off x="7794625" y="4789488"/>
            <a:ext cx="325438" cy="215900"/>
          </a:xfrm>
          <a:custGeom>
            <a:avLst/>
            <a:gdLst>
              <a:gd name="connsiteX0" fmla="*/ 251927 w 251927"/>
              <a:gd name="connsiteY0" fmla="*/ 223934 h 223934"/>
              <a:gd name="connsiteX1" fmla="*/ 65315 w 251927"/>
              <a:gd name="connsiteY1" fmla="*/ 167951 h 223934"/>
              <a:gd name="connsiteX2" fmla="*/ 0 w 251927"/>
              <a:gd name="connsiteY2" fmla="*/ 0 h 223934"/>
            </a:gdLst>
            <a:ahLst/>
            <a:cxnLst>
              <a:cxn ang="0">
                <a:pos x="connsiteX0" y="connsiteY0"/>
              </a:cxn>
              <a:cxn ang="0">
                <a:pos x="connsiteX1" y="connsiteY1"/>
              </a:cxn>
              <a:cxn ang="0">
                <a:pos x="connsiteX2" y="connsiteY2"/>
              </a:cxn>
            </a:cxnLst>
            <a:rect l="l" t="t" r="r" b="b"/>
            <a:pathLst>
              <a:path w="251927" h="223934">
                <a:moveTo>
                  <a:pt x="251927" y="223934"/>
                </a:moveTo>
                <a:cubicBezTo>
                  <a:pt x="179615" y="214603"/>
                  <a:pt x="107303" y="205273"/>
                  <a:pt x="65315" y="167951"/>
                </a:cubicBezTo>
                <a:cubicBezTo>
                  <a:pt x="23327" y="130629"/>
                  <a:pt x="11663" y="65314"/>
                  <a:pt x="0" y="0"/>
                </a:cubicBezTo>
              </a:path>
            </a:pathLst>
          </a:cu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0" name="Freeform 19">
            <a:extLst>
              <a:ext uri="{FF2B5EF4-FFF2-40B4-BE49-F238E27FC236}">
                <a16:creationId xmlns:a16="http://schemas.microsoft.com/office/drawing/2014/main" id="{AEA2B7A6-0549-4BC7-AC8B-892F9CBA66DD}"/>
              </a:ext>
            </a:extLst>
          </p:cNvPr>
          <p:cNvSpPr/>
          <p:nvPr/>
        </p:nvSpPr>
        <p:spPr bwMode="auto">
          <a:xfrm>
            <a:off x="8167689" y="4598989"/>
            <a:ext cx="1241425" cy="504825"/>
          </a:xfrm>
          <a:custGeom>
            <a:avLst/>
            <a:gdLst>
              <a:gd name="connsiteX0" fmla="*/ 0 w 1240971"/>
              <a:gd name="connsiteY0" fmla="*/ 466531 h 544286"/>
              <a:gd name="connsiteX1" fmla="*/ 839755 w 1240971"/>
              <a:gd name="connsiteY1" fmla="*/ 466531 h 544286"/>
              <a:gd name="connsiteX2" fmla="*/ 1240971 w 1240971"/>
              <a:gd name="connsiteY2" fmla="*/ 0 h 544286"/>
              <a:gd name="connsiteX0" fmla="*/ 0 w 1240971"/>
              <a:gd name="connsiteY0" fmla="*/ 466531 h 516294"/>
              <a:gd name="connsiteX1" fmla="*/ 839755 w 1240971"/>
              <a:gd name="connsiteY1" fmla="*/ 438539 h 516294"/>
              <a:gd name="connsiteX2" fmla="*/ 1240971 w 1240971"/>
              <a:gd name="connsiteY2" fmla="*/ 0 h 516294"/>
              <a:gd name="connsiteX0" fmla="*/ 0 w 1240971"/>
              <a:gd name="connsiteY0" fmla="*/ 466531 h 505408"/>
              <a:gd name="connsiteX1" fmla="*/ 830425 w 1240971"/>
              <a:gd name="connsiteY1" fmla="*/ 410547 h 505408"/>
              <a:gd name="connsiteX2" fmla="*/ 1240971 w 1240971"/>
              <a:gd name="connsiteY2" fmla="*/ 0 h 505408"/>
            </a:gdLst>
            <a:ahLst/>
            <a:cxnLst>
              <a:cxn ang="0">
                <a:pos x="connsiteX0" y="connsiteY0"/>
              </a:cxn>
              <a:cxn ang="0">
                <a:pos x="connsiteX1" y="connsiteY1"/>
              </a:cxn>
              <a:cxn ang="0">
                <a:pos x="connsiteX2" y="connsiteY2"/>
              </a:cxn>
            </a:cxnLst>
            <a:rect l="l" t="t" r="r" b="b"/>
            <a:pathLst>
              <a:path w="1240971" h="505408">
                <a:moveTo>
                  <a:pt x="0" y="466531"/>
                </a:moveTo>
                <a:cubicBezTo>
                  <a:pt x="316463" y="505408"/>
                  <a:pt x="623597" y="488302"/>
                  <a:pt x="830425" y="410547"/>
                </a:cubicBezTo>
                <a:cubicBezTo>
                  <a:pt x="1037254" y="332792"/>
                  <a:pt x="1143777" y="194388"/>
                  <a:pt x="1240971" y="0"/>
                </a:cubicBezTo>
              </a:path>
            </a:pathLst>
          </a:cu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44552CA4-E21A-4E9A-BF9D-66DD171EF748}"/>
              </a:ext>
            </a:extLst>
          </p:cNvPr>
          <p:cNvSpPr/>
          <p:nvPr/>
        </p:nvSpPr>
        <p:spPr bwMode="auto">
          <a:xfrm>
            <a:off x="8054976" y="4943475"/>
            <a:ext cx="131763" cy="122238"/>
          </a:xfrm>
          <a:prstGeom prst="ellipse">
            <a:avLst/>
          </a:prstGeom>
          <a:solidFill>
            <a:schemeClr val="accent6">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2" name="Straight Connector 21">
            <a:extLst>
              <a:ext uri="{FF2B5EF4-FFF2-40B4-BE49-F238E27FC236}">
                <a16:creationId xmlns:a16="http://schemas.microsoft.com/office/drawing/2014/main" id="{B5D07B96-B281-472B-82A6-2E70827B09DA}"/>
              </a:ext>
            </a:extLst>
          </p:cNvPr>
          <p:cNvCxnSpPr/>
          <p:nvPr/>
        </p:nvCxnSpPr>
        <p:spPr bwMode="auto">
          <a:xfrm flipV="1">
            <a:off x="7205664" y="2339975"/>
            <a:ext cx="1811337" cy="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D0DF89-5311-426F-8439-2F7F6E9A341C}"/>
              </a:ext>
            </a:extLst>
          </p:cNvPr>
          <p:cNvCxnSpPr/>
          <p:nvPr/>
        </p:nvCxnSpPr>
        <p:spPr bwMode="auto">
          <a:xfrm flipV="1">
            <a:off x="7200900" y="2459038"/>
            <a:ext cx="1811338" cy="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732BEF-58EE-4F9A-ADAC-456047712758}"/>
              </a:ext>
            </a:extLst>
          </p:cNvPr>
          <p:cNvCxnSpPr/>
          <p:nvPr/>
        </p:nvCxnSpPr>
        <p:spPr bwMode="auto">
          <a:xfrm flipV="1">
            <a:off x="7205664" y="4064000"/>
            <a:ext cx="1811337" cy="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FC636F-253E-464F-A1C5-0F7E46F70DA7}"/>
              </a:ext>
            </a:extLst>
          </p:cNvPr>
          <p:cNvCxnSpPr/>
          <p:nvPr/>
        </p:nvCxnSpPr>
        <p:spPr bwMode="auto">
          <a:xfrm flipV="1">
            <a:off x="7186614" y="2416175"/>
            <a:ext cx="1811337" cy="0"/>
          </a:xfrm>
          <a:prstGeom prst="line">
            <a:avLst/>
          </a:prstGeom>
          <a:ln w="127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487" name="Group 194">
            <a:extLst>
              <a:ext uri="{FF2B5EF4-FFF2-40B4-BE49-F238E27FC236}">
                <a16:creationId xmlns:a16="http://schemas.microsoft.com/office/drawing/2014/main" id="{567F0BEF-83EB-485B-93D1-CC8BD5982D4E}"/>
              </a:ext>
            </a:extLst>
          </p:cNvPr>
          <p:cNvGrpSpPr>
            <a:grpSpLocks/>
          </p:cNvGrpSpPr>
          <p:nvPr/>
        </p:nvGrpSpPr>
        <p:grpSpPr bwMode="auto">
          <a:xfrm>
            <a:off x="6326189" y="1752601"/>
            <a:ext cx="3602037" cy="4367213"/>
            <a:chOff x="4540898" y="989045"/>
            <a:chExt cx="3601616" cy="4366726"/>
          </a:xfrm>
        </p:grpSpPr>
        <p:cxnSp>
          <p:nvCxnSpPr>
            <p:cNvPr id="38" name="Straight Connector 37">
              <a:extLst>
                <a:ext uri="{FF2B5EF4-FFF2-40B4-BE49-F238E27FC236}">
                  <a16:creationId xmlns:a16="http://schemas.microsoft.com/office/drawing/2014/main" id="{56F20696-2716-424C-9261-7904B5CDE38F}"/>
                </a:ext>
              </a:extLst>
            </p:cNvPr>
            <p:cNvCxnSpPr/>
            <p:nvPr/>
          </p:nvCxnSpPr>
          <p:spPr>
            <a:xfrm flipV="1">
              <a:off x="4544073" y="989045"/>
              <a:ext cx="336511" cy="2080981"/>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43388C-D486-42A2-A763-616C8A8D3F0D}"/>
                </a:ext>
              </a:extLst>
            </p:cNvPr>
            <p:cNvCxnSpPr/>
            <p:nvPr/>
          </p:nvCxnSpPr>
          <p:spPr>
            <a:xfrm flipH="1" flipV="1">
              <a:off x="7802829" y="1001744"/>
              <a:ext cx="336511" cy="2080981"/>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E1AE28A-C7B2-4946-BB4E-62C230DB181E}"/>
                </a:ext>
              </a:extLst>
            </p:cNvPr>
            <p:cNvCxnSpPr/>
            <p:nvPr/>
          </p:nvCxnSpPr>
          <p:spPr>
            <a:xfrm flipH="1">
              <a:off x="4871059" y="989045"/>
              <a:ext cx="2928595" cy="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42C329-8C21-451D-8FD3-62419E06FC51}"/>
                </a:ext>
              </a:extLst>
            </p:cNvPr>
            <p:cNvCxnSpPr/>
            <p:nvPr/>
          </p:nvCxnSpPr>
          <p:spPr>
            <a:xfrm flipV="1">
              <a:off x="4544073" y="3054153"/>
              <a:ext cx="3175" cy="120954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3CC2D3-C6BB-476D-8F51-C0C46EDA015C}"/>
                </a:ext>
              </a:extLst>
            </p:cNvPr>
            <p:cNvCxnSpPr/>
            <p:nvPr/>
          </p:nvCxnSpPr>
          <p:spPr>
            <a:xfrm flipV="1">
              <a:off x="8139339" y="3066851"/>
              <a:ext cx="3175" cy="120954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4D5A6AC-FECC-47B2-B379-24F9C2416D29}"/>
                </a:ext>
              </a:extLst>
            </p:cNvPr>
            <p:cNvCxnSpPr/>
            <p:nvPr/>
          </p:nvCxnSpPr>
          <p:spPr>
            <a:xfrm flipH="1" flipV="1">
              <a:off x="4540898" y="4243057"/>
              <a:ext cx="330161" cy="1112714"/>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97A5D5-26F3-4C7F-9066-A362BE5C20D9}"/>
                </a:ext>
              </a:extLst>
            </p:cNvPr>
            <p:cNvCxnSpPr/>
            <p:nvPr/>
          </p:nvCxnSpPr>
          <p:spPr>
            <a:xfrm flipV="1">
              <a:off x="7809178" y="4254169"/>
              <a:ext cx="330161" cy="1101602"/>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B95220-C9F0-4C54-888C-5A6E3B965FD0}"/>
                </a:ext>
              </a:extLst>
            </p:cNvPr>
            <p:cNvCxnSpPr/>
            <p:nvPr/>
          </p:nvCxnSpPr>
          <p:spPr>
            <a:xfrm flipH="1">
              <a:off x="4874234" y="5349422"/>
              <a:ext cx="2928595" cy="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488" name="Group 212">
            <a:extLst>
              <a:ext uri="{FF2B5EF4-FFF2-40B4-BE49-F238E27FC236}">
                <a16:creationId xmlns:a16="http://schemas.microsoft.com/office/drawing/2014/main" id="{4B2CED1A-A669-4FD1-A628-27A4682C6CDA}"/>
              </a:ext>
            </a:extLst>
          </p:cNvPr>
          <p:cNvGrpSpPr>
            <a:grpSpLocks/>
          </p:cNvGrpSpPr>
          <p:nvPr/>
        </p:nvGrpSpPr>
        <p:grpSpPr bwMode="auto">
          <a:xfrm>
            <a:off x="7191376" y="2435225"/>
            <a:ext cx="1819275" cy="1638300"/>
            <a:chOff x="5405439" y="1671846"/>
            <a:chExt cx="1819274" cy="1638092"/>
          </a:xfrm>
        </p:grpSpPr>
        <p:grpSp>
          <p:nvGrpSpPr>
            <p:cNvPr id="19508" name="Group 208">
              <a:extLst>
                <a:ext uri="{FF2B5EF4-FFF2-40B4-BE49-F238E27FC236}">
                  <a16:creationId xmlns:a16="http://schemas.microsoft.com/office/drawing/2014/main" id="{7BF8FBBF-C84D-4947-AE27-D69B47857907}"/>
                </a:ext>
              </a:extLst>
            </p:cNvPr>
            <p:cNvGrpSpPr>
              <a:grpSpLocks/>
            </p:cNvGrpSpPr>
            <p:nvPr/>
          </p:nvGrpSpPr>
          <p:grpSpPr bwMode="auto">
            <a:xfrm>
              <a:off x="5405439" y="1671846"/>
              <a:ext cx="85724" cy="1638092"/>
              <a:chOff x="3548062" y="1643271"/>
              <a:chExt cx="75218" cy="1609517"/>
            </a:xfrm>
          </p:grpSpPr>
          <p:cxnSp>
            <p:nvCxnSpPr>
              <p:cNvPr id="36" name="Straight Connector 35">
                <a:extLst>
                  <a:ext uri="{FF2B5EF4-FFF2-40B4-BE49-F238E27FC236}">
                    <a16:creationId xmlns:a16="http://schemas.microsoft.com/office/drawing/2014/main" id="{58F303C9-9509-42C8-A7CA-839339240223}"/>
                  </a:ext>
                </a:extLst>
              </p:cNvPr>
              <p:cNvCxnSpPr/>
              <p:nvPr/>
            </p:nvCxnSpPr>
            <p:spPr>
              <a:xfrm>
                <a:off x="3548062" y="1658867"/>
                <a:ext cx="7521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F919DF6-0B3A-4CED-AB4E-94D2AF31C3F7}"/>
                  </a:ext>
                </a:extLst>
              </p:cNvPr>
              <p:cNvCxnSpPr/>
              <p:nvPr/>
            </p:nvCxnSpPr>
            <p:spPr>
              <a:xfrm flipH="1">
                <a:off x="3619102" y="1643271"/>
                <a:ext cx="4178" cy="1609517"/>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509" name="Group 209">
              <a:extLst>
                <a:ext uri="{FF2B5EF4-FFF2-40B4-BE49-F238E27FC236}">
                  <a16:creationId xmlns:a16="http://schemas.microsoft.com/office/drawing/2014/main" id="{290FAC71-C3E4-4031-8370-9993D903F98B}"/>
                </a:ext>
              </a:extLst>
            </p:cNvPr>
            <p:cNvGrpSpPr>
              <a:grpSpLocks/>
            </p:cNvGrpSpPr>
            <p:nvPr/>
          </p:nvGrpSpPr>
          <p:grpSpPr bwMode="auto">
            <a:xfrm flipH="1">
              <a:off x="7138989" y="1671846"/>
              <a:ext cx="85724" cy="1638092"/>
              <a:chOff x="3548062" y="1643271"/>
              <a:chExt cx="75218" cy="1609517"/>
            </a:xfrm>
          </p:grpSpPr>
          <p:cxnSp>
            <p:nvCxnSpPr>
              <p:cNvPr id="34" name="Straight Connector 33">
                <a:extLst>
                  <a:ext uri="{FF2B5EF4-FFF2-40B4-BE49-F238E27FC236}">
                    <a16:creationId xmlns:a16="http://schemas.microsoft.com/office/drawing/2014/main" id="{3DECB465-62B1-4A43-91C9-81D4D4C06B0F}"/>
                  </a:ext>
                </a:extLst>
              </p:cNvPr>
              <p:cNvCxnSpPr/>
              <p:nvPr/>
            </p:nvCxnSpPr>
            <p:spPr>
              <a:xfrm>
                <a:off x="3548062" y="1658867"/>
                <a:ext cx="7521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7FCBFF-79DC-446B-B0A3-CAA99730F3AC}"/>
                  </a:ext>
                </a:extLst>
              </p:cNvPr>
              <p:cNvCxnSpPr/>
              <p:nvPr/>
            </p:nvCxnSpPr>
            <p:spPr>
              <a:xfrm flipH="1">
                <a:off x="3619102" y="1643271"/>
                <a:ext cx="4179" cy="1609517"/>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9" name="Lightning Bolt 28">
            <a:extLst>
              <a:ext uri="{FF2B5EF4-FFF2-40B4-BE49-F238E27FC236}">
                <a16:creationId xmlns:a16="http://schemas.microsoft.com/office/drawing/2014/main" id="{FC982D4A-CFCB-4496-A130-4877AF64281C}"/>
              </a:ext>
            </a:extLst>
          </p:cNvPr>
          <p:cNvSpPr/>
          <p:nvPr/>
        </p:nvSpPr>
        <p:spPr bwMode="auto">
          <a:xfrm>
            <a:off x="7989889" y="5643563"/>
            <a:ext cx="242887" cy="298450"/>
          </a:xfrm>
          <a:prstGeom prst="lightningBol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90" name="TextBox 214">
            <a:extLst>
              <a:ext uri="{FF2B5EF4-FFF2-40B4-BE49-F238E27FC236}">
                <a16:creationId xmlns:a16="http://schemas.microsoft.com/office/drawing/2014/main" id="{AFCE8724-1C23-419D-BAAF-73F3E7722B92}"/>
              </a:ext>
            </a:extLst>
          </p:cNvPr>
          <p:cNvSpPr txBox="1">
            <a:spLocks noChangeArrowheads="1"/>
          </p:cNvSpPr>
          <p:nvPr/>
        </p:nvSpPr>
        <p:spPr bwMode="auto">
          <a:xfrm>
            <a:off x="7477126" y="5653089"/>
            <a:ext cx="665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t>Mega</a:t>
            </a:r>
          </a:p>
        </p:txBody>
      </p:sp>
      <p:sp>
        <p:nvSpPr>
          <p:cNvPr id="19491" name="TextBox 215">
            <a:extLst>
              <a:ext uri="{FF2B5EF4-FFF2-40B4-BE49-F238E27FC236}">
                <a16:creationId xmlns:a16="http://schemas.microsoft.com/office/drawing/2014/main" id="{7C231E18-3775-4050-9F85-E6DD69E792BE}"/>
              </a:ext>
            </a:extLst>
          </p:cNvPr>
          <p:cNvSpPr txBox="1">
            <a:spLocks noChangeArrowheads="1"/>
          </p:cNvSpPr>
          <p:nvPr/>
        </p:nvSpPr>
        <p:spPr bwMode="auto">
          <a:xfrm>
            <a:off x="8180389" y="5656263"/>
            <a:ext cx="527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t>Volt</a:t>
            </a:r>
          </a:p>
        </p:txBody>
      </p:sp>
      <p:sp>
        <p:nvSpPr>
          <p:cNvPr id="19492" name="TextBox 6">
            <a:extLst>
              <a:ext uri="{FF2B5EF4-FFF2-40B4-BE49-F238E27FC236}">
                <a16:creationId xmlns:a16="http://schemas.microsoft.com/office/drawing/2014/main" id="{DC45007F-EB39-4120-97D2-2DCF8BAF37DE}"/>
              </a:ext>
            </a:extLst>
          </p:cNvPr>
          <p:cNvSpPr txBox="1">
            <a:spLocks noChangeArrowheads="1"/>
          </p:cNvSpPr>
          <p:nvPr/>
        </p:nvSpPr>
        <p:spPr bwMode="auto">
          <a:xfrm>
            <a:off x="1828800" y="1524001"/>
            <a:ext cx="4495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Design goal:</a:t>
            </a:r>
          </a:p>
          <a:p>
            <a:pPr eaLnBrk="1" hangingPunct="1">
              <a:spcBef>
                <a:spcPct val="0"/>
              </a:spcBef>
              <a:buFontTx/>
              <a:buNone/>
            </a:pPr>
            <a:r>
              <a:rPr lang="en-US" altLang="en-US" sz="1800" b="1"/>
              <a:t>Avoid combination of high electric fields, UV radiation and positive ions at metal surfaces;</a:t>
            </a:r>
          </a:p>
          <a:p>
            <a:pPr eaLnBrk="1" hangingPunct="1">
              <a:spcBef>
                <a:spcPct val="0"/>
              </a:spcBef>
              <a:buFontTx/>
              <a:buNone/>
            </a:pPr>
            <a:r>
              <a:rPr lang="en-US" altLang="en-US" sz="1800" b="1"/>
              <a:t>avoid high field where possible</a:t>
            </a:r>
          </a:p>
          <a:p>
            <a:pPr eaLnBrk="1" hangingPunct="1">
              <a:spcBef>
                <a:spcPct val="0"/>
              </a:spcBef>
              <a:buFontTx/>
              <a:buNone/>
            </a:pPr>
            <a:endParaRPr lang="en-US" altLang="en-US" sz="1800" b="1"/>
          </a:p>
          <a:p>
            <a:pPr eaLnBrk="1" hangingPunct="1">
              <a:spcBef>
                <a:spcPct val="0"/>
              </a:spcBef>
              <a:buFontTx/>
              <a:buNone/>
            </a:pPr>
            <a:endParaRPr lang="en-US" altLang="en-US" sz="1800" b="1"/>
          </a:p>
          <a:p>
            <a:pPr eaLnBrk="1" hangingPunct="1">
              <a:spcBef>
                <a:spcPct val="0"/>
              </a:spcBef>
              <a:buFontTx/>
              <a:buNone/>
            </a:pPr>
            <a:r>
              <a:rPr lang="en-US" altLang="en-US" sz="1800" b="1"/>
              <a:t>Features:</a:t>
            </a:r>
          </a:p>
          <a:p>
            <a:pPr eaLnBrk="1" hangingPunct="1">
              <a:spcBef>
                <a:spcPct val="0"/>
              </a:spcBef>
              <a:buFontTx/>
              <a:buNone/>
            </a:pPr>
            <a:r>
              <a:rPr lang="en-US" altLang="en-US" sz="1800" b="1"/>
              <a:t>• Teflon shield to block UV and avoid ions on</a:t>
            </a:r>
          </a:p>
          <a:p>
            <a:pPr eaLnBrk="1" hangingPunct="1">
              <a:spcBef>
                <a:spcPct val="0"/>
              </a:spcBef>
              <a:buFontTx/>
              <a:buNone/>
            </a:pPr>
            <a:r>
              <a:rPr lang="en-US" altLang="en-US" sz="1800" b="1"/>
              <a:t>  electrodes in liquid</a:t>
            </a:r>
          </a:p>
          <a:p>
            <a:pPr eaLnBrk="1" hangingPunct="1">
              <a:spcBef>
                <a:spcPct val="0"/>
              </a:spcBef>
              <a:buFontTx/>
              <a:buNone/>
            </a:pPr>
            <a:r>
              <a:rPr lang="en-US" altLang="en-US" sz="1800" b="1"/>
              <a:t>• PMT and PMT readout at HV to reduce</a:t>
            </a:r>
          </a:p>
          <a:p>
            <a:pPr eaLnBrk="1" hangingPunct="1">
              <a:spcBef>
                <a:spcPct val="0"/>
              </a:spcBef>
              <a:buFontTx/>
              <a:buNone/>
            </a:pPr>
            <a:r>
              <a:rPr lang="en-US" altLang="en-US" sz="1800" b="1"/>
              <a:t>   electric field behind cathode grid</a:t>
            </a:r>
          </a:p>
          <a:p>
            <a:pPr eaLnBrk="1" hangingPunct="1">
              <a:spcBef>
                <a:spcPct val="0"/>
              </a:spcBef>
              <a:buFontTx/>
              <a:buNone/>
            </a:pPr>
            <a:r>
              <a:rPr lang="en-US" altLang="en-US" sz="1800" b="1"/>
              <a:t>• HV field cage to lower field in vacuum</a:t>
            </a:r>
          </a:p>
          <a:p>
            <a:pPr eaLnBrk="1" hangingPunct="1">
              <a:spcBef>
                <a:spcPct val="0"/>
              </a:spcBef>
              <a:buFontTx/>
              <a:buNone/>
            </a:pPr>
            <a:r>
              <a:rPr lang="en-US" altLang="en-US" sz="1800" b="1"/>
              <a:t>   (High field only in thick external dielectric)</a:t>
            </a:r>
          </a:p>
          <a:p>
            <a:pPr eaLnBrk="1" hangingPunct="1">
              <a:spcBef>
                <a:spcPct val="0"/>
              </a:spcBef>
              <a:buFontTx/>
              <a:buNone/>
            </a:pPr>
            <a:r>
              <a:rPr lang="en-US" altLang="en-US" sz="1800" b="1"/>
              <a:t>• No HV feed-through and  no HV cable</a:t>
            </a:r>
          </a:p>
          <a:p>
            <a:pPr eaLnBrk="1" hangingPunct="1">
              <a:spcBef>
                <a:spcPct val="0"/>
              </a:spcBef>
              <a:buFontTx/>
              <a:buNone/>
            </a:pPr>
            <a:r>
              <a:rPr lang="en-US" altLang="en-US" sz="1800" b="1"/>
              <a:t>• HV source in vacuum space</a:t>
            </a:r>
          </a:p>
          <a:p>
            <a:pPr eaLnBrk="1" hangingPunct="1">
              <a:spcBef>
                <a:spcPct val="0"/>
              </a:spcBef>
              <a:buFontTx/>
              <a:buNone/>
            </a:pPr>
            <a:endParaRPr lang="en-US" altLang="en-US" sz="1800" b="1"/>
          </a:p>
          <a:p>
            <a:pPr eaLnBrk="1" hangingPunct="1">
              <a:spcBef>
                <a:spcPct val="0"/>
              </a:spcBef>
              <a:buFontTx/>
              <a:buNone/>
            </a:pPr>
            <a:r>
              <a:rPr lang="en-US" altLang="en-US" sz="1800" b="1"/>
              <a:t>Only grid wires are (unavoidably) exposed</a:t>
            </a:r>
          </a:p>
          <a:p>
            <a:pPr eaLnBrk="1" hangingPunct="1">
              <a:spcBef>
                <a:spcPct val="0"/>
              </a:spcBef>
              <a:buFontTx/>
              <a:buNone/>
            </a:pPr>
            <a:r>
              <a:rPr lang="en-US" altLang="en-US" sz="1800" b="1"/>
              <a:t>to high electric field, ions and UV radiation.</a:t>
            </a:r>
          </a:p>
        </p:txBody>
      </p:sp>
      <p:sp>
        <p:nvSpPr>
          <p:cNvPr id="160" name="TextBox 6">
            <a:extLst>
              <a:ext uri="{FF2B5EF4-FFF2-40B4-BE49-F238E27FC236}">
                <a16:creationId xmlns:a16="http://schemas.microsoft.com/office/drawing/2014/main" id="{461E29C2-4CC6-46DA-9065-36A783714466}"/>
              </a:ext>
            </a:extLst>
          </p:cNvPr>
          <p:cNvSpPr txBox="1">
            <a:spLocks noChangeArrowheads="1"/>
          </p:cNvSpPr>
          <p:nvPr/>
        </p:nvSpPr>
        <p:spPr bwMode="auto">
          <a:xfrm rot="5400000">
            <a:off x="7050088" y="3084513"/>
            <a:ext cx="685800" cy="307975"/>
          </a:xfrm>
          <a:prstGeom prst="rect">
            <a:avLst/>
          </a:prstGeom>
          <a:noFill/>
          <a:ln>
            <a:noFill/>
          </a:ln>
          <a:extLst/>
        </p:spPr>
        <p:txBody>
          <a:bodyPr>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1400" b="1" dirty="0">
                <a:solidFill>
                  <a:schemeClr val="tx1">
                    <a:lumMod val="75000"/>
                    <a:lumOff val="25000"/>
                  </a:schemeClr>
                </a:solidFill>
              </a:rPr>
              <a:t>Teflon</a:t>
            </a:r>
          </a:p>
        </p:txBody>
      </p:sp>
      <p:sp>
        <p:nvSpPr>
          <p:cNvPr id="162" name="TextBox 6">
            <a:extLst>
              <a:ext uri="{FF2B5EF4-FFF2-40B4-BE49-F238E27FC236}">
                <a16:creationId xmlns:a16="http://schemas.microsoft.com/office/drawing/2014/main" id="{F79D366E-4E05-4150-BA7C-5CC76C2D62D3}"/>
              </a:ext>
            </a:extLst>
          </p:cNvPr>
          <p:cNvSpPr txBox="1">
            <a:spLocks noChangeArrowheads="1"/>
          </p:cNvSpPr>
          <p:nvPr/>
        </p:nvSpPr>
        <p:spPr bwMode="auto">
          <a:xfrm rot="16200000">
            <a:off x="8477251" y="3063876"/>
            <a:ext cx="685800" cy="307975"/>
          </a:xfrm>
          <a:prstGeom prst="rect">
            <a:avLst/>
          </a:prstGeom>
          <a:noFill/>
          <a:ln>
            <a:noFill/>
          </a:ln>
          <a:extLst/>
        </p:spPr>
        <p:txBody>
          <a:bodyPr>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1400" b="1" dirty="0">
                <a:solidFill>
                  <a:schemeClr val="tx1">
                    <a:lumMod val="75000"/>
                    <a:lumOff val="25000"/>
                  </a:schemeClr>
                </a:solidFill>
              </a:rPr>
              <a:t>Teflon</a:t>
            </a:r>
          </a:p>
        </p:txBody>
      </p:sp>
      <p:sp>
        <p:nvSpPr>
          <p:cNvPr id="163" name="TextBox 6">
            <a:extLst>
              <a:ext uri="{FF2B5EF4-FFF2-40B4-BE49-F238E27FC236}">
                <a16:creationId xmlns:a16="http://schemas.microsoft.com/office/drawing/2014/main" id="{61754B00-5299-43CE-BA4D-D3BEA97562C8}"/>
              </a:ext>
            </a:extLst>
          </p:cNvPr>
          <p:cNvSpPr txBox="1">
            <a:spLocks noChangeArrowheads="1"/>
          </p:cNvSpPr>
          <p:nvPr/>
        </p:nvSpPr>
        <p:spPr bwMode="auto">
          <a:xfrm>
            <a:off x="7620000" y="3810001"/>
            <a:ext cx="1066800" cy="307975"/>
          </a:xfrm>
          <a:prstGeom prst="rect">
            <a:avLst/>
          </a:prstGeom>
          <a:noFill/>
          <a:ln>
            <a:noFill/>
          </a:ln>
          <a:extLst/>
        </p:spPr>
        <p:txBody>
          <a:bodyPr>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1400" b="1" dirty="0">
                <a:solidFill>
                  <a:schemeClr val="tx1">
                    <a:lumMod val="75000"/>
                    <a:lumOff val="25000"/>
                  </a:schemeClr>
                </a:solidFill>
              </a:rPr>
              <a:t>PMT at -HV</a:t>
            </a:r>
          </a:p>
        </p:txBody>
      </p:sp>
      <p:sp>
        <p:nvSpPr>
          <p:cNvPr id="166" name="TextBox 6">
            <a:extLst>
              <a:ext uri="{FF2B5EF4-FFF2-40B4-BE49-F238E27FC236}">
                <a16:creationId xmlns:a16="http://schemas.microsoft.com/office/drawing/2014/main" id="{099D2182-6F62-48DC-8D05-445DFE39C91A}"/>
              </a:ext>
            </a:extLst>
          </p:cNvPr>
          <p:cNvSpPr txBox="1">
            <a:spLocks noChangeArrowheads="1"/>
          </p:cNvSpPr>
          <p:nvPr/>
        </p:nvSpPr>
        <p:spPr bwMode="auto">
          <a:xfrm rot="5400000">
            <a:off x="6572251" y="3148013"/>
            <a:ext cx="990600" cy="307975"/>
          </a:xfrm>
          <a:prstGeom prst="rect">
            <a:avLst/>
          </a:prstGeom>
          <a:noFill/>
          <a:ln>
            <a:noFill/>
          </a:ln>
          <a:extLst/>
        </p:spPr>
        <p:txBody>
          <a:bodyPr>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1400" b="1" dirty="0">
                <a:solidFill>
                  <a:schemeClr val="bg1">
                    <a:lumMod val="50000"/>
                  </a:schemeClr>
                </a:solidFill>
              </a:rPr>
              <a:t>Dielectric</a:t>
            </a:r>
          </a:p>
        </p:txBody>
      </p:sp>
      <p:sp>
        <p:nvSpPr>
          <p:cNvPr id="167" name="TextBox 6">
            <a:extLst>
              <a:ext uri="{FF2B5EF4-FFF2-40B4-BE49-F238E27FC236}">
                <a16:creationId xmlns:a16="http://schemas.microsoft.com/office/drawing/2014/main" id="{727B138D-CCBC-4518-A024-F2BD44A6B2B7}"/>
              </a:ext>
            </a:extLst>
          </p:cNvPr>
          <p:cNvSpPr txBox="1">
            <a:spLocks noChangeArrowheads="1"/>
          </p:cNvSpPr>
          <p:nvPr/>
        </p:nvSpPr>
        <p:spPr bwMode="auto">
          <a:xfrm rot="16200000">
            <a:off x="8637588" y="3032126"/>
            <a:ext cx="990600" cy="307975"/>
          </a:xfrm>
          <a:prstGeom prst="rect">
            <a:avLst/>
          </a:prstGeom>
          <a:noFill/>
          <a:ln>
            <a:noFill/>
          </a:ln>
          <a:extLst/>
        </p:spPr>
        <p:txBody>
          <a:bodyPr>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1400" b="1" dirty="0">
                <a:solidFill>
                  <a:schemeClr val="bg1">
                    <a:lumMod val="50000"/>
                  </a:schemeClr>
                </a:solidFill>
              </a:rPr>
              <a:t>Dielectric</a:t>
            </a:r>
          </a:p>
        </p:txBody>
      </p:sp>
      <p:sp>
        <p:nvSpPr>
          <p:cNvPr id="19498" name="TextBox 6">
            <a:extLst>
              <a:ext uri="{FF2B5EF4-FFF2-40B4-BE49-F238E27FC236}">
                <a16:creationId xmlns:a16="http://schemas.microsoft.com/office/drawing/2014/main" id="{8CC03571-140A-4CB1-9155-04772147A720}"/>
              </a:ext>
            </a:extLst>
          </p:cNvPr>
          <p:cNvSpPr txBox="1">
            <a:spLocks noChangeArrowheads="1"/>
          </p:cNvSpPr>
          <p:nvPr/>
        </p:nvSpPr>
        <p:spPr bwMode="auto">
          <a:xfrm rot="5400000">
            <a:off x="6021388" y="3122613"/>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solidFill>
                  <a:srgbClr val="E45B00"/>
                </a:solidFill>
              </a:rPr>
              <a:t>HV field cage</a:t>
            </a:r>
          </a:p>
        </p:txBody>
      </p:sp>
      <p:cxnSp>
        <p:nvCxnSpPr>
          <p:cNvPr id="5" name="Straight Connector 4">
            <a:extLst>
              <a:ext uri="{FF2B5EF4-FFF2-40B4-BE49-F238E27FC236}">
                <a16:creationId xmlns:a16="http://schemas.microsoft.com/office/drawing/2014/main" id="{EB125C35-592E-4F9A-9912-5FE5BCEEDA9F}"/>
              </a:ext>
            </a:extLst>
          </p:cNvPr>
          <p:cNvCxnSpPr/>
          <p:nvPr/>
        </p:nvCxnSpPr>
        <p:spPr>
          <a:xfrm>
            <a:off x="6705600" y="6248400"/>
            <a:ext cx="381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6AC33F46-053B-482F-8DEC-720C7904445B}"/>
              </a:ext>
            </a:extLst>
          </p:cNvPr>
          <p:cNvCxnSpPr/>
          <p:nvPr/>
        </p:nvCxnSpPr>
        <p:spPr>
          <a:xfrm>
            <a:off x="6781800" y="6324600"/>
            <a:ext cx="2286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EA7C2ABC-4DA6-4C01-B832-D1FA75ACB3CD}"/>
              </a:ext>
            </a:extLst>
          </p:cNvPr>
          <p:cNvCxnSpPr/>
          <p:nvPr/>
        </p:nvCxnSpPr>
        <p:spPr>
          <a:xfrm>
            <a:off x="6858000" y="6400800"/>
            <a:ext cx="762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CB8CDA1A-FD36-4B30-AF05-D4E7D9D331E7}"/>
              </a:ext>
            </a:extLst>
          </p:cNvPr>
          <p:cNvCxnSpPr/>
          <p:nvPr/>
        </p:nvCxnSpPr>
        <p:spPr>
          <a:xfrm>
            <a:off x="6881813" y="6096000"/>
            <a:ext cx="0" cy="1524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503" name="TextBox 6">
            <a:extLst>
              <a:ext uri="{FF2B5EF4-FFF2-40B4-BE49-F238E27FC236}">
                <a16:creationId xmlns:a16="http://schemas.microsoft.com/office/drawing/2014/main" id="{4D3D727E-9C33-4332-B839-CE62E1500640}"/>
              </a:ext>
            </a:extLst>
          </p:cNvPr>
          <p:cNvSpPr txBox="1">
            <a:spLocks noChangeArrowheads="1"/>
          </p:cNvSpPr>
          <p:nvPr/>
        </p:nvSpPr>
        <p:spPr bwMode="auto">
          <a:xfrm rot="16200000">
            <a:off x="8936038" y="3106738"/>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solidFill>
                  <a:srgbClr val="E45B00"/>
                </a:solidFill>
              </a:rPr>
              <a:t>HV field cage</a:t>
            </a:r>
          </a:p>
        </p:txBody>
      </p:sp>
      <p:sp>
        <p:nvSpPr>
          <p:cNvPr id="19504" name="TextBox 6">
            <a:extLst>
              <a:ext uri="{FF2B5EF4-FFF2-40B4-BE49-F238E27FC236}">
                <a16:creationId xmlns:a16="http://schemas.microsoft.com/office/drawing/2014/main" id="{9B729C48-97C0-423C-BF72-CAEB35CCF1E0}"/>
              </a:ext>
            </a:extLst>
          </p:cNvPr>
          <p:cNvSpPr txBox="1">
            <a:spLocks noChangeArrowheads="1"/>
          </p:cNvSpPr>
          <p:nvPr/>
        </p:nvSpPr>
        <p:spPr bwMode="auto">
          <a:xfrm>
            <a:off x="7010400" y="5029201"/>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t>Vacuum</a:t>
            </a:r>
          </a:p>
        </p:txBody>
      </p:sp>
      <p:sp>
        <p:nvSpPr>
          <p:cNvPr id="23559" name="Rectangle 23558">
            <a:extLst>
              <a:ext uri="{FF2B5EF4-FFF2-40B4-BE49-F238E27FC236}">
                <a16:creationId xmlns:a16="http://schemas.microsoft.com/office/drawing/2014/main" id="{BCFEF3BE-825C-434F-A963-D376A8443D12}"/>
              </a:ext>
            </a:extLst>
          </p:cNvPr>
          <p:cNvSpPr>
            <a:spLocks noChangeArrowheads="1"/>
          </p:cNvSpPr>
          <p:nvPr/>
        </p:nvSpPr>
        <p:spPr bwMode="auto">
          <a:xfrm>
            <a:off x="7180263" y="2430463"/>
            <a:ext cx="1828800" cy="1905000"/>
          </a:xfrm>
          <a:prstGeom prst="rect">
            <a:avLst/>
          </a:prstGeom>
          <a:solidFill>
            <a:srgbClr val="B9CDE5">
              <a:alpha val="27843"/>
            </a:srgbClr>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endParaRPr>
          </a:p>
        </p:txBody>
      </p:sp>
      <p:sp>
        <p:nvSpPr>
          <p:cNvPr id="182" name="TextBox 6">
            <a:extLst>
              <a:ext uri="{FF2B5EF4-FFF2-40B4-BE49-F238E27FC236}">
                <a16:creationId xmlns:a16="http://schemas.microsoft.com/office/drawing/2014/main" id="{65123F84-ADF9-4371-8B24-A538C24FC71C}"/>
              </a:ext>
            </a:extLst>
          </p:cNvPr>
          <p:cNvSpPr txBox="1">
            <a:spLocks noChangeArrowheads="1"/>
          </p:cNvSpPr>
          <p:nvPr/>
        </p:nvSpPr>
        <p:spPr bwMode="auto">
          <a:xfrm>
            <a:off x="7296150" y="4503739"/>
            <a:ext cx="1600200" cy="307975"/>
          </a:xfrm>
          <a:prstGeom prst="rect">
            <a:avLst/>
          </a:prstGeom>
          <a:noFill/>
          <a:ln>
            <a:noFill/>
          </a:ln>
          <a:extLst/>
        </p:spPr>
        <p:txBody>
          <a:bodyPr>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1400" b="1" dirty="0">
                <a:solidFill>
                  <a:schemeClr val="accent5">
                    <a:lumMod val="75000"/>
                  </a:schemeClr>
                </a:solidFill>
              </a:rPr>
              <a:t>PMT readout at HV</a:t>
            </a:r>
          </a:p>
        </p:txBody>
      </p:sp>
      <p:sp>
        <p:nvSpPr>
          <p:cNvPr id="19" name="Freeform 18">
            <a:extLst>
              <a:ext uri="{FF2B5EF4-FFF2-40B4-BE49-F238E27FC236}">
                <a16:creationId xmlns:a16="http://schemas.microsoft.com/office/drawing/2014/main" id="{F66BB6CD-B3B5-4E73-9A42-839565814F52}"/>
              </a:ext>
            </a:extLst>
          </p:cNvPr>
          <p:cNvSpPr/>
          <p:nvPr/>
        </p:nvSpPr>
        <p:spPr bwMode="auto">
          <a:xfrm>
            <a:off x="8186738" y="4310063"/>
            <a:ext cx="984250" cy="698500"/>
          </a:xfrm>
          <a:custGeom>
            <a:avLst/>
            <a:gdLst>
              <a:gd name="connsiteX0" fmla="*/ 0 w 1063689"/>
              <a:gd name="connsiteY0" fmla="*/ 746449 h 746449"/>
              <a:gd name="connsiteX1" fmla="*/ 905069 w 1063689"/>
              <a:gd name="connsiteY1" fmla="*/ 643812 h 746449"/>
              <a:gd name="connsiteX2" fmla="*/ 951722 w 1063689"/>
              <a:gd name="connsiteY2" fmla="*/ 167951 h 746449"/>
              <a:gd name="connsiteX3" fmla="*/ 793102 w 1063689"/>
              <a:gd name="connsiteY3" fmla="*/ 0 h 746449"/>
              <a:gd name="connsiteX0" fmla="*/ 0 w 989044"/>
              <a:gd name="connsiteY0" fmla="*/ 746449 h 746449"/>
              <a:gd name="connsiteX1" fmla="*/ 830424 w 989044"/>
              <a:gd name="connsiteY1" fmla="*/ 643812 h 746449"/>
              <a:gd name="connsiteX2" fmla="*/ 951722 w 989044"/>
              <a:gd name="connsiteY2" fmla="*/ 167951 h 746449"/>
              <a:gd name="connsiteX3" fmla="*/ 793102 w 989044"/>
              <a:gd name="connsiteY3" fmla="*/ 0 h 746449"/>
              <a:gd name="connsiteX0" fmla="*/ 0 w 989044"/>
              <a:gd name="connsiteY0" fmla="*/ 746449 h 746449"/>
              <a:gd name="connsiteX1" fmla="*/ 830424 w 989044"/>
              <a:gd name="connsiteY1" fmla="*/ 643812 h 746449"/>
              <a:gd name="connsiteX2" fmla="*/ 951722 w 989044"/>
              <a:gd name="connsiteY2" fmla="*/ 167951 h 746449"/>
              <a:gd name="connsiteX3" fmla="*/ 793102 w 989044"/>
              <a:gd name="connsiteY3" fmla="*/ 0 h 746449"/>
              <a:gd name="connsiteX0" fmla="*/ 0 w 984379"/>
              <a:gd name="connsiteY0" fmla="*/ 746449 h 746449"/>
              <a:gd name="connsiteX1" fmla="*/ 830424 w 984379"/>
              <a:gd name="connsiteY1" fmla="*/ 643812 h 746449"/>
              <a:gd name="connsiteX2" fmla="*/ 923730 w 984379"/>
              <a:gd name="connsiteY2" fmla="*/ 186612 h 746449"/>
              <a:gd name="connsiteX3" fmla="*/ 793102 w 984379"/>
              <a:gd name="connsiteY3" fmla="*/ 0 h 746449"/>
            </a:gdLst>
            <a:ahLst/>
            <a:cxnLst>
              <a:cxn ang="0">
                <a:pos x="connsiteX0" y="connsiteY0"/>
              </a:cxn>
              <a:cxn ang="0">
                <a:pos x="connsiteX1" y="connsiteY1"/>
              </a:cxn>
              <a:cxn ang="0">
                <a:pos x="connsiteX2" y="connsiteY2"/>
              </a:cxn>
              <a:cxn ang="0">
                <a:pos x="connsiteX3" y="connsiteY3"/>
              </a:cxn>
            </a:cxnLst>
            <a:rect l="l" t="t" r="r" b="b"/>
            <a:pathLst>
              <a:path w="984379" h="746449">
                <a:moveTo>
                  <a:pt x="0" y="746449"/>
                </a:moveTo>
                <a:cubicBezTo>
                  <a:pt x="373224" y="743338"/>
                  <a:pt x="676469" y="737118"/>
                  <a:pt x="830424" y="643812"/>
                </a:cubicBezTo>
                <a:cubicBezTo>
                  <a:pt x="984379" y="550506"/>
                  <a:pt x="957942" y="293914"/>
                  <a:pt x="923730" y="186612"/>
                </a:cubicBezTo>
                <a:cubicBezTo>
                  <a:pt x="917510" y="79310"/>
                  <a:pt x="863081" y="30324"/>
                  <a:pt x="793102" y="0"/>
                </a:cubicBezTo>
              </a:path>
            </a:pathLst>
          </a:cu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extLst>
      <p:ext uri="{BB962C8B-B14F-4D97-AF65-F5344CB8AC3E}">
        <p14:creationId xmlns:p14="http://schemas.microsoft.com/office/powerpoint/2010/main" val="375485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424A-E2DE-4DB3-B992-FFC97EC679D2}"/>
              </a:ext>
            </a:extLst>
          </p:cNvPr>
          <p:cNvSpPr>
            <a:spLocks noGrp="1"/>
          </p:cNvSpPr>
          <p:nvPr>
            <p:ph type="title"/>
          </p:nvPr>
        </p:nvSpPr>
        <p:spPr/>
        <p:txBody>
          <a:bodyPr/>
          <a:lstStyle/>
          <a:p>
            <a:r>
              <a:rPr lang="en-US" dirty="0" err="1"/>
              <a:t>Xe</a:t>
            </a:r>
            <a:r>
              <a:rPr lang="en-US" dirty="0"/>
              <a:t> detector low/ high background</a:t>
            </a:r>
          </a:p>
        </p:txBody>
      </p:sp>
      <p:grpSp>
        <p:nvGrpSpPr>
          <p:cNvPr id="6" name="Group 5">
            <a:extLst>
              <a:ext uri="{FF2B5EF4-FFF2-40B4-BE49-F238E27FC236}">
                <a16:creationId xmlns:a16="http://schemas.microsoft.com/office/drawing/2014/main" id="{745F3099-BE05-4DAE-BAA8-A1DD8DA5F3D9}"/>
              </a:ext>
            </a:extLst>
          </p:cNvPr>
          <p:cNvGrpSpPr/>
          <p:nvPr/>
        </p:nvGrpSpPr>
        <p:grpSpPr>
          <a:xfrm>
            <a:off x="1756723" y="2100476"/>
            <a:ext cx="2271791" cy="1772837"/>
            <a:chOff x="1167393" y="18076"/>
            <a:chExt cx="6363115" cy="4603898"/>
          </a:xfrm>
        </p:grpSpPr>
        <p:pic>
          <p:nvPicPr>
            <p:cNvPr id="10" name="Picture 9">
              <a:extLst>
                <a:ext uri="{FF2B5EF4-FFF2-40B4-BE49-F238E27FC236}">
                  <a16:creationId xmlns:a16="http://schemas.microsoft.com/office/drawing/2014/main" id="{08AB3E9F-D43F-4BC0-9871-E9F3CF0616CC}"/>
                </a:ext>
              </a:extLst>
            </p:cNvPr>
            <p:cNvPicPr/>
            <p:nvPr/>
          </p:nvPicPr>
          <p:blipFill>
            <a:blip r:embed="rId2"/>
            <a:stretch>
              <a:fillRect/>
            </a:stretch>
          </p:blipFill>
          <p:spPr>
            <a:xfrm>
              <a:off x="1167393" y="18076"/>
              <a:ext cx="6363115" cy="4603898"/>
            </a:xfrm>
            <a:prstGeom prst="rect">
              <a:avLst/>
            </a:prstGeom>
          </p:spPr>
        </p:pic>
        <p:sp>
          <p:nvSpPr>
            <p:cNvPr id="11" name="Freeform: Shape 10">
              <a:extLst>
                <a:ext uri="{FF2B5EF4-FFF2-40B4-BE49-F238E27FC236}">
                  <a16:creationId xmlns:a16="http://schemas.microsoft.com/office/drawing/2014/main" id="{91A807F8-5D3F-4B5B-9846-1A31E67251EC}"/>
                </a:ext>
              </a:extLst>
            </p:cNvPr>
            <p:cNvSpPr/>
            <p:nvPr/>
          </p:nvSpPr>
          <p:spPr>
            <a:xfrm>
              <a:off x="2038014" y="887834"/>
              <a:ext cx="5082363" cy="2562447"/>
            </a:xfrm>
            <a:custGeom>
              <a:avLst/>
              <a:gdLst>
                <a:gd name="connsiteX0" fmla="*/ 0 w 5082362"/>
                <a:gd name="connsiteY0" fmla="*/ 0 h 2562447"/>
                <a:gd name="connsiteX1" fmla="*/ 191386 w 5082362"/>
                <a:gd name="connsiteY1" fmla="*/ 765545 h 2562447"/>
                <a:gd name="connsiteX2" fmla="*/ 563525 w 5082362"/>
                <a:gd name="connsiteY2" fmla="*/ 1488559 h 2562447"/>
                <a:gd name="connsiteX3" fmla="*/ 871869 w 5082362"/>
                <a:gd name="connsiteY3" fmla="*/ 1892596 h 2562447"/>
                <a:gd name="connsiteX4" fmla="*/ 1212111 w 5082362"/>
                <a:gd name="connsiteY4" fmla="*/ 2169042 h 2562447"/>
                <a:gd name="connsiteX5" fmla="*/ 1679944 w 5082362"/>
                <a:gd name="connsiteY5" fmla="*/ 2371061 h 2562447"/>
                <a:gd name="connsiteX6" fmla="*/ 2137144 w 5082362"/>
                <a:gd name="connsiteY6" fmla="*/ 2456121 h 2562447"/>
                <a:gd name="connsiteX7" fmla="*/ 2977116 w 5082362"/>
                <a:gd name="connsiteY7" fmla="*/ 2509284 h 2562447"/>
                <a:gd name="connsiteX8" fmla="*/ 5082362 w 5082362"/>
                <a:gd name="connsiteY8" fmla="*/ 2562447 h 256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362" h="2562447">
                  <a:moveTo>
                    <a:pt x="0" y="0"/>
                  </a:moveTo>
                  <a:cubicBezTo>
                    <a:pt x="48732" y="258726"/>
                    <a:pt x="97465" y="517452"/>
                    <a:pt x="191386" y="765545"/>
                  </a:cubicBezTo>
                  <a:cubicBezTo>
                    <a:pt x="285307" y="1013638"/>
                    <a:pt x="450111" y="1300717"/>
                    <a:pt x="563525" y="1488559"/>
                  </a:cubicBezTo>
                  <a:cubicBezTo>
                    <a:pt x="676939" y="1676401"/>
                    <a:pt x="763771" y="1779182"/>
                    <a:pt x="871869" y="1892596"/>
                  </a:cubicBezTo>
                  <a:cubicBezTo>
                    <a:pt x="979967" y="2006010"/>
                    <a:pt x="1077432" y="2089298"/>
                    <a:pt x="1212111" y="2169042"/>
                  </a:cubicBezTo>
                  <a:cubicBezTo>
                    <a:pt x="1346790" y="2248786"/>
                    <a:pt x="1525772" y="2323215"/>
                    <a:pt x="1679944" y="2371061"/>
                  </a:cubicBezTo>
                  <a:cubicBezTo>
                    <a:pt x="1834116" y="2418908"/>
                    <a:pt x="1920949" y="2433084"/>
                    <a:pt x="2137144" y="2456121"/>
                  </a:cubicBezTo>
                  <a:cubicBezTo>
                    <a:pt x="2353339" y="2479158"/>
                    <a:pt x="2486246" y="2491563"/>
                    <a:pt x="2977116" y="2509284"/>
                  </a:cubicBezTo>
                  <a:cubicBezTo>
                    <a:pt x="3467986" y="2527005"/>
                    <a:pt x="4745664" y="2555359"/>
                    <a:pt x="5082362" y="256244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7" name="Picture 6">
            <a:extLst>
              <a:ext uri="{FF2B5EF4-FFF2-40B4-BE49-F238E27FC236}">
                <a16:creationId xmlns:a16="http://schemas.microsoft.com/office/drawing/2014/main" id="{89C5B48F-EDCE-4168-83CC-F68CC0A73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23"/>
          <a:stretch>
            <a:fillRect/>
          </a:stretch>
        </p:blipFill>
        <p:spPr bwMode="auto">
          <a:xfrm>
            <a:off x="1440929" y="3845903"/>
            <a:ext cx="5747997" cy="171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7">
            <a:extLst>
              <a:ext uri="{FF2B5EF4-FFF2-40B4-BE49-F238E27FC236}">
                <a16:creationId xmlns:a16="http://schemas.microsoft.com/office/drawing/2014/main" id="{02CDB687-11BA-4C5E-A206-5DD6A6617F56}"/>
              </a:ext>
            </a:extLst>
          </p:cNvPr>
          <p:cNvSpPr txBox="1"/>
          <p:nvPr/>
        </p:nvSpPr>
        <p:spPr>
          <a:xfrm>
            <a:off x="1273799" y="2130676"/>
            <a:ext cx="286846" cy="331448"/>
          </a:xfrm>
          <a:prstGeom prst="rect">
            <a:avLst/>
          </a:prstGeom>
          <a:noFill/>
        </p:spPr>
        <p:txBody>
          <a:bodyPr wrap="square" rtlCol="0">
            <a:noAutofit/>
          </a:bodyPr>
          <a:lstStyle/>
          <a:p>
            <a:pPr marL="0" marR="0">
              <a:spcBef>
                <a:spcPts val="0"/>
              </a:spcBef>
              <a:spcAft>
                <a:spcPts val="0"/>
              </a:spcAft>
            </a:pPr>
            <a:r>
              <a:rPr lang="en-US" sz="18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p:txBody>
      </p:sp>
      <p:sp>
        <p:nvSpPr>
          <p:cNvPr id="9" name="TextBox 18">
            <a:extLst>
              <a:ext uri="{FF2B5EF4-FFF2-40B4-BE49-F238E27FC236}">
                <a16:creationId xmlns:a16="http://schemas.microsoft.com/office/drawing/2014/main" id="{CBCDDAE5-64C2-4626-AECB-586593A863C6}"/>
              </a:ext>
            </a:extLst>
          </p:cNvPr>
          <p:cNvSpPr txBox="1"/>
          <p:nvPr/>
        </p:nvSpPr>
        <p:spPr>
          <a:xfrm>
            <a:off x="1214845" y="3784970"/>
            <a:ext cx="321879" cy="312508"/>
          </a:xfrm>
          <a:prstGeom prst="rect">
            <a:avLst/>
          </a:prstGeom>
          <a:noFill/>
        </p:spPr>
        <p:txBody>
          <a:bodyPr wrap="square" rtlCol="0">
            <a:noAutofit/>
          </a:bodyPr>
          <a:lstStyle/>
          <a:p>
            <a:pPr marL="0" marR="0">
              <a:spcBef>
                <a:spcPts val="0"/>
              </a:spcBef>
              <a:spcAft>
                <a:spcPts val="0"/>
              </a:spcAft>
            </a:pPr>
            <a:r>
              <a:rPr lang="en-US" sz="18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A6035AAD-2909-49D3-869C-E89FF8987954}"/>
              </a:ext>
            </a:extLst>
          </p:cNvPr>
          <p:cNvSpPr txBox="1"/>
          <p:nvPr/>
        </p:nvSpPr>
        <p:spPr>
          <a:xfrm>
            <a:off x="6096000" y="1751621"/>
            <a:ext cx="5741508" cy="1477328"/>
          </a:xfrm>
          <a:prstGeom prst="rect">
            <a:avLst/>
          </a:prstGeom>
          <a:noFill/>
        </p:spPr>
        <p:txBody>
          <a:bodyPr wrap="none" rtlCol="0">
            <a:spAutoFit/>
          </a:bodyPr>
          <a:lstStyle/>
          <a:p>
            <a:r>
              <a:rPr lang="en-US" dirty="0" err="1"/>
              <a:t>Xe</a:t>
            </a:r>
            <a:r>
              <a:rPr lang="en-US" dirty="0"/>
              <a:t> 10 – underground</a:t>
            </a:r>
          </a:p>
          <a:p>
            <a:r>
              <a:rPr lang="en-US" dirty="0"/>
              <a:t>“Flat” residual background- low angle Compton scattering</a:t>
            </a:r>
          </a:p>
          <a:p>
            <a:r>
              <a:rPr lang="en-US" dirty="0"/>
              <a:t>2010 Sorensen paper</a:t>
            </a:r>
          </a:p>
          <a:p>
            <a:r>
              <a:rPr lang="en-US" dirty="0"/>
              <a:t>Red curve- detector-produced  components of background</a:t>
            </a:r>
          </a:p>
          <a:p>
            <a:r>
              <a:rPr lang="en-US" dirty="0"/>
              <a:t> -</a:t>
            </a:r>
            <a:r>
              <a:rPr lang="en-US" dirty="0">
                <a:solidFill>
                  <a:srgbClr val="FF0000"/>
                </a:solidFill>
              </a:rPr>
              <a:t>our hypothesis </a:t>
            </a:r>
          </a:p>
        </p:txBody>
      </p:sp>
      <p:sp>
        <p:nvSpPr>
          <p:cNvPr id="13" name="TextBox 12">
            <a:extLst>
              <a:ext uri="{FF2B5EF4-FFF2-40B4-BE49-F238E27FC236}">
                <a16:creationId xmlns:a16="http://schemas.microsoft.com/office/drawing/2014/main" id="{90536322-6726-4A66-B41C-4AD7CC5F4C45}"/>
              </a:ext>
            </a:extLst>
          </p:cNvPr>
          <p:cNvSpPr txBox="1"/>
          <p:nvPr/>
        </p:nvSpPr>
        <p:spPr>
          <a:xfrm>
            <a:off x="7391199" y="4502591"/>
            <a:ext cx="4800801" cy="1200329"/>
          </a:xfrm>
          <a:prstGeom prst="rect">
            <a:avLst/>
          </a:prstGeom>
          <a:noFill/>
        </p:spPr>
        <p:txBody>
          <a:bodyPr wrap="none" rtlCol="0">
            <a:spAutoFit/>
          </a:bodyPr>
          <a:lstStyle/>
          <a:p>
            <a:r>
              <a:rPr lang="en-US" dirty="0" err="1"/>
              <a:t>Xe</a:t>
            </a:r>
            <a:r>
              <a:rPr lang="en-US" dirty="0"/>
              <a:t> detector (prototype of </a:t>
            </a:r>
            <a:r>
              <a:rPr lang="en-US" dirty="0" err="1"/>
              <a:t>Zeplin</a:t>
            </a:r>
            <a:r>
              <a:rPr lang="en-US" dirty="0"/>
              <a:t>) </a:t>
            </a:r>
          </a:p>
          <a:p>
            <a:r>
              <a:rPr lang="en-US" dirty="0"/>
              <a:t>operating in reactor building in MEPHI</a:t>
            </a:r>
          </a:p>
          <a:p>
            <a:r>
              <a:rPr lang="en-US" dirty="0"/>
              <a:t>Private communication from Dmitry </a:t>
            </a:r>
            <a:r>
              <a:rPr lang="en-US" dirty="0" err="1"/>
              <a:t>Akimov</a:t>
            </a:r>
            <a:r>
              <a:rPr lang="en-US" dirty="0"/>
              <a:t>,</a:t>
            </a:r>
          </a:p>
          <a:p>
            <a:r>
              <a:rPr lang="en-US" dirty="0"/>
              <a:t>RED (Russian Emission </a:t>
            </a:r>
            <a:r>
              <a:rPr lang="en-US" dirty="0" err="1"/>
              <a:t>Detetctor</a:t>
            </a:r>
            <a:r>
              <a:rPr lang="en-US" dirty="0"/>
              <a:t>) group, Moscow</a:t>
            </a:r>
          </a:p>
        </p:txBody>
      </p:sp>
      <p:sp>
        <p:nvSpPr>
          <p:cNvPr id="14" name="Rectangle 13">
            <a:extLst>
              <a:ext uri="{FF2B5EF4-FFF2-40B4-BE49-F238E27FC236}">
                <a16:creationId xmlns:a16="http://schemas.microsoft.com/office/drawing/2014/main" id="{3E1FCD7B-440C-4179-B537-1EF74BE179D8}"/>
              </a:ext>
            </a:extLst>
          </p:cNvPr>
          <p:cNvSpPr/>
          <p:nvPr/>
        </p:nvSpPr>
        <p:spPr>
          <a:xfrm>
            <a:off x="1628996" y="6028528"/>
            <a:ext cx="9503291"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Low energy gammas or electrons can not penetrate deep inside </a:t>
            </a:r>
            <a:r>
              <a:rPr lang="en-US" dirty="0" err="1"/>
              <a:t>Xe</a:t>
            </a:r>
            <a:r>
              <a:rPr lang="en-US" dirty="0"/>
              <a:t> (</a:t>
            </a:r>
            <a:r>
              <a:rPr lang="en-US" dirty="0" err="1"/>
              <a:t>Ar</a:t>
            </a:r>
            <a:r>
              <a:rPr lang="en-US" dirty="0"/>
              <a:t>)  because of self –shielding Some detector-generated background should be present</a:t>
            </a:r>
          </a:p>
        </p:txBody>
      </p:sp>
    </p:spTree>
    <p:extLst>
      <p:ext uri="{BB962C8B-B14F-4D97-AF65-F5344CB8AC3E}">
        <p14:creationId xmlns:p14="http://schemas.microsoft.com/office/powerpoint/2010/main" val="160053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458200" cy="1143000"/>
          </a:xfrm>
        </p:spPr>
        <p:txBody>
          <a:bodyPr>
            <a:normAutofit fontScale="90000"/>
          </a:bodyPr>
          <a:lstStyle/>
          <a:p>
            <a:r>
              <a:rPr lang="en-US" dirty="0"/>
              <a:t>Thin Film Emission </a:t>
            </a:r>
            <a:br>
              <a:rPr lang="en-US" dirty="0"/>
            </a:br>
            <a:r>
              <a:rPr lang="en-US" sz="2200" dirty="0"/>
              <a:t>from Luis </a:t>
            </a:r>
            <a:r>
              <a:rPr lang="en-US" sz="2200" dirty="0" err="1"/>
              <a:t>Malter</a:t>
            </a:r>
            <a:r>
              <a:rPr lang="en-US" sz="2200" dirty="0"/>
              <a:t> (</a:t>
            </a:r>
            <a:r>
              <a:rPr lang="en-US" sz="2200" dirty="0" err="1"/>
              <a:t>Phys.Rev</a:t>
            </a:r>
            <a:r>
              <a:rPr lang="en-US" sz="2200" dirty="0"/>
              <a:t>. 50, 1936) to  present photocathode </a:t>
            </a:r>
            <a:r>
              <a:rPr lang="en-US" sz="2200" dirty="0" err="1"/>
              <a:t>developement</a:t>
            </a:r>
            <a:endParaRPr lang="en-US" sz="2200" dirty="0"/>
          </a:p>
        </p:txBody>
      </p:sp>
      <p:sp>
        <p:nvSpPr>
          <p:cNvPr id="3" name="TextBox 2"/>
          <p:cNvSpPr txBox="1"/>
          <p:nvPr/>
        </p:nvSpPr>
        <p:spPr>
          <a:xfrm>
            <a:off x="1990493" y="1783638"/>
            <a:ext cx="7924800" cy="2031325"/>
          </a:xfrm>
          <a:prstGeom prst="rect">
            <a:avLst/>
          </a:prstGeom>
          <a:noFill/>
        </p:spPr>
        <p:txBody>
          <a:bodyPr wrap="square" rtlCol="0">
            <a:spAutoFit/>
          </a:bodyPr>
          <a:lstStyle/>
          <a:p>
            <a:r>
              <a:rPr lang="en-US" sz="1400" dirty="0"/>
              <a:t>Cathode surface: aluminum oxidized electrolytically and subsequently treated with Cs and oxygen </a:t>
            </a:r>
          </a:p>
          <a:p>
            <a:r>
              <a:rPr lang="en-US" sz="1400" dirty="0"/>
              <a:t>Exited by low energy electron beam in vacuum and secondary electron emission measured.</a:t>
            </a:r>
          </a:p>
          <a:p>
            <a:r>
              <a:rPr lang="en-US" sz="1400" dirty="0" err="1"/>
              <a:t>Ehe</a:t>
            </a:r>
            <a:r>
              <a:rPr lang="en-US" sz="1400" dirty="0"/>
              <a:t> primary e- beam can be snitched off, but strong emission (much large then  primary current) continued for some time (“anomalous emission”)</a:t>
            </a:r>
          </a:p>
          <a:p>
            <a:r>
              <a:rPr lang="en-US" sz="1400" dirty="0"/>
              <a:t> “Off” time (and “on” time in certain conditions) became shorter if cathode illuminated with visible light </a:t>
            </a:r>
          </a:p>
          <a:p>
            <a:r>
              <a:rPr lang="en-US" sz="1400" dirty="0"/>
              <a:t>For larger primary current (and charge density) light emission from cathode starts due to “violent electrical breakdowns” of oxide films; eventually effects would be destroyed.</a:t>
            </a:r>
          </a:p>
          <a:p>
            <a:r>
              <a:rPr lang="en-US" sz="1400" dirty="0"/>
              <a:t>“anomalous field emission” was absent for most of  other oxides tested (Al</a:t>
            </a:r>
            <a:r>
              <a:rPr lang="en-US" sz="1400" baseline="-25000" dirty="0"/>
              <a:t>2</a:t>
            </a:r>
            <a:r>
              <a:rPr lang="en-US" sz="1400" dirty="0"/>
              <a:t>O</a:t>
            </a:r>
            <a:r>
              <a:rPr lang="en-US" sz="1400" baseline="-25000" dirty="0"/>
              <a:t>3</a:t>
            </a:r>
            <a:r>
              <a:rPr lang="en-US" sz="1400" dirty="0"/>
              <a:t> ,</a:t>
            </a:r>
            <a:r>
              <a:rPr lang="en-US" sz="1400" dirty="0" err="1"/>
              <a:t>BeO</a:t>
            </a:r>
            <a:r>
              <a:rPr lang="en-US" sz="1400" dirty="0"/>
              <a:t> – yes,  Cao, </a:t>
            </a:r>
            <a:r>
              <a:rPr lang="en-US" sz="1400" dirty="0" err="1"/>
              <a:t>CbO</a:t>
            </a:r>
            <a:r>
              <a:rPr lang="en-US" sz="1400" dirty="0"/>
              <a:t>, Ag</a:t>
            </a:r>
            <a:r>
              <a:rPr lang="en-US" sz="1400" baseline="-25000" dirty="0"/>
              <a:t>2</a:t>
            </a:r>
            <a:r>
              <a:rPr lang="en-US" sz="1400" dirty="0"/>
              <a:t>O, </a:t>
            </a:r>
            <a:r>
              <a:rPr lang="en-US" sz="1400" dirty="0" err="1"/>
              <a:t>CuO</a:t>
            </a:r>
            <a:r>
              <a:rPr lang="en-US" sz="1400" dirty="0"/>
              <a:t>, </a:t>
            </a:r>
            <a:r>
              <a:rPr lang="en-US" sz="1400" dirty="0" err="1"/>
              <a:t>NiO</a:t>
            </a:r>
            <a:r>
              <a:rPr lang="en-US" sz="1400" dirty="0"/>
              <a:t>, Ta</a:t>
            </a:r>
            <a:r>
              <a:rPr lang="en-US" sz="1400" baseline="-25000" dirty="0"/>
              <a:t>2</a:t>
            </a:r>
            <a:r>
              <a:rPr lang="en-US" sz="1400" dirty="0"/>
              <a:t>O</a:t>
            </a:r>
            <a:r>
              <a:rPr lang="en-US" sz="1400" baseline="-25000" dirty="0"/>
              <a:t>3</a:t>
            </a:r>
            <a:r>
              <a:rPr lang="en-US" sz="1400" dirty="0"/>
              <a:t>, Wo</a:t>
            </a:r>
            <a:r>
              <a:rPr lang="en-US" sz="1400" baseline="-25000" dirty="0"/>
              <a:t>2</a:t>
            </a:r>
            <a:r>
              <a:rPr lang="en-US" sz="1400" dirty="0"/>
              <a:t>, </a:t>
            </a:r>
            <a:r>
              <a:rPr lang="en-US" sz="1400" dirty="0" err="1"/>
              <a:t>ZrO</a:t>
            </a:r>
            <a:r>
              <a:rPr lang="en-US" sz="1400" dirty="0"/>
              <a:t>- no )</a:t>
            </a:r>
          </a:p>
        </p:txBody>
      </p:sp>
      <p:sp>
        <p:nvSpPr>
          <p:cNvPr id="4" name="TextBox 3"/>
          <p:cNvSpPr txBox="1"/>
          <p:nvPr/>
        </p:nvSpPr>
        <p:spPr>
          <a:xfrm>
            <a:off x="1807284" y="1369484"/>
            <a:ext cx="8653632" cy="369332"/>
          </a:xfrm>
          <a:prstGeom prst="rect">
            <a:avLst/>
          </a:prstGeom>
          <a:noFill/>
        </p:spPr>
        <p:txBody>
          <a:bodyPr wrap="square" rtlCol="0">
            <a:spAutoFit/>
          </a:bodyPr>
          <a:lstStyle/>
          <a:p>
            <a:r>
              <a:rPr lang="en-US" dirty="0" err="1"/>
              <a:t>Malter</a:t>
            </a:r>
            <a:r>
              <a:rPr lang="en-US" dirty="0"/>
              <a:t> effect- </a:t>
            </a:r>
            <a:r>
              <a:rPr lang="en-US" b="1" dirty="0"/>
              <a:t>self-organization</a:t>
            </a:r>
            <a:r>
              <a:rPr lang="en-US" dirty="0"/>
              <a:t> of efficient field-emitter structure on anodized Al surface</a:t>
            </a:r>
          </a:p>
        </p:txBody>
      </p:sp>
      <p:sp>
        <p:nvSpPr>
          <p:cNvPr id="5" name="TextBox 4"/>
          <p:cNvSpPr txBox="1"/>
          <p:nvPr/>
        </p:nvSpPr>
        <p:spPr>
          <a:xfrm>
            <a:off x="1990493" y="4287887"/>
            <a:ext cx="6443687" cy="738664"/>
          </a:xfrm>
          <a:prstGeom prst="rect">
            <a:avLst/>
          </a:prstGeom>
          <a:noFill/>
        </p:spPr>
        <p:txBody>
          <a:bodyPr wrap="none" rtlCol="0">
            <a:spAutoFit/>
          </a:bodyPr>
          <a:lstStyle/>
          <a:p>
            <a:r>
              <a:rPr lang="en-US" sz="1400" dirty="0"/>
              <a:t>Present -day development- photocathodes with engineered ultra-thin dielectric layers</a:t>
            </a:r>
          </a:p>
          <a:p>
            <a:r>
              <a:rPr lang="en-US" sz="1400" dirty="0"/>
              <a:t>Still, no theoretical models except 1D case (homogeneous in plain distributions); </a:t>
            </a:r>
          </a:p>
          <a:p>
            <a:r>
              <a:rPr lang="en-US" sz="1400" dirty="0"/>
              <a:t>Efficient field-control emitters or photocathodes are important for many applications</a:t>
            </a:r>
          </a:p>
        </p:txBody>
      </p:sp>
      <p:sp>
        <p:nvSpPr>
          <p:cNvPr id="6" name="TextBox 5">
            <a:extLst>
              <a:ext uri="{FF2B5EF4-FFF2-40B4-BE49-F238E27FC236}">
                <a16:creationId xmlns:a16="http://schemas.microsoft.com/office/drawing/2014/main" id="{9D893BF9-57D4-49D4-922A-32E5BB39987B}"/>
              </a:ext>
            </a:extLst>
          </p:cNvPr>
          <p:cNvSpPr txBox="1"/>
          <p:nvPr/>
        </p:nvSpPr>
        <p:spPr>
          <a:xfrm>
            <a:off x="1696617" y="5830630"/>
            <a:ext cx="6865534" cy="369332"/>
          </a:xfrm>
          <a:prstGeom prst="rect">
            <a:avLst/>
          </a:prstGeom>
          <a:noFill/>
        </p:spPr>
        <p:txBody>
          <a:bodyPr wrap="none" rtlCol="0">
            <a:spAutoFit/>
          </a:bodyPr>
          <a:lstStyle/>
          <a:p>
            <a:r>
              <a:rPr lang="en-US" dirty="0"/>
              <a:t>Cold emitters and thin film photocathodes is  an active area of research</a:t>
            </a:r>
          </a:p>
        </p:txBody>
      </p:sp>
    </p:spTree>
    <p:extLst>
      <p:ext uri="{BB962C8B-B14F-4D97-AF65-F5344CB8AC3E}">
        <p14:creationId xmlns:p14="http://schemas.microsoft.com/office/powerpoint/2010/main" val="4290915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0" y="0"/>
            <a:ext cx="8839200" cy="1143000"/>
          </a:xfrm>
        </p:spPr>
        <p:txBody>
          <a:bodyPr>
            <a:normAutofit/>
          </a:bodyPr>
          <a:lstStyle/>
          <a:p>
            <a:r>
              <a:rPr lang="en-US" altLang="en-US" sz="4000" dirty="0" err="1"/>
              <a:t>Physisorbed</a:t>
            </a:r>
            <a:r>
              <a:rPr lang="en-US" altLang="en-US" sz="4000" dirty="0"/>
              <a:t> solid films of rare gases</a:t>
            </a:r>
          </a:p>
        </p:txBody>
      </p:sp>
      <p:sp>
        <p:nvSpPr>
          <p:cNvPr id="10244" name="TextBox 3"/>
          <p:cNvSpPr txBox="1">
            <a:spLocks noChangeArrowheads="1"/>
          </p:cNvSpPr>
          <p:nvPr/>
        </p:nvSpPr>
        <p:spPr bwMode="auto">
          <a:xfrm>
            <a:off x="437091" y="1238259"/>
            <a:ext cx="4953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t>• </a:t>
            </a:r>
            <a:r>
              <a:rPr lang="en-US" altLang="en-US" sz="1800" b="1" dirty="0" err="1"/>
              <a:t>Ar</a:t>
            </a:r>
            <a:r>
              <a:rPr lang="en-US" altLang="en-US" sz="1800" b="1" dirty="0"/>
              <a:t>, Kr and </a:t>
            </a:r>
            <a:r>
              <a:rPr lang="en-US" altLang="en-US" sz="1800" b="1" dirty="0" err="1"/>
              <a:t>Xe</a:t>
            </a:r>
            <a:r>
              <a:rPr lang="en-US" altLang="en-US" sz="1800" b="1" dirty="0"/>
              <a:t> form several solid monolayers on metal surface at low temperatures</a:t>
            </a:r>
          </a:p>
          <a:p>
            <a:pPr eaLnBrk="1" hangingPunct="1">
              <a:spcBef>
                <a:spcPct val="0"/>
              </a:spcBef>
              <a:buFontTx/>
              <a:buNone/>
            </a:pPr>
            <a:r>
              <a:rPr lang="en-US" altLang="en-US" sz="1800" b="1" dirty="0"/>
              <a:t>   </a:t>
            </a:r>
            <a:r>
              <a:rPr lang="en-US" altLang="en-US" sz="1400" b="1" dirty="0"/>
              <a:t>L.W. Brush et al., Rev. Mod. Phys. 79 (2007)</a:t>
            </a:r>
          </a:p>
          <a:p>
            <a:pPr eaLnBrk="1" hangingPunct="1">
              <a:spcBef>
                <a:spcPct val="0"/>
              </a:spcBef>
              <a:buFontTx/>
              <a:buNone/>
            </a:pPr>
            <a:r>
              <a:rPr lang="en-US" altLang="en-US" sz="1800" dirty="0"/>
              <a:t>Structure of growing films by X rays diffraction and cold atoms diffraction.</a:t>
            </a:r>
          </a:p>
          <a:p>
            <a:pPr eaLnBrk="1" hangingPunct="1">
              <a:spcBef>
                <a:spcPct val="0"/>
              </a:spcBef>
              <a:buFontTx/>
              <a:buNone/>
            </a:pPr>
            <a:r>
              <a:rPr lang="en-US" altLang="en-US" sz="1800" dirty="0"/>
              <a:t>Thickness of </a:t>
            </a:r>
            <a:r>
              <a:rPr lang="en-US" altLang="en-US" sz="1800" dirty="0" err="1"/>
              <a:t>physisorbed</a:t>
            </a:r>
            <a:r>
              <a:rPr lang="en-US" altLang="en-US" sz="1800" dirty="0"/>
              <a:t> film  is rising monotonically with gas pressure.</a:t>
            </a:r>
          </a:p>
          <a:p>
            <a:pPr eaLnBrk="1" hangingPunct="1">
              <a:spcBef>
                <a:spcPct val="0"/>
              </a:spcBef>
              <a:buFontTx/>
              <a:buNone/>
            </a:pPr>
            <a:r>
              <a:rPr lang="en-US" altLang="en-US" sz="1800" dirty="0"/>
              <a:t>After ~5 solid layers- re-</a:t>
            </a:r>
            <a:r>
              <a:rPr lang="en-US" altLang="en-US" sz="1800" dirty="0" err="1"/>
              <a:t>entance</a:t>
            </a:r>
            <a:r>
              <a:rPr lang="en-US" altLang="en-US" sz="1800" dirty="0"/>
              <a:t> behavior: top monolayer grow as disordered (liquid), but ordered as more then half of the next layer is added. Eventually, layers start to add as liquid. </a:t>
            </a:r>
            <a:endParaRPr lang="en-US" altLang="en-US" sz="1400" b="1" dirty="0"/>
          </a:p>
        </p:txBody>
      </p:sp>
      <p:sp>
        <p:nvSpPr>
          <p:cNvPr id="10247" name="TextBox 2"/>
          <p:cNvSpPr txBox="1">
            <a:spLocks noChangeArrowheads="1"/>
          </p:cNvSpPr>
          <p:nvPr/>
        </p:nvSpPr>
        <p:spPr bwMode="auto">
          <a:xfrm>
            <a:off x="9415462" y="941407"/>
            <a:ext cx="290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t>Solid He films on H</a:t>
            </a:r>
            <a:r>
              <a:rPr lang="en-US" altLang="en-US" sz="1800" b="1" baseline="-25000" dirty="0"/>
              <a:t>2</a:t>
            </a:r>
            <a:r>
              <a:rPr lang="en-US" altLang="en-US" sz="1800" b="1" dirty="0"/>
              <a:t> surfaces</a:t>
            </a:r>
          </a:p>
        </p:txBody>
      </p:sp>
      <p:sp>
        <p:nvSpPr>
          <p:cNvPr id="10248" name="TextBox 2"/>
          <p:cNvSpPr txBox="1">
            <a:spLocks noChangeArrowheads="1"/>
          </p:cNvSpPr>
          <p:nvPr/>
        </p:nvSpPr>
        <p:spPr bwMode="auto">
          <a:xfrm>
            <a:off x="7714191" y="3986221"/>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t>• Measured electron surface mobility</a:t>
            </a:r>
          </a:p>
          <a:p>
            <a:pPr eaLnBrk="1" hangingPunct="1">
              <a:spcBef>
                <a:spcPct val="0"/>
              </a:spcBef>
              <a:buFontTx/>
              <a:buNone/>
            </a:pPr>
            <a:r>
              <a:rPr lang="en-US" altLang="en-US" sz="1800" b="1" dirty="0"/>
              <a:t> peaks at filled He monolayer(s)</a:t>
            </a:r>
          </a:p>
          <a:p>
            <a:pPr eaLnBrk="1" hangingPunct="1">
              <a:spcBef>
                <a:spcPct val="0"/>
              </a:spcBef>
              <a:buFontTx/>
              <a:buNone/>
            </a:pPr>
            <a:r>
              <a:rPr lang="en-US" altLang="en-US" sz="1800" b="1" dirty="0"/>
              <a:t>   </a:t>
            </a:r>
            <a:r>
              <a:rPr lang="en-US" altLang="en-US" sz="1400" b="1" dirty="0" err="1"/>
              <a:t>Cieslikowski</a:t>
            </a:r>
            <a:r>
              <a:rPr lang="en-US" altLang="en-US" sz="1400" b="1" dirty="0"/>
              <a:t>, </a:t>
            </a:r>
            <a:r>
              <a:rPr lang="en-US" altLang="en-US" sz="1400" b="1" dirty="0" err="1"/>
              <a:t>Leiderer</a:t>
            </a:r>
            <a:r>
              <a:rPr lang="en-US" altLang="en-US" sz="1400" b="1" dirty="0"/>
              <a:t>, PRL 58 (1987)</a:t>
            </a:r>
          </a:p>
          <a:p>
            <a:pPr eaLnBrk="1" hangingPunct="1">
              <a:spcBef>
                <a:spcPct val="0"/>
              </a:spcBef>
              <a:buFontTx/>
              <a:buNone/>
            </a:pPr>
            <a:endParaRPr lang="en-US" altLang="en-US" sz="1800" b="1" dirty="0"/>
          </a:p>
        </p:txBody>
      </p:sp>
      <p:grpSp>
        <p:nvGrpSpPr>
          <p:cNvPr id="4" name="Group 3"/>
          <p:cNvGrpSpPr/>
          <p:nvPr/>
        </p:nvGrpSpPr>
        <p:grpSpPr>
          <a:xfrm>
            <a:off x="7714191" y="1238259"/>
            <a:ext cx="3581400" cy="2427288"/>
            <a:chOff x="381000" y="2057400"/>
            <a:chExt cx="3581400" cy="2427288"/>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5260" b="55077"/>
            <a:stretch>
              <a:fillRect/>
            </a:stretch>
          </p:blipFill>
          <p:spPr bwMode="auto">
            <a:xfrm>
              <a:off x="381000" y="2438400"/>
              <a:ext cx="35702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2">
              <a:extLst>
                <a:ext uri="{28A0092B-C50C-407E-A947-70E740481C1C}">
                  <a14:useLocalDpi xmlns:a14="http://schemas.microsoft.com/office/drawing/2010/main" val="0"/>
                </a:ext>
              </a:extLst>
            </a:blip>
            <a:srcRect l="19466" t="73308" r="7298" b="16180"/>
            <a:stretch>
              <a:fillRect/>
            </a:stretch>
          </p:blipFill>
          <p:spPr bwMode="auto">
            <a:xfrm>
              <a:off x="609600" y="4114800"/>
              <a:ext cx="291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l="41130" t="9587" r="18286" b="70674"/>
            <a:stretch>
              <a:fillRect/>
            </a:stretch>
          </p:blipFill>
          <p:spPr bwMode="auto">
            <a:xfrm>
              <a:off x="1752600" y="2209800"/>
              <a:ext cx="1938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2"/>
            <p:cNvSpPr txBox="1">
              <a:spLocks noChangeArrowheads="1"/>
            </p:cNvSpPr>
            <p:nvPr/>
          </p:nvSpPr>
          <p:spPr bwMode="auto">
            <a:xfrm>
              <a:off x="2133600" y="20574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b="1">
                  <a:solidFill>
                    <a:srgbClr val="008000"/>
                  </a:solidFill>
                </a:rPr>
                <a:t>Surface electron motion</a:t>
              </a:r>
            </a:p>
            <a:p>
              <a:pPr eaLnBrk="1" hangingPunct="1">
                <a:spcBef>
                  <a:spcPct val="0"/>
                </a:spcBef>
                <a:buFontTx/>
                <a:buNone/>
              </a:pPr>
              <a:endParaRPr lang="en-US" altLang="en-US" sz="1200" b="1">
                <a:solidFill>
                  <a:srgbClr val="008000"/>
                </a:solidFill>
              </a:endParaRPr>
            </a:p>
          </p:txBody>
        </p:sp>
        <p:cxnSp>
          <p:nvCxnSpPr>
            <p:cNvPr id="3" name="Straight Arrow Connector 2"/>
            <p:cNvCxnSpPr/>
            <p:nvPr/>
          </p:nvCxnSpPr>
          <p:spPr>
            <a:xfrm>
              <a:off x="2771775" y="2530475"/>
              <a:ext cx="457200" cy="0"/>
            </a:xfrm>
            <a:prstGeom prst="straightConnector1">
              <a:avLst/>
            </a:prstGeom>
            <a:ln w="28575" cmpd="sng">
              <a:solidFill>
                <a:srgbClr val="008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752600" y="2743200"/>
              <a:ext cx="381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752600" y="2133600"/>
              <a:ext cx="2057400" cy="762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53" name="TextBox 2"/>
            <p:cNvSpPr txBox="1">
              <a:spLocks noChangeArrowheads="1"/>
            </p:cNvSpPr>
            <p:nvPr/>
          </p:nvSpPr>
          <p:spPr bwMode="auto">
            <a:xfrm>
              <a:off x="685800" y="23622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200" b="1" dirty="0">
                  <a:solidFill>
                    <a:srgbClr val="008000"/>
                  </a:solidFill>
                </a:rPr>
                <a:t>Number of He</a:t>
              </a:r>
            </a:p>
            <a:p>
              <a:pPr algn="ctr" eaLnBrk="1" hangingPunct="1">
                <a:spcBef>
                  <a:spcPct val="0"/>
                </a:spcBef>
                <a:buFontTx/>
                <a:buNone/>
              </a:pPr>
              <a:r>
                <a:rPr lang="en-US" altLang="en-US" sz="1200" b="1" dirty="0">
                  <a:solidFill>
                    <a:srgbClr val="008000"/>
                  </a:solidFill>
                </a:rPr>
                <a:t>monolayers</a:t>
              </a:r>
            </a:p>
          </p:txBody>
        </p:sp>
      </p:grpSp>
      <p:sp>
        <p:nvSpPr>
          <p:cNvPr id="15" name="Rectangle 14"/>
          <p:cNvSpPr/>
          <p:nvPr/>
        </p:nvSpPr>
        <p:spPr>
          <a:xfrm>
            <a:off x="2133600" y="6019800"/>
            <a:ext cx="7848600" cy="461665"/>
          </a:xfrm>
          <a:prstGeom prst="rect">
            <a:avLst/>
          </a:prstGeom>
          <a:solidFill>
            <a:schemeClr val="accent6">
              <a:lumMod val="20000"/>
              <a:lumOff val="80000"/>
            </a:schemeClr>
          </a:solidFill>
          <a:ln>
            <a:solidFill>
              <a:schemeClr val="accent6">
                <a:lumMod val="75000"/>
              </a:schemeClr>
            </a:solidFill>
          </a:ln>
        </p:spPr>
        <p:txBody>
          <a:bodyPr>
            <a:spAutoFit/>
          </a:bodyPr>
          <a:lstStyle/>
          <a:p>
            <a:pPr algn="ctr">
              <a:defRPr/>
            </a:pPr>
            <a:r>
              <a:rPr lang="en-US" b="1" dirty="0">
                <a:latin typeface="Calibri" charset="0"/>
                <a:ea typeface="ＭＳ Ｐゴシック" charset="0"/>
              </a:rPr>
              <a:t>Noble gases </a:t>
            </a:r>
            <a:r>
              <a:rPr lang="en-US" b="1" i="1" dirty="0">
                <a:latin typeface="Calibri" charset="0"/>
                <a:ea typeface="ＭＳ Ｐゴシック" charset="0"/>
              </a:rPr>
              <a:t>always</a:t>
            </a:r>
            <a:r>
              <a:rPr lang="en-US" b="1" dirty="0">
                <a:latin typeface="Calibri" charset="0"/>
                <a:ea typeface="ＭＳ Ｐゴシック" charset="0"/>
              </a:rPr>
              <a:t> from </a:t>
            </a:r>
            <a:r>
              <a:rPr lang="en-US" sz="2400" b="1" dirty="0">
                <a:latin typeface="Calibri" charset="0"/>
                <a:ea typeface="ＭＳ Ｐゴシック" charset="0"/>
              </a:rPr>
              <a:t>solid </a:t>
            </a:r>
            <a:r>
              <a:rPr lang="en-US" b="1" dirty="0">
                <a:latin typeface="Calibri" charset="0"/>
                <a:ea typeface="ＭＳ Ｐゴシック" charset="0"/>
              </a:rPr>
              <a:t>dielectric film on metal surfaces</a:t>
            </a:r>
          </a:p>
        </p:txBody>
      </p:sp>
      <p:sp>
        <p:nvSpPr>
          <p:cNvPr id="17" name="TextBox 16">
            <a:extLst>
              <a:ext uri="{FF2B5EF4-FFF2-40B4-BE49-F238E27FC236}">
                <a16:creationId xmlns:a16="http://schemas.microsoft.com/office/drawing/2014/main" id="{07D37F6B-5B97-49DA-8CE0-B0ADBBABC4C5}"/>
              </a:ext>
            </a:extLst>
          </p:cNvPr>
          <p:cNvSpPr txBox="1"/>
          <p:nvPr/>
        </p:nvSpPr>
        <p:spPr>
          <a:xfrm>
            <a:off x="7289046" y="5018781"/>
            <a:ext cx="4736489" cy="646331"/>
          </a:xfrm>
          <a:prstGeom prst="rect">
            <a:avLst/>
          </a:prstGeom>
          <a:noFill/>
        </p:spPr>
        <p:txBody>
          <a:bodyPr wrap="none" rtlCol="0">
            <a:spAutoFit/>
          </a:bodyPr>
          <a:lstStyle/>
          <a:p>
            <a:pPr>
              <a:spcBef>
                <a:spcPct val="0"/>
              </a:spcBef>
            </a:pPr>
            <a:r>
              <a:rPr lang="en-US" altLang="en-US" b="1" dirty="0"/>
              <a:t>• Solid He monolayers form on solid H</a:t>
            </a:r>
            <a:r>
              <a:rPr lang="en-US" altLang="en-US" b="1" baseline="-25000" dirty="0"/>
              <a:t>2</a:t>
            </a:r>
            <a:r>
              <a:rPr lang="en-US" altLang="en-US" b="1" dirty="0"/>
              <a:t> surfaces</a:t>
            </a:r>
          </a:p>
          <a:p>
            <a:pPr>
              <a:spcBef>
                <a:spcPct val="0"/>
              </a:spcBef>
            </a:pPr>
            <a:r>
              <a:rPr lang="en-US" altLang="en-US" b="1" dirty="0"/>
              <a:t>• They will also form on metal surfaces at low T</a:t>
            </a:r>
          </a:p>
        </p:txBody>
      </p:sp>
    </p:spTree>
    <p:extLst>
      <p:ext uri="{BB962C8B-B14F-4D97-AF65-F5344CB8AC3E}">
        <p14:creationId xmlns:p14="http://schemas.microsoft.com/office/powerpoint/2010/main" val="408396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217">
            <a:extLst>
              <a:ext uri="{FF2B5EF4-FFF2-40B4-BE49-F238E27FC236}">
                <a16:creationId xmlns:a16="http://schemas.microsoft.com/office/drawing/2014/main" id="{A34FD79D-75CC-412B-A9D0-5163B0EC0032}"/>
              </a:ext>
            </a:extLst>
          </p:cNvPr>
          <p:cNvGrpSpPr/>
          <p:nvPr/>
        </p:nvGrpSpPr>
        <p:grpSpPr>
          <a:xfrm>
            <a:off x="2638315" y="1604867"/>
            <a:ext cx="4816845" cy="3419092"/>
            <a:chOff x="0" y="0"/>
            <a:chExt cx="4396450" cy="3022125"/>
          </a:xfrm>
        </p:grpSpPr>
        <p:grpSp>
          <p:nvGrpSpPr>
            <p:cNvPr id="3" name="Shape 218">
              <a:extLst>
                <a:ext uri="{FF2B5EF4-FFF2-40B4-BE49-F238E27FC236}">
                  <a16:creationId xmlns:a16="http://schemas.microsoft.com/office/drawing/2014/main" id="{21FDB14F-E9DB-4CD0-8AD1-1C5E78203FF9}"/>
                </a:ext>
              </a:extLst>
            </p:cNvPr>
            <p:cNvGrpSpPr/>
            <p:nvPr/>
          </p:nvGrpSpPr>
          <p:grpSpPr>
            <a:xfrm>
              <a:off x="0" y="0"/>
              <a:ext cx="4396450" cy="3022125"/>
              <a:chOff x="0" y="0"/>
              <a:chExt cx="4622490" cy="3271406"/>
            </a:xfrm>
          </p:grpSpPr>
          <p:pic>
            <p:nvPicPr>
              <p:cNvPr id="9" name="Shape 219">
                <a:extLst>
                  <a:ext uri="{FF2B5EF4-FFF2-40B4-BE49-F238E27FC236}">
                    <a16:creationId xmlns:a16="http://schemas.microsoft.com/office/drawing/2014/main" id="{5AC49443-875B-4A34-9A6B-148871DCA046}"/>
                  </a:ext>
                </a:extLst>
              </p:cNvPr>
              <p:cNvPicPr preferRelativeResize="0"/>
              <p:nvPr/>
            </p:nvPicPr>
            <p:blipFill>
              <a:blip r:embed="rId2">
                <a:alphaModFix/>
              </a:blip>
              <a:stretch>
                <a:fillRect/>
              </a:stretch>
            </p:blipFill>
            <p:spPr>
              <a:xfrm>
                <a:off x="0" y="0"/>
                <a:ext cx="4622490" cy="3271406"/>
              </a:xfrm>
              <a:prstGeom prst="rect">
                <a:avLst/>
              </a:prstGeom>
              <a:noFill/>
              <a:ln>
                <a:noFill/>
              </a:ln>
            </p:spPr>
          </p:pic>
          <p:sp>
            <p:nvSpPr>
              <p:cNvPr id="10" name="Shape 220">
                <a:extLst>
                  <a:ext uri="{FF2B5EF4-FFF2-40B4-BE49-F238E27FC236}">
                    <a16:creationId xmlns:a16="http://schemas.microsoft.com/office/drawing/2014/main" id="{F8968D77-29D7-45EE-B6F4-53DC6C5B8102}"/>
                  </a:ext>
                </a:extLst>
              </p:cNvPr>
              <p:cNvSpPr/>
              <p:nvPr/>
            </p:nvSpPr>
            <p:spPr>
              <a:xfrm>
                <a:off x="3116713" y="315410"/>
                <a:ext cx="65850" cy="52625"/>
              </a:xfrm>
              <a:prstGeom prst="flowChartExtract">
                <a:avLst/>
              </a:prstGeom>
              <a:solidFill>
                <a:srgbClr val="FF0000"/>
              </a:solidFill>
              <a:ln w="952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endParaRPr lang="en-US"/>
              </a:p>
            </p:txBody>
          </p:sp>
        </p:grpSp>
        <p:sp>
          <p:nvSpPr>
            <p:cNvPr id="4" name="Shape 221">
              <a:extLst>
                <a:ext uri="{FF2B5EF4-FFF2-40B4-BE49-F238E27FC236}">
                  <a16:creationId xmlns:a16="http://schemas.microsoft.com/office/drawing/2014/main" id="{99148AF3-06C9-409A-8EC2-08D442841409}"/>
                </a:ext>
              </a:extLst>
            </p:cNvPr>
            <p:cNvSpPr/>
            <p:nvPr/>
          </p:nvSpPr>
          <p:spPr>
            <a:xfrm>
              <a:off x="2635975" y="1675350"/>
              <a:ext cx="65850" cy="52625"/>
            </a:xfrm>
            <a:prstGeom prst="flowChartExtract">
              <a:avLst/>
            </a:prstGeom>
            <a:solidFill>
              <a:srgbClr val="FF0000"/>
            </a:solidFill>
            <a:ln w="952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endParaRPr lang="en-US"/>
            </a:p>
          </p:txBody>
        </p:sp>
        <p:sp>
          <p:nvSpPr>
            <p:cNvPr id="5" name="Shape 222">
              <a:extLst>
                <a:ext uri="{FF2B5EF4-FFF2-40B4-BE49-F238E27FC236}">
                  <a16:creationId xmlns:a16="http://schemas.microsoft.com/office/drawing/2014/main" id="{65099DED-4238-4C3A-94BC-CB6FF317501E}"/>
                </a:ext>
              </a:extLst>
            </p:cNvPr>
            <p:cNvSpPr txBox="1"/>
            <p:nvPr/>
          </p:nvSpPr>
          <p:spPr>
            <a:xfrm>
              <a:off x="2793975" y="1533363"/>
              <a:ext cx="1457400" cy="336600"/>
            </a:xfrm>
            <a:prstGeom prst="rect">
              <a:avLst/>
            </a:prstGeom>
            <a:noFill/>
            <a:ln>
              <a:noFill/>
            </a:ln>
          </p:spPr>
          <p:txBody>
            <a:bodyPr spcFirstLastPara="1" wrap="square" lIns="91425" tIns="91425" rIns="91425" bIns="91425" anchor="t" anchorCtr="0">
              <a:noAutofit/>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PIXeY result</a:t>
              </a:r>
              <a:endParaRPr lang="en-US" sz="1200">
                <a:effectLst/>
                <a:latin typeface="Times New Roman" panose="02020603050405020304" pitchFamily="18" charset="0"/>
                <a:ea typeface="Times New Roman" panose="02020603050405020304" pitchFamily="18" charset="0"/>
              </a:endParaRPr>
            </a:p>
          </p:txBody>
        </p:sp>
        <p:sp>
          <p:nvSpPr>
            <p:cNvPr id="6" name="Shape 223">
              <a:extLst>
                <a:ext uri="{FF2B5EF4-FFF2-40B4-BE49-F238E27FC236}">
                  <a16:creationId xmlns:a16="http://schemas.microsoft.com/office/drawing/2014/main" id="{B9038A70-782E-4B14-B0B2-4F05C36D2242}"/>
                </a:ext>
              </a:extLst>
            </p:cNvPr>
            <p:cNvSpPr/>
            <p:nvPr/>
          </p:nvSpPr>
          <p:spPr>
            <a:xfrm>
              <a:off x="2646650" y="2054325"/>
              <a:ext cx="66000" cy="52500"/>
            </a:xfrm>
            <a:prstGeom prst="rect">
              <a:avLst/>
            </a:prstGeom>
            <a:solidFill>
              <a:srgbClr val="0000FF"/>
            </a:solidFill>
            <a:ln w="952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endParaRPr lang="en-US"/>
            </a:p>
          </p:txBody>
        </p:sp>
        <p:sp>
          <p:nvSpPr>
            <p:cNvPr id="7" name="Shape 224">
              <a:extLst>
                <a:ext uri="{FF2B5EF4-FFF2-40B4-BE49-F238E27FC236}">
                  <a16:creationId xmlns:a16="http://schemas.microsoft.com/office/drawing/2014/main" id="{7ACF4DC7-F0D3-4C4F-8012-3F33C1D8FDD5}"/>
                </a:ext>
              </a:extLst>
            </p:cNvPr>
            <p:cNvSpPr txBox="1"/>
            <p:nvPr/>
          </p:nvSpPr>
          <p:spPr>
            <a:xfrm>
              <a:off x="2793975" y="1877650"/>
              <a:ext cx="1457400" cy="336600"/>
            </a:xfrm>
            <a:prstGeom prst="rect">
              <a:avLst/>
            </a:prstGeom>
            <a:noFill/>
            <a:ln>
              <a:noFill/>
            </a:ln>
          </p:spPr>
          <p:txBody>
            <a:bodyPr spcFirstLastPara="1" wrap="square" lIns="91425" tIns="91425" rIns="91425" bIns="91425" anchor="t" anchorCtr="0">
              <a:noAutofit/>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270 eV line</a:t>
              </a:r>
              <a:endParaRPr lang="en-US" sz="1200">
                <a:effectLst/>
                <a:latin typeface="Times New Roman" panose="02020603050405020304" pitchFamily="18" charset="0"/>
                <a:ea typeface="Times New Roman" panose="02020603050405020304" pitchFamily="18" charset="0"/>
              </a:endParaRPr>
            </a:p>
          </p:txBody>
        </p:sp>
        <p:sp>
          <p:nvSpPr>
            <p:cNvPr id="8" name="Shape 225">
              <a:extLst>
                <a:ext uri="{FF2B5EF4-FFF2-40B4-BE49-F238E27FC236}">
                  <a16:creationId xmlns:a16="http://schemas.microsoft.com/office/drawing/2014/main" id="{3516B58D-C167-4B92-AF30-33812DC3ED66}"/>
                </a:ext>
              </a:extLst>
            </p:cNvPr>
            <p:cNvSpPr txBox="1"/>
            <p:nvPr/>
          </p:nvSpPr>
          <p:spPr>
            <a:xfrm>
              <a:off x="2530701" y="2182334"/>
              <a:ext cx="1720500" cy="431326"/>
            </a:xfrm>
            <a:prstGeom prst="rect">
              <a:avLst/>
            </a:prstGeom>
            <a:noFill/>
            <a:ln>
              <a:noFill/>
            </a:ln>
          </p:spPr>
          <p:txBody>
            <a:bodyPr spcFirstLastPara="1" wrap="square" lIns="91425" tIns="91425" rIns="91425" bIns="91425" anchor="t" anchorCtr="0">
              <a:noAutofit/>
            </a:bodyPr>
            <a:lstStyle/>
            <a:p>
              <a:pPr marL="0" marR="0">
                <a:spcBef>
                  <a:spcPts val="0"/>
                </a:spcBef>
                <a:spcAft>
                  <a:spcPts val="0"/>
                </a:spcAft>
              </a:pPr>
              <a:r>
                <a:rPr lang="en-US" sz="120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en-US" sz="1200">
                  <a:solidFill>
                    <a:srgbClr val="000000"/>
                  </a:solidFill>
                  <a:effectLst/>
                  <a:latin typeface="Times New Roman" panose="02020603050405020304" pitchFamily="18" charset="0"/>
                  <a:ea typeface="Times New Roman" panose="02020603050405020304" pitchFamily="18" charset="0"/>
                </a:rPr>
                <a:t>    2.8 keV line</a:t>
              </a:r>
              <a:endParaRPr lang="en-US" sz="1200">
                <a:effectLst/>
                <a:latin typeface="Times New Roman" panose="02020603050405020304" pitchFamily="18" charset="0"/>
                <a:ea typeface="Times New Roman" panose="02020603050405020304" pitchFamily="18" charset="0"/>
              </a:endParaRPr>
            </a:p>
          </p:txBody>
        </p:sp>
      </p:grpSp>
      <p:sp>
        <p:nvSpPr>
          <p:cNvPr id="11" name="Title 1">
            <a:extLst>
              <a:ext uri="{FF2B5EF4-FFF2-40B4-BE49-F238E27FC236}">
                <a16:creationId xmlns:a16="http://schemas.microsoft.com/office/drawing/2014/main" id="{524EE325-CDC3-49EC-8831-E0030200F162}"/>
              </a:ext>
            </a:extLst>
          </p:cNvPr>
          <p:cNvSpPr txBox="1">
            <a:spLocks/>
          </p:cNvSpPr>
          <p:nvPr/>
        </p:nvSpPr>
        <p:spPr>
          <a:xfrm>
            <a:off x="1029030" y="209987"/>
            <a:ext cx="10699549" cy="9226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First physical result- relative electron extraction efficiency in extended field rage</a:t>
            </a:r>
          </a:p>
        </p:txBody>
      </p:sp>
      <p:sp>
        <p:nvSpPr>
          <p:cNvPr id="12" name="TextBox 11">
            <a:extLst>
              <a:ext uri="{FF2B5EF4-FFF2-40B4-BE49-F238E27FC236}">
                <a16:creationId xmlns:a16="http://schemas.microsoft.com/office/drawing/2014/main" id="{341FA541-FCAB-439C-8D25-D1768A3F3956}"/>
              </a:ext>
            </a:extLst>
          </p:cNvPr>
          <p:cNvSpPr txBox="1"/>
          <p:nvPr/>
        </p:nvSpPr>
        <p:spPr>
          <a:xfrm>
            <a:off x="2795565" y="5615870"/>
            <a:ext cx="4575291" cy="923330"/>
          </a:xfrm>
          <a:prstGeom prst="rect">
            <a:avLst/>
          </a:prstGeom>
          <a:noFill/>
        </p:spPr>
        <p:txBody>
          <a:bodyPr wrap="none" rtlCol="0">
            <a:spAutoFit/>
          </a:bodyPr>
          <a:lstStyle/>
          <a:p>
            <a:r>
              <a:rPr lang="en-US" dirty="0"/>
              <a:t>Do we see saturation?</a:t>
            </a:r>
          </a:p>
          <a:p>
            <a:r>
              <a:rPr lang="en-US" dirty="0"/>
              <a:t>Can “quantum reflection” features be present?</a:t>
            </a:r>
          </a:p>
          <a:p>
            <a:r>
              <a:rPr lang="en-US" dirty="0"/>
              <a:t>Even large field range is desirable.</a:t>
            </a:r>
          </a:p>
        </p:txBody>
      </p:sp>
    </p:spTree>
    <p:extLst>
      <p:ext uri="{BB962C8B-B14F-4D97-AF65-F5344CB8AC3E}">
        <p14:creationId xmlns:p14="http://schemas.microsoft.com/office/powerpoint/2010/main" val="388821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DF7E9-DE1E-4365-A22D-9075E92C96F8}"/>
              </a:ext>
            </a:extLst>
          </p:cNvPr>
          <p:cNvSpPr/>
          <p:nvPr/>
        </p:nvSpPr>
        <p:spPr>
          <a:xfrm>
            <a:off x="183196" y="899212"/>
            <a:ext cx="7511517" cy="5663089"/>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Material sources /microscopic mechanisms of noise and decoherence are  important and still non-resolved problem in quantum information.</a:t>
            </a:r>
          </a:p>
          <a:p>
            <a:pPr marL="285750" indent="-285750">
              <a:spcAft>
                <a:spcPts val="600"/>
              </a:spcAft>
              <a:buFont typeface="Arial" panose="020B0604020202020204" pitchFamily="34" charset="0"/>
              <a:buChar char="•"/>
            </a:pPr>
            <a:r>
              <a:rPr lang="en-US" dirty="0"/>
              <a:t>Decoherence is believed to be due to tunneling two-level systems (low-lying energy levels) in materials. Experimental evidence points concentration of those objects around surfaces and interfaces. Boundary charges and magnetic moments (spins of localized and de-localized boundary charges, impurities and nuclei) contribute  to fluctuations. </a:t>
            </a:r>
          </a:p>
          <a:p>
            <a:pPr marL="285750" indent="-285750">
              <a:spcAft>
                <a:spcPts val="600"/>
              </a:spcAft>
              <a:buFont typeface="Arial" panose="020B0604020202020204" pitchFamily="34" charset="0"/>
              <a:buChar char="•"/>
            </a:pPr>
            <a:r>
              <a:rPr lang="en-US" dirty="0"/>
              <a:t>Analogy with charges on metal-</a:t>
            </a:r>
            <a:r>
              <a:rPr lang="en-US" dirty="0" err="1"/>
              <a:t>Xe</a:t>
            </a:r>
            <a:r>
              <a:rPr lang="en-US" dirty="0"/>
              <a:t> boundary implies that the interaction in between low-lying energy levels needs to be taken into account to describe  self-developed criticality or any other non-equilibrium effects related to the energy flow through the system of low-lying energy levels. </a:t>
            </a:r>
          </a:p>
          <a:p>
            <a:pPr marL="285750" indent="-285750">
              <a:spcAft>
                <a:spcPts val="600"/>
              </a:spcAft>
              <a:buFont typeface="Arial" panose="020B0604020202020204" pitchFamily="34" charset="0"/>
              <a:buChar char="•"/>
            </a:pPr>
            <a:r>
              <a:rPr lang="en-US" dirty="0"/>
              <a:t>Current models for noise and decoherence are not considering possibility of self-organized criticality (in quantum limit) in the system of low-lying  energy level in the materials; other words, model different from  non-interacting two-level systems is required.</a:t>
            </a:r>
          </a:p>
          <a:p>
            <a:pPr marL="285750" indent="-285750">
              <a:spcAft>
                <a:spcPts val="600"/>
              </a:spcAft>
              <a:buFont typeface="Arial" panose="020B0604020202020204" pitchFamily="34" charset="0"/>
              <a:buChar char="•"/>
            </a:pPr>
            <a:r>
              <a:rPr lang="en-US" dirty="0"/>
              <a:t>Charges in solid noble gases layers on metal surface provide unique possibilities to study self-organized criticality in quantum limit- both spectroscopic and transport measurements are possible in a wide range of important parameters- fields, ion concentration, chemical potentials, etc. </a:t>
            </a:r>
          </a:p>
        </p:txBody>
      </p:sp>
      <p:sp>
        <p:nvSpPr>
          <p:cNvPr id="3" name="Title 1">
            <a:extLst>
              <a:ext uri="{FF2B5EF4-FFF2-40B4-BE49-F238E27FC236}">
                <a16:creationId xmlns:a16="http://schemas.microsoft.com/office/drawing/2014/main" id="{3A8324EA-05A9-4792-ADB5-90663A5501B7}"/>
              </a:ext>
            </a:extLst>
          </p:cNvPr>
          <p:cNvSpPr txBox="1">
            <a:spLocks/>
          </p:cNvSpPr>
          <p:nvPr/>
        </p:nvSpPr>
        <p:spPr>
          <a:xfrm>
            <a:off x="1905000" y="76201"/>
            <a:ext cx="8382000" cy="97093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Important connections with Quantum Information </a:t>
            </a:r>
          </a:p>
        </p:txBody>
      </p:sp>
      <p:pic>
        <p:nvPicPr>
          <p:cNvPr id="5" name="Picture 4">
            <a:extLst>
              <a:ext uri="{FF2B5EF4-FFF2-40B4-BE49-F238E27FC236}">
                <a16:creationId xmlns:a16="http://schemas.microsoft.com/office/drawing/2014/main" id="{4ADE044F-64AA-45EC-8BB1-E6563CFFE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046" y="1155090"/>
            <a:ext cx="3300991" cy="4370841"/>
          </a:xfrm>
          <a:prstGeom prst="rect">
            <a:avLst/>
          </a:prstGeom>
        </p:spPr>
      </p:pic>
      <p:sp>
        <p:nvSpPr>
          <p:cNvPr id="6" name="Slide Number Placeholder 4">
            <a:extLst>
              <a:ext uri="{FF2B5EF4-FFF2-40B4-BE49-F238E27FC236}">
                <a16:creationId xmlns:a16="http://schemas.microsoft.com/office/drawing/2014/main" id="{EBD345EC-5A1B-438B-A099-ED2DC8564CE5}"/>
              </a:ext>
            </a:extLst>
          </p:cNvPr>
          <p:cNvSpPr>
            <a:spLocks noGrp="1"/>
          </p:cNvSpPr>
          <p:nvPr>
            <p:ph type="sldNum" sz="quarter" idx="12"/>
          </p:nvPr>
        </p:nvSpPr>
        <p:spPr>
          <a:xfrm>
            <a:off x="8584223" y="6315789"/>
            <a:ext cx="2743200" cy="365125"/>
          </a:xfrm>
        </p:spPr>
        <p:txBody>
          <a:bodyPr/>
          <a:lstStyle/>
          <a:p>
            <a:fld id="{CCB6971E-EB4F-45D9-BD04-A0C6DB11F45A}" type="slidenum">
              <a:rPr lang="en-US" smtClean="0"/>
              <a:t>23</a:t>
            </a:fld>
            <a:endParaRPr lang="en-US"/>
          </a:p>
        </p:txBody>
      </p:sp>
    </p:spTree>
    <p:extLst>
      <p:ext uri="{BB962C8B-B14F-4D97-AF65-F5344CB8AC3E}">
        <p14:creationId xmlns:p14="http://schemas.microsoft.com/office/powerpoint/2010/main" val="4125776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1A11A7D-99D0-4E57-87E4-3C3439F7E14A}"/>
              </a:ext>
            </a:extLst>
          </p:cNvPr>
          <p:cNvSpPr txBox="1">
            <a:spLocks/>
          </p:cNvSpPr>
          <p:nvPr/>
        </p:nvSpPr>
        <p:spPr bwMode="auto">
          <a:xfrm>
            <a:off x="1676400" y="1524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4000"/>
              <a:t>Ions trapped on cold surface </a:t>
            </a:r>
          </a:p>
          <a:p>
            <a:pPr algn="ctr">
              <a:spcBef>
                <a:spcPct val="0"/>
              </a:spcBef>
              <a:buFontTx/>
              <a:buNone/>
            </a:pPr>
            <a:r>
              <a:rPr lang="en-US" altLang="en-US" sz="4000"/>
              <a:t>and Gravity Probe B experiment</a:t>
            </a:r>
          </a:p>
        </p:txBody>
      </p:sp>
      <p:sp>
        <p:nvSpPr>
          <p:cNvPr id="4" name="Rectangle 3">
            <a:extLst>
              <a:ext uri="{FF2B5EF4-FFF2-40B4-BE49-F238E27FC236}">
                <a16:creationId xmlns:a16="http://schemas.microsoft.com/office/drawing/2014/main" id="{16765CEE-62D3-4E1A-B9B0-44D3A3A2983F}"/>
              </a:ext>
            </a:extLst>
          </p:cNvPr>
          <p:cNvSpPr/>
          <p:nvPr/>
        </p:nvSpPr>
        <p:spPr>
          <a:xfrm>
            <a:off x="2057400" y="6019800"/>
            <a:ext cx="8077200" cy="369888"/>
          </a:xfrm>
          <a:prstGeom prst="rect">
            <a:avLst/>
          </a:prstGeom>
          <a:solidFill>
            <a:schemeClr val="accent6">
              <a:lumMod val="20000"/>
              <a:lumOff val="80000"/>
            </a:schemeClr>
          </a:solidFill>
          <a:ln>
            <a:solidFill>
              <a:schemeClr val="accent6">
                <a:lumMod val="75000"/>
              </a:schemeClr>
            </a:solidFill>
          </a:ln>
        </p:spPr>
        <p:txBody>
          <a:bodyPr>
            <a:spAutoFit/>
          </a:bodyPr>
          <a:lstStyle/>
          <a:p>
            <a:pPr eaLnBrk="1" hangingPunct="1">
              <a:defRPr/>
            </a:pPr>
            <a:r>
              <a:rPr lang="en-US" b="1" dirty="0">
                <a:latin typeface="Calibri" charset="0"/>
                <a:ea typeface="ＭＳ Ｐゴシック" charset="0"/>
                <a:cs typeface="ＭＳ Ｐゴシック" charset="0"/>
              </a:rPr>
              <a:t>Experimental Condensed Matter Physics  and </a:t>
            </a:r>
            <a:r>
              <a:rPr lang="en-US" b="1">
                <a:latin typeface="Calibri" charset="0"/>
                <a:ea typeface="ＭＳ Ｐゴシック" charset="0"/>
                <a:cs typeface="ＭＳ Ｐゴシック" charset="0"/>
              </a:rPr>
              <a:t>Surface Science does </a:t>
            </a:r>
            <a:r>
              <a:rPr lang="en-US" b="1" dirty="0">
                <a:latin typeface="Calibri" charset="0"/>
                <a:ea typeface="ＭＳ Ｐゴシック" charset="0"/>
                <a:cs typeface="ＭＳ Ｐゴシック" charset="0"/>
              </a:rPr>
              <a:t>matter...</a:t>
            </a:r>
          </a:p>
        </p:txBody>
      </p:sp>
      <p:pic>
        <p:nvPicPr>
          <p:cNvPr id="21508" name="Picture 5">
            <a:extLst>
              <a:ext uri="{FF2B5EF4-FFF2-40B4-BE49-F238E27FC236}">
                <a16:creationId xmlns:a16="http://schemas.microsoft.com/office/drawing/2014/main" id="{44761A4C-CEEB-48AC-8B0F-2589B04927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3701" y="1447800"/>
            <a:ext cx="57181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a:extLst>
              <a:ext uri="{FF2B5EF4-FFF2-40B4-BE49-F238E27FC236}">
                <a16:creationId xmlns:a16="http://schemas.microsoft.com/office/drawing/2014/main" id="{B55F042E-5DEF-4920-BB10-B199948AC774}"/>
              </a:ext>
            </a:extLst>
          </p:cNvPr>
          <p:cNvSpPr txBox="1">
            <a:spLocks noChangeArrowheads="1"/>
          </p:cNvSpPr>
          <p:nvPr/>
        </p:nvSpPr>
        <p:spPr bwMode="auto">
          <a:xfrm>
            <a:off x="7500939" y="1600201"/>
            <a:ext cx="31575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Einstein was right…</a:t>
            </a:r>
          </a:p>
          <a:p>
            <a:pPr eaLnBrk="1" hangingPunct="1">
              <a:spcBef>
                <a:spcPct val="0"/>
              </a:spcBef>
              <a:buFontTx/>
              <a:buNone/>
            </a:pPr>
            <a:r>
              <a:rPr lang="en-US" altLang="en-US" sz="1800"/>
              <a:t>After years of data analysis</a:t>
            </a:r>
          </a:p>
          <a:p>
            <a:pPr eaLnBrk="1" hangingPunct="1">
              <a:spcBef>
                <a:spcPct val="0"/>
              </a:spcBef>
              <a:buFontTx/>
              <a:buNone/>
            </a:pPr>
            <a:r>
              <a:rPr lang="en-US" altLang="en-US" sz="1800"/>
              <a:t>to model gyroscope precession</a:t>
            </a:r>
          </a:p>
          <a:p>
            <a:pPr eaLnBrk="1" hangingPunct="1">
              <a:spcBef>
                <a:spcPct val="0"/>
              </a:spcBef>
              <a:buFontTx/>
              <a:buNone/>
            </a:pPr>
            <a:r>
              <a:rPr lang="en-US" altLang="en-US" sz="1800"/>
              <a:t>due to parasitic charging effects</a:t>
            </a:r>
          </a:p>
        </p:txBody>
      </p:sp>
      <p:sp>
        <p:nvSpPr>
          <p:cNvPr id="21510" name="TextBox 2">
            <a:extLst>
              <a:ext uri="{FF2B5EF4-FFF2-40B4-BE49-F238E27FC236}">
                <a16:creationId xmlns:a16="http://schemas.microsoft.com/office/drawing/2014/main" id="{2488F65F-B485-4E68-A38D-13231453857E}"/>
              </a:ext>
            </a:extLst>
          </p:cNvPr>
          <p:cNvSpPr txBox="1">
            <a:spLocks noChangeArrowheads="1"/>
          </p:cNvSpPr>
          <p:nvPr/>
        </p:nvSpPr>
        <p:spPr bwMode="auto">
          <a:xfrm>
            <a:off x="8932864" y="2971800"/>
            <a:ext cx="152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Solid Helium</a:t>
            </a:r>
          </a:p>
        </p:txBody>
      </p:sp>
      <p:cxnSp>
        <p:nvCxnSpPr>
          <p:cNvPr id="35" name="Elbow Connector 34">
            <a:extLst>
              <a:ext uri="{FF2B5EF4-FFF2-40B4-BE49-F238E27FC236}">
                <a16:creationId xmlns:a16="http://schemas.microsoft.com/office/drawing/2014/main" id="{BB785188-0749-419B-B5EF-3171B4CB8F27}"/>
              </a:ext>
            </a:extLst>
          </p:cNvPr>
          <p:cNvCxnSpPr/>
          <p:nvPr/>
        </p:nvCxnSpPr>
        <p:spPr>
          <a:xfrm>
            <a:off x="13335000" y="53340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512" name="Group 43">
            <a:extLst>
              <a:ext uri="{FF2B5EF4-FFF2-40B4-BE49-F238E27FC236}">
                <a16:creationId xmlns:a16="http://schemas.microsoft.com/office/drawing/2014/main" id="{95BAFD5B-09E4-4FA6-A566-459A29D09344}"/>
              </a:ext>
            </a:extLst>
          </p:cNvPr>
          <p:cNvGrpSpPr>
            <a:grpSpLocks/>
          </p:cNvGrpSpPr>
          <p:nvPr/>
        </p:nvGrpSpPr>
        <p:grpSpPr bwMode="auto">
          <a:xfrm>
            <a:off x="7848600" y="3271838"/>
            <a:ext cx="2286000" cy="2419350"/>
            <a:chOff x="6324600" y="3271847"/>
            <a:chExt cx="2286000" cy="2419349"/>
          </a:xfrm>
        </p:grpSpPr>
        <p:grpSp>
          <p:nvGrpSpPr>
            <p:cNvPr id="21513" name="Group 5">
              <a:extLst>
                <a:ext uri="{FF2B5EF4-FFF2-40B4-BE49-F238E27FC236}">
                  <a16:creationId xmlns:a16="http://schemas.microsoft.com/office/drawing/2014/main" id="{2EBDD22A-948A-41BD-B179-9CD24717F1F2}"/>
                </a:ext>
              </a:extLst>
            </p:cNvPr>
            <p:cNvGrpSpPr>
              <a:grpSpLocks/>
            </p:cNvGrpSpPr>
            <p:nvPr/>
          </p:nvGrpSpPr>
          <p:grpSpPr bwMode="auto">
            <a:xfrm>
              <a:off x="6324600" y="3271847"/>
              <a:ext cx="2090057" cy="2419349"/>
              <a:chOff x="2601686" y="1695451"/>
              <a:chExt cx="2090057" cy="2419349"/>
            </a:xfrm>
          </p:grpSpPr>
          <p:sp>
            <p:nvSpPr>
              <p:cNvPr id="7" name="Oval 6">
                <a:extLst>
                  <a:ext uri="{FF2B5EF4-FFF2-40B4-BE49-F238E27FC236}">
                    <a16:creationId xmlns:a16="http://schemas.microsoft.com/office/drawing/2014/main" id="{BB732D87-D27D-4719-AD88-4944606B8E60}"/>
                  </a:ext>
                </a:extLst>
              </p:cNvPr>
              <p:cNvSpPr/>
              <p:nvPr/>
            </p:nvSpPr>
            <p:spPr>
              <a:xfrm>
                <a:off x="2601686" y="2014538"/>
                <a:ext cx="2090738" cy="2100262"/>
              </a:xfrm>
              <a:prstGeom prst="ellipse">
                <a:avLst/>
              </a:prstGeom>
              <a:noFill/>
              <a:ln w="1016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a16="http://schemas.microsoft.com/office/drawing/2014/main" id="{3151455F-FBBB-4F1B-8D91-204AA23D7B90}"/>
                  </a:ext>
                </a:extLst>
              </p:cNvPr>
              <p:cNvSpPr/>
              <p:nvPr/>
            </p:nvSpPr>
            <p:spPr>
              <a:xfrm>
                <a:off x="2682649" y="2111376"/>
                <a:ext cx="1928812" cy="1904999"/>
              </a:xfrm>
              <a:prstGeom prst="ellipse">
                <a:avLst/>
              </a:prstGeom>
              <a:no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1519" name="Group 8">
                <a:extLst>
                  <a:ext uri="{FF2B5EF4-FFF2-40B4-BE49-F238E27FC236}">
                    <a16:creationId xmlns:a16="http://schemas.microsoft.com/office/drawing/2014/main" id="{7CA554A7-E12D-4488-92C1-DC0A7E081226}"/>
                  </a:ext>
                </a:extLst>
              </p:cNvPr>
              <p:cNvGrpSpPr>
                <a:grpSpLocks/>
              </p:cNvGrpSpPr>
              <p:nvPr/>
            </p:nvGrpSpPr>
            <p:grpSpPr bwMode="auto">
              <a:xfrm>
                <a:off x="3016128" y="1695451"/>
                <a:ext cx="1304036" cy="911948"/>
                <a:chOff x="3016128" y="1695451"/>
                <a:chExt cx="1304036" cy="911948"/>
              </a:xfrm>
            </p:grpSpPr>
            <p:grpSp>
              <p:nvGrpSpPr>
                <p:cNvPr id="21520" name="Group 9">
                  <a:extLst>
                    <a:ext uri="{FF2B5EF4-FFF2-40B4-BE49-F238E27FC236}">
                      <a16:creationId xmlns:a16="http://schemas.microsoft.com/office/drawing/2014/main" id="{2D9C008A-3487-4D4B-83F6-79BF4DE66125}"/>
                    </a:ext>
                  </a:extLst>
                </p:cNvPr>
                <p:cNvGrpSpPr>
                  <a:grpSpLocks/>
                </p:cNvGrpSpPr>
                <p:nvPr/>
              </p:nvGrpSpPr>
              <p:grpSpPr bwMode="auto">
                <a:xfrm>
                  <a:off x="3503840" y="1695451"/>
                  <a:ext cx="323849" cy="775343"/>
                  <a:chOff x="3503840" y="1695451"/>
                  <a:chExt cx="323849" cy="775343"/>
                </a:xfrm>
              </p:grpSpPr>
              <p:sp>
                <p:nvSpPr>
                  <p:cNvPr id="31" name="Oval 30">
                    <a:extLst>
                      <a:ext uri="{FF2B5EF4-FFF2-40B4-BE49-F238E27FC236}">
                        <a16:creationId xmlns:a16="http://schemas.microsoft.com/office/drawing/2014/main" id="{56D38BB1-E652-49C5-AA37-91E14BFBCA73}"/>
                      </a:ext>
                    </a:extLst>
                  </p:cNvPr>
                  <p:cNvSpPr/>
                  <p:nvPr/>
                </p:nvSpPr>
                <p:spPr>
                  <a:xfrm>
                    <a:off x="3577999" y="1795463"/>
                    <a:ext cx="138112" cy="14763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Oval 31">
                    <a:extLst>
                      <a:ext uri="{FF2B5EF4-FFF2-40B4-BE49-F238E27FC236}">
                        <a16:creationId xmlns:a16="http://schemas.microsoft.com/office/drawing/2014/main" id="{2DAABE4A-C390-481A-A71C-78A20C6F733D}"/>
                      </a:ext>
                    </a:extLst>
                  </p:cNvPr>
                  <p:cNvSpPr/>
                  <p:nvPr/>
                </p:nvSpPr>
                <p:spPr>
                  <a:xfrm>
                    <a:off x="3582761" y="2236788"/>
                    <a:ext cx="138113" cy="14763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43" name="TextBox 32">
                    <a:extLst>
                      <a:ext uri="{FF2B5EF4-FFF2-40B4-BE49-F238E27FC236}">
                        <a16:creationId xmlns:a16="http://schemas.microsoft.com/office/drawing/2014/main" id="{F0568926-45E3-41EC-85BE-AB3C9DE7D4B3}"/>
                      </a:ext>
                    </a:extLst>
                  </p:cNvPr>
                  <p:cNvSpPr txBox="1">
                    <a:spLocks noChangeArrowheads="1"/>
                  </p:cNvSpPr>
                  <p:nvPr/>
                </p:nvSpPr>
                <p:spPr bwMode="auto">
                  <a:xfrm>
                    <a:off x="3503840" y="1695451"/>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a:t>
                    </a:r>
                  </a:p>
                </p:txBody>
              </p:sp>
              <p:sp>
                <p:nvSpPr>
                  <p:cNvPr id="21544" name="TextBox 33">
                    <a:extLst>
                      <a:ext uri="{FF2B5EF4-FFF2-40B4-BE49-F238E27FC236}">
                        <a16:creationId xmlns:a16="http://schemas.microsoft.com/office/drawing/2014/main" id="{D5B783EE-17BB-4E94-9761-60D2D1430713}"/>
                      </a:ext>
                    </a:extLst>
                  </p:cNvPr>
                  <p:cNvSpPr txBox="1">
                    <a:spLocks noChangeArrowheads="1"/>
                  </p:cNvSpPr>
                  <p:nvPr/>
                </p:nvSpPr>
                <p:spPr bwMode="auto">
                  <a:xfrm>
                    <a:off x="3513364" y="2132240"/>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 </a:t>
                    </a:r>
                  </a:p>
                </p:txBody>
              </p:sp>
            </p:grpSp>
            <p:grpSp>
              <p:nvGrpSpPr>
                <p:cNvPr id="21521" name="Group 18">
                  <a:extLst>
                    <a:ext uri="{FF2B5EF4-FFF2-40B4-BE49-F238E27FC236}">
                      <a16:creationId xmlns:a16="http://schemas.microsoft.com/office/drawing/2014/main" id="{5A262834-C4AD-4A33-A927-83B82B9EFAC6}"/>
                    </a:ext>
                  </a:extLst>
                </p:cNvPr>
                <p:cNvGrpSpPr>
                  <a:grpSpLocks/>
                </p:cNvGrpSpPr>
                <p:nvPr/>
              </p:nvGrpSpPr>
              <p:grpSpPr bwMode="auto">
                <a:xfrm rot="900000">
                  <a:off x="3764706" y="1734544"/>
                  <a:ext cx="323849" cy="775343"/>
                  <a:chOff x="3503840" y="1695451"/>
                  <a:chExt cx="323849" cy="775343"/>
                </a:xfrm>
              </p:grpSpPr>
              <p:sp>
                <p:nvSpPr>
                  <p:cNvPr id="27" name="Oval 26">
                    <a:extLst>
                      <a:ext uri="{FF2B5EF4-FFF2-40B4-BE49-F238E27FC236}">
                        <a16:creationId xmlns:a16="http://schemas.microsoft.com/office/drawing/2014/main" id="{5F22A072-1704-4D96-AC90-189B41218620}"/>
                      </a:ext>
                    </a:extLst>
                  </p:cNvPr>
                  <p:cNvSpPr/>
                  <p:nvPr/>
                </p:nvSpPr>
                <p:spPr>
                  <a:xfrm>
                    <a:off x="3576999" y="1795247"/>
                    <a:ext cx="139700" cy="14763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Oval 27">
                    <a:extLst>
                      <a:ext uri="{FF2B5EF4-FFF2-40B4-BE49-F238E27FC236}">
                        <a16:creationId xmlns:a16="http://schemas.microsoft.com/office/drawing/2014/main" id="{244ADF10-FC51-4896-B22F-E08BCD8BD667}"/>
                      </a:ext>
                    </a:extLst>
                  </p:cNvPr>
                  <p:cNvSpPr/>
                  <p:nvPr/>
                </p:nvSpPr>
                <p:spPr>
                  <a:xfrm>
                    <a:off x="3579692" y="2231797"/>
                    <a:ext cx="138112" cy="14128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39" name="TextBox 28">
                    <a:extLst>
                      <a:ext uri="{FF2B5EF4-FFF2-40B4-BE49-F238E27FC236}">
                        <a16:creationId xmlns:a16="http://schemas.microsoft.com/office/drawing/2014/main" id="{72162BCD-A82D-4CD6-8536-81BCE6D845F0}"/>
                      </a:ext>
                    </a:extLst>
                  </p:cNvPr>
                  <p:cNvSpPr txBox="1">
                    <a:spLocks noChangeArrowheads="1"/>
                  </p:cNvSpPr>
                  <p:nvPr/>
                </p:nvSpPr>
                <p:spPr bwMode="auto">
                  <a:xfrm>
                    <a:off x="3503840" y="1695451"/>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a:t>
                    </a:r>
                  </a:p>
                </p:txBody>
              </p:sp>
              <p:sp>
                <p:nvSpPr>
                  <p:cNvPr id="21540" name="TextBox 29">
                    <a:extLst>
                      <a:ext uri="{FF2B5EF4-FFF2-40B4-BE49-F238E27FC236}">
                        <a16:creationId xmlns:a16="http://schemas.microsoft.com/office/drawing/2014/main" id="{7BBE49C9-3619-4316-9FAA-CACA44A4D737}"/>
                      </a:ext>
                    </a:extLst>
                  </p:cNvPr>
                  <p:cNvSpPr txBox="1">
                    <a:spLocks noChangeArrowheads="1"/>
                  </p:cNvSpPr>
                  <p:nvPr/>
                </p:nvSpPr>
                <p:spPr bwMode="auto">
                  <a:xfrm>
                    <a:off x="3513364" y="2132240"/>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 </a:t>
                    </a:r>
                  </a:p>
                </p:txBody>
              </p:sp>
            </p:grpSp>
            <p:grpSp>
              <p:nvGrpSpPr>
                <p:cNvPr id="21522" name="Group 18">
                  <a:extLst>
                    <a:ext uri="{FF2B5EF4-FFF2-40B4-BE49-F238E27FC236}">
                      <a16:creationId xmlns:a16="http://schemas.microsoft.com/office/drawing/2014/main" id="{C6A24241-8561-4C91-8F69-D73DA3C4CBA9}"/>
                    </a:ext>
                  </a:extLst>
                </p:cNvPr>
                <p:cNvGrpSpPr>
                  <a:grpSpLocks/>
                </p:cNvGrpSpPr>
                <p:nvPr/>
              </p:nvGrpSpPr>
              <p:grpSpPr bwMode="auto">
                <a:xfrm rot="1800000">
                  <a:off x="3996315" y="1832056"/>
                  <a:ext cx="323849" cy="775343"/>
                  <a:chOff x="3503840" y="1695451"/>
                  <a:chExt cx="323849" cy="775343"/>
                </a:xfrm>
              </p:grpSpPr>
              <p:sp>
                <p:nvSpPr>
                  <p:cNvPr id="23" name="Oval 22">
                    <a:extLst>
                      <a:ext uri="{FF2B5EF4-FFF2-40B4-BE49-F238E27FC236}">
                        <a16:creationId xmlns:a16="http://schemas.microsoft.com/office/drawing/2014/main" id="{5DB94110-DC6E-4FD7-A9E4-30E69D56A2BE}"/>
                      </a:ext>
                    </a:extLst>
                  </p:cNvPr>
                  <p:cNvSpPr/>
                  <p:nvPr/>
                </p:nvSpPr>
                <p:spPr>
                  <a:xfrm>
                    <a:off x="3572973" y="1791787"/>
                    <a:ext cx="139700" cy="144462"/>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ACA058E0-D706-46B6-B0BC-FB1239877160}"/>
                      </a:ext>
                    </a:extLst>
                  </p:cNvPr>
                  <p:cNvSpPr/>
                  <p:nvPr/>
                </p:nvSpPr>
                <p:spPr>
                  <a:xfrm>
                    <a:off x="3581367" y="2236751"/>
                    <a:ext cx="138112" cy="14763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35" name="TextBox 24">
                    <a:extLst>
                      <a:ext uri="{FF2B5EF4-FFF2-40B4-BE49-F238E27FC236}">
                        <a16:creationId xmlns:a16="http://schemas.microsoft.com/office/drawing/2014/main" id="{ECDD3EA9-2830-44F8-8963-2F71DBE6C4C1}"/>
                      </a:ext>
                    </a:extLst>
                  </p:cNvPr>
                  <p:cNvSpPr txBox="1">
                    <a:spLocks noChangeArrowheads="1"/>
                  </p:cNvSpPr>
                  <p:nvPr/>
                </p:nvSpPr>
                <p:spPr bwMode="auto">
                  <a:xfrm>
                    <a:off x="3503840" y="1695451"/>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a:t>
                    </a:r>
                  </a:p>
                </p:txBody>
              </p:sp>
              <p:sp>
                <p:nvSpPr>
                  <p:cNvPr id="21536" name="TextBox 25">
                    <a:extLst>
                      <a:ext uri="{FF2B5EF4-FFF2-40B4-BE49-F238E27FC236}">
                        <a16:creationId xmlns:a16="http://schemas.microsoft.com/office/drawing/2014/main" id="{C29C4414-3C3A-4714-9277-F0F67DCE5CE4}"/>
                      </a:ext>
                    </a:extLst>
                  </p:cNvPr>
                  <p:cNvSpPr txBox="1">
                    <a:spLocks noChangeArrowheads="1"/>
                  </p:cNvSpPr>
                  <p:nvPr/>
                </p:nvSpPr>
                <p:spPr bwMode="auto">
                  <a:xfrm>
                    <a:off x="3513364" y="2132240"/>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 </a:t>
                    </a:r>
                  </a:p>
                </p:txBody>
              </p:sp>
            </p:grpSp>
            <p:grpSp>
              <p:nvGrpSpPr>
                <p:cNvPr id="21523" name="Group 18">
                  <a:extLst>
                    <a:ext uri="{FF2B5EF4-FFF2-40B4-BE49-F238E27FC236}">
                      <a16:creationId xmlns:a16="http://schemas.microsoft.com/office/drawing/2014/main" id="{1D99AF61-2198-4E87-85F3-A7A5B6E60E97}"/>
                    </a:ext>
                  </a:extLst>
                </p:cNvPr>
                <p:cNvGrpSpPr>
                  <a:grpSpLocks/>
                </p:cNvGrpSpPr>
                <p:nvPr/>
              </p:nvGrpSpPr>
              <p:grpSpPr bwMode="auto">
                <a:xfrm rot="-900000">
                  <a:off x="3252499" y="1725019"/>
                  <a:ext cx="323849" cy="775343"/>
                  <a:chOff x="3503840" y="1695451"/>
                  <a:chExt cx="323849" cy="775343"/>
                </a:xfrm>
              </p:grpSpPr>
              <p:sp>
                <p:nvSpPr>
                  <p:cNvPr id="19" name="Oval 18">
                    <a:extLst>
                      <a:ext uri="{FF2B5EF4-FFF2-40B4-BE49-F238E27FC236}">
                        <a16:creationId xmlns:a16="http://schemas.microsoft.com/office/drawing/2014/main" id="{B870626B-8482-4471-A607-6163D25D3766}"/>
                      </a:ext>
                    </a:extLst>
                  </p:cNvPr>
                  <p:cNvSpPr/>
                  <p:nvPr/>
                </p:nvSpPr>
                <p:spPr>
                  <a:xfrm>
                    <a:off x="3577043" y="1794871"/>
                    <a:ext cx="139700" cy="14128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F1BC0944-D3D0-4489-BD76-3024FE0D3075}"/>
                      </a:ext>
                    </a:extLst>
                  </p:cNvPr>
                  <p:cNvSpPr/>
                  <p:nvPr/>
                </p:nvSpPr>
                <p:spPr>
                  <a:xfrm>
                    <a:off x="3580948" y="2224771"/>
                    <a:ext cx="138113" cy="147637"/>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31" name="TextBox 20">
                    <a:extLst>
                      <a:ext uri="{FF2B5EF4-FFF2-40B4-BE49-F238E27FC236}">
                        <a16:creationId xmlns:a16="http://schemas.microsoft.com/office/drawing/2014/main" id="{72048128-BCB3-41DC-ADB9-2F854A3F118C}"/>
                      </a:ext>
                    </a:extLst>
                  </p:cNvPr>
                  <p:cNvSpPr txBox="1">
                    <a:spLocks noChangeArrowheads="1"/>
                  </p:cNvSpPr>
                  <p:nvPr/>
                </p:nvSpPr>
                <p:spPr bwMode="auto">
                  <a:xfrm>
                    <a:off x="3503840" y="1695451"/>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a:t>
                    </a:r>
                  </a:p>
                </p:txBody>
              </p:sp>
              <p:sp>
                <p:nvSpPr>
                  <p:cNvPr id="21532" name="TextBox 21">
                    <a:extLst>
                      <a:ext uri="{FF2B5EF4-FFF2-40B4-BE49-F238E27FC236}">
                        <a16:creationId xmlns:a16="http://schemas.microsoft.com/office/drawing/2014/main" id="{CDE5E0A7-7938-41FE-8404-026DB2E8C58A}"/>
                      </a:ext>
                    </a:extLst>
                  </p:cNvPr>
                  <p:cNvSpPr txBox="1">
                    <a:spLocks noChangeArrowheads="1"/>
                  </p:cNvSpPr>
                  <p:nvPr/>
                </p:nvSpPr>
                <p:spPr bwMode="auto">
                  <a:xfrm>
                    <a:off x="3513364" y="2132240"/>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 </a:t>
                    </a:r>
                  </a:p>
                </p:txBody>
              </p:sp>
            </p:grpSp>
            <p:grpSp>
              <p:nvGrpSpPr>
                <p:cNvPr id="21524" name="Group 18">
                  <a:extLst>
                    <a:ext uri="{FF2B5EF4-FFF2-40B4-BE49-F238E27FC236}">
                      <a16:creationId xmlns:a16="http://schemas.microsoft.com/office/drawing/2014/main" id="{3AB56A05-498B-4184-A698-5B0D20F2C2D4}"/>
                    </a:ext>
                  </a:extLst>
                </p:cNvPr>
                <p:cNvGrpSpPr>
                  <a:grpSpLocks/>
                </p:cNvGrpSpPr>
                <p:nvPr/>
              </p:nvGrpSpPr>
              <p:grpSpPr bwMode="auto">
                <a:xfrm rot="-1800000">
                  <a:off x="3016128" y="1817768"/>
                  <a:ext cx="323849" cy="775343"/>
                  <a:chOff x="3503840" y="1695451"/>
                  <a:chExt cx="323849" cy="775343"/>
                </a:xfrm>
              </p:grpSpPr>
              <p:sp>
                <p:nvSpPr>
                  <p:cNvPr id="15" name="Oval 14">
                    <a:extLst>
                      <a:ext uri="{FF2B5EF4-FFF2-40B4-BE49-F238E27FC236}">
                        <a16:creationId xmlns:a16="http://schemas.microsoft.com/office/drawing/2014/main" id="{DB868D62-68F6-4BF2-B886-551721AFA982}"/>
                      </a:ext>
                    </a:extLst>
                  </p:cNvPr>
                  <p:cNvSpPr/>
                  <p:nvPr/>
                </p:nvSpPr>
                <p:spPr>
                  <a:xfrm>
                    <a:off x="3577293" y="1793700"/>
                    <a:ext cx="139700" cy="14763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a:extLst>
                      <a:ext uri="{FF2B5EF4-FFF2-40B4-BE49-F238E27FC236}">
                        <a16:creationId xmlns:a16="http://schemas.microsoft.com/office/drawing/2014/main" id="{9BD75C09-465B-420D-93ED-FD9A3531725D}"/>
                      </a:ext>
                    </a:extLst>
                  </p:cNvPr>
                  <p:cNvSpPr/>
                  <p:nvPr/>
                </p:nvSpPr>
                <p:spPr>
                  <a:xfrm>
                    <a:off x="3584930" y="2224760"/>
                    <a:ext cx="138112" cy="147637"/>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27" name="TextBox 16">
                    <a:extLst>
                      <a:ext uri="{FF2B5EF4-FFF2-40B4-BE49-F238E27FC236}">
                        <a16:creationId xmlns:a16="http://schemas.microsoft.com/office/drawing/2014/main" id="{74E8C6EB-A6AF-413F-A9CE-1DB33947E6DE}"/>
                      </a:ext>
                    </a:extLst>
                  </p:cNvPr>
                  <p:cNvSpPr txBox="1">
                    <a:spLocks noChangeArrowheads="1"/>
                  </p:cNvSpPr>
                  <p:nvPr/>
                </p:nvSpPr>
                <p:spPr bwMode="auto">
                  <a:xfrm>
                    <a:off x="3503840" y="1695451"/>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a:t>
                    </a:r>
                  </a:p>
                </p:txBody>
              </p:sp>
              <p:sp>
                <p:nvSpPr>
                  <p:cNvPr id="21528" name="TextBox 17">
                    <a:extLst>
                      <a:ext uri="{FF2B5EF4-FFF2-40B4-BE49-F238E27FC236}">
                        <a16:creationId xmlns:a16="http://schemas.microsoft.com/office/drawing/2014/main" id="{72B2BCEC-3626-4D14-B27B-8DFCA0D27915}"/>
                      </a:ext>
                    </a:extLst>
                  </p:cNvPr>
                  <p:cNvSpPr txBox="1">
                    <a:spLocks noChangeArrowheads="1"/>
                  </p:cNvSpPr>
                  <p:nvPr/>
                </p:nvSpPr>
                <p:spPr bwMode="auto">
                  <a:xfrm>
                    <a:off x="3513364" y="2132240"/>
                    <a:ext cx="3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t>– </a:t>
                    </a:r>
                  </a:p>
                </p:txBody>
              </p:sp>
            </p:grpSp>
          </p:grpSp>
        </p:grpSp>
        <p:sp>
          <p:nvSpPr>
            <p:cNvPr id="21514" name="TextBox 1">
              <a:extLst>
                <a:ext uri="{FF2B5EF4-FFF2-40B4-BE49-F238E27FC236}">
                  <a16:creationId xmlns:a16="http://schemas.microsoft.com/office/drawing/2014/main" id="{BDC019FD-5BEC-4CBD-B5AD-C27E99533F44}"/>
                </a:ext>
              </a:extLst>
            </p:cNvPr>
            <p:cNvSpPr txBox="1">
              <a:spLocks noChangeArrowheads="1"/>
            </p:cNvSpPr>
            <p:nvPr/>
          </p:nvSpPr>
          <p:spPr bwMode="auto">
            <a:xfrm>
              <a:off x="6860425" y="4390608"/>
              <a:ext cx="720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metal</a:t>
              </a:r>
            </a:p>
          </p:txBody>
        </p:sp>
        <p:cxnSp>
          <p:nvCxnSpPr>
            <p:cNvPr id="37" name="Straight Arrow Connector 36">
              <a:extLst>
                <a:ext uri="{FF2B5EF4-FFF2-40B4-BE49-F238E27FC236}">
                  <a16:creationId xmlns:a16="http://schemas.microsoft.com/office/drawing/2014/main" id="{FA1DCAE3-66A5-43E5-9D7D-B2FBE0B931B6}"/>
                </a:ext>
              </a:extLst>
            </p:cNvPr>
            <p:cNvCxnSpPr>
              <a:stCxn id="21514" idx="3"/>
            </p:cNvCxnSpPr>
            <p:nvPr/>
          </p:nvCxnSpPr>
          <p:spPr>
            <a:xfrm flipV="1">
              <a:off x="7581900" y="4213234"/>
              <a:ext cx="587375" cy="361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4612707-E4D2-499D-BC77-2CB7F73AD5A0}"/>
                </a:ext>
              </a:extLst>
            </p:cNvPr>
            <p:cNvCxnSpPr/>
            <p:nvPr/>
          </p:nvCxnSpPr>
          <p:spPr>
            <a:xfrm flipH="1">
              <a:off x="8207375" y="3271847"/>
              <a:ext cx="403225" cy="606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36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F0F9-A3FF-4C2E-A30B-B6A5BDEFE04B}"/>
              </a:ext>
            </a:extLst>
          </p:cNvPr>
          <p:cNvSpPr>
            <a:spLocks noGrp="1"/>
          </p:cNvSpPr>
          <p:nvPr>
            <p:ph type="title"/>
          </p:nvPr>
        </p:nvSpPr>
        <p:spPr>
          <a:xfrm>
            <a:off x="838200" y="113198"/>
            <a:ext cx="10515600" cy="1325563"/>
          </a:xfrm>
        </p:spPr>
        <p:txBody>
          <a:bodyPr/>
          <a:lstStyle/>
          <a:p>
            <a:r>
              <a:rPr lang="en-US" dirty="0" err="1"/>
              <a:t>Ar</a:t>
            </a:r>
            <a:r>
              <a:rPr lang="en-US" dirty="0"/>
              <a:t> detector low and high background</a:t>
            </a:r>
          </a:p>
        </p:txBody>
      </p:sp>
      <p:pic>
        <p:nvPicPr>
          <p:cNvPr id="4" name="Content Placeholder 3">
            <a:extLst>
              <a:ext uri="{FF2B5EF4-FFF2-40B4-BE49-F238E27FC236}">
                <a16:creationId xmlns:a16="http://schemas.microsoft.com/office/drawing/2014/main" id="{80C4D99D-AE82-4FCF-BCD7-6814AA996198}"/>
              </a:ext>
            </a:extLst>
          </p:cNvPr>
          <p:cNvPicPr>
            <a:picLocks noGrp="1" noChangeAspect="1"/>
          </p:cNvPicPr>
          <p:nvPr>
            <p:ph idx="1"/>
          </p:nvPr>
        </p:nvPicPr>
        <p:blipFill>
          <a:blip r:embed="rId2"/>
          <a:stretch>
            <a:fillRect/>
          </a:stretch>
        </p:blipFill>
        <p:spPr>
          <a:xfrm>
            <a:off x="598190" y="1073649"/>
            <a:ext cx="4821536" cy="3100742"/>
          </a:xfrm>
          <a:prstGeom prst="rect">
            <a:avLst/>
          </a:prstGeom>
        </p:spPr>
      </p:pic>
      <p:sp>
        <p:nvSpPr>
          <p:cNvPr id="5" name="TextBox 4">
            <a:extLst>
              <a:ext uri="{FF2B5EF4-FFF2-40B4-BE49-F238E27FC236}">
                <a16:creationId xmlns:a16="http://schemas.microsoft.com/office/drawing/2014/main" id="{CE676E33-4E9D-4D58-B8F0-4D4A2FE34CBE}"/>
              </a:ext>
            </a:extLst>
          </p:cNvPr>
          <p:cNvSpPr txBox="1"/>
          <p:nvPr/>
        </p:nvSpPr>
        <p:spPr>
          <a:xfrm>
            <a:off x="356888" y="4136782"/>
            <a:ext cx="5054911" cy="1200329"/>
          </a:xfrm>
          <a:prstGeom prst="rect">
            <a:avLst/>
          </a:prstGeom>
          <a:noFill/>
        </p:spPr>
        <p:txBody>
          <a:bodyPr wrap="square" rtlCol="0">
            <a:spAutoFit/>
          </a:bodyPr>
          <a:lstStyle/>
          <a:p>
            <a:r>
              <a:rPr lang="en-US" dirty="0"/>
              <a:t>Dark Side 50  2018 </a:t>
            </a:r>
            <a:r>
              <a:rPr lang="en-US" dirty="0" err="1"/>
              <a:t>arXiv</a:t>
            </a:r>
            <a:r>
              <a:rPr lang="en-US" dirty="0"/>
              <a:t> paper; underground measurements</a:t>
            </a:r>
          </a:p>
          <a:p>
            <a:r>
              <a:rPr lang="en-US" dirty="0"/>
              <a:t>Same unexplained rise of background at small energies</a:t>
            </a:r>
          </a:p>
        </p:txBody>
      </p:sp>
      <p:pic>
        <p:nvPicPr>
          <p:cNvPr id="6" name="Picture 5">
            <a:extLst>
              <a:ext uri="{FF2B5EF4-FFF2-40B4-BE49-F238E27FC236}">
                <a16:creationId xmlns:a16="http://schemas.microsoft.com/office/drawing/2014/main" id="{077424B6-A972-44A1-A882-0C76A537B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406274" y="1394009"/>
            <a:ext cx="3790770" cy="2519265"/>
          </a:xfrm>
          <a:prstGeom prst="rect">
            <a:avLst/>
          </a:prstGeom>
        </p:spPr>
      </p:pic>
      <p:sp>
        <p:nvSpPr>
          <p:cNvPr id="7" name="TextBox 6">
            <a:extLst>
              <a:ext uri="{FF2B5EF4-FFF2-40B4-BE49-F238E27FC236}">
                <a16:creationId xmlns:a16="http://schemas.microsoft.com/office/drawing/2014/main" id="{EB055CFF-0DBA-42C5-9AC3-5254A9D45A9A}"/>
              </a:ext>
            </a:extLst>
          </p:cNvPr>
          <p:cNvSpPr txBox="1"/>
          <p:nvPr/>
        </p:nvSpPr>
        <p:spPr>
          <a:xfrm>
            <a:off x="6616400" y="4136782"/>
            <a:ext cx="5370517" cy="923330"/>
          </a:xfrm>
          <a:prstGeom prst="rect">
            <a:avLst/>
          </a:prstGeom>
          <a:noFill/>
        </p:spPr>
        <p:txBody>
          <a:bodyPr wrap="square" rtlCol="0">
            <a:spAutoFit/>
          </a:bodyPr>
          <a:lstStyle/>
          <a:p>
            <a:r>
              <a:rPr lang="en-US" dirty="0"/>
              <a:t>Livermore </a:t>
            </a:r>
            <a:r>
              <a:rPr lang="en-US" dirty="0" err="1"/>
              <a:t>Ar</a:t>
            </a:r>
            <a:r>
              <a:rPr lang="en-US" dirty="0"/>
              <a:t> detector experiments</a:t>
            </a:r>
          </a:p>
          <a:p>
            <a:r>
              <a:rPr lang="en-US" dirty="0"/>
              <a:t>Sangiorgio NIM paper, First  Ar37 L-shell  0,27keV detection/ calibration</a:t>
            </a:r>
          </a:p>
        </p:txBody>
      </p:sp>
      <p:sp>
        <p:nvSpPr>
          <p:cNvPr id="9" name="Rectangle 8">
            <a:extLst>
              <a:ext uri="{FF2B5EF4-FFF2-40B4-BE49-F238E27FC236}">
                <a16:creationId xmlns:a16="http://schemas.microsoft.com/office/drawing/2014/main" id="{8313C826-D532-4E20-BCD5-63367BB18EF9}"/>
              </a:ext>
            </a:extLst>
          </p:cNvPr>
          <p:cNvSpPr/>
          <p:nvPr/>
        </p:nvSpPr>
        <p:spPr>
          <a:xfrm>
            <a:off x="681444" y="5760959"/>
            <a:ext cx="10515600" cy="923330"/>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Low energy background in  few electrons signal range in underground experiments is sufficiently low to detect </a:t>
            </a:r>
          </a:p>
          <a:p>
            <a:r>
              <a:rPr lang="en-US" dirty="0"/>
              <a:t>neutrinos from GW power reactor at 25 m from the core.  But what is the source of this background?</a:t>
            </a:r>
          </a:p>
          <a:p>
            <a:r>
              <a:rPr lang="en-US" dirty="0"/>
              <a:t>Can we suppress it 3-4 orders of magnitude for detectors at the surface?</a:t>
            </a:r>
          </a:p>
        </p:txBody>
      </p:sp>
    </p:spTree>
    <p:extLst>
      <p:ext uri="{BB962C8B-B14F-4D97-AF65-F5344CB8AC3E}">
        <p14:creationId xmlns:p14="http://schemas.microsoft.com/office/powerpoint/2010/main" val="45729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98D3-16F0-4A80-AA19-797D5474D698}"/>
              </a:ext>
            </a:extLst>
          </p:cNvPr>
          <p:cNvSpPr>
            <a:spLocks noGrp="1"/>
          </p:cNvSpPr>
          <p:nvPr>
            <p:ph type="title"/>
          </p:nvPr>
        </p:nvSpPr>
        <p:spPr>
          <a:xfrm>
            <a:off x="838199" y="365125"/>
            <a:ext cx="10843727" cy="1325563"/>
          </a:xfrm>
        </p:spPr>
        <p:txBody>
          <a:bodyPr/>
          <a:lstStyle/>
          <a:p>
            <a:r>
              <a:rPr lang="en-US" dirty="0"/>
              <a:t>Dual phase detector / time projection chamber</a:t>
            </a:r>
          </a:p>
        </p:txBody>
      </p:sp>
      <p:sp>
        <p:nvSpPr>
          <p:cNvPr id="111" name="Rectangle 117">
            <a:extLst>
              <a:ext uri="{FF2B5EF4-FFF2-40B4-BE49-F238E27FC236}">
                <a16:creationId xmlns:a16="http://schemas.microsoft.com/office/drawing/2014/main" id="{60F3B105-6DE7-43BE-85A6-C1572B8957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a:ln>
                  <a:noFill/>
                </a:ln>
                <a:solidFill>
                  <a:schemeClr val="tx1"/>
                </a:solidFill>
                <a:effectLst/>
                <a:latin typeface="Garamond" panose="02020404030301010803" pitchFamily="18" charset="0"/>
                <a:ea typeface="Times New Roman" panose="02020603050405020304" pitchFamily="18" charset="0"/>
                <a:cs typeface="Calibri" panose="020F0502020204030204" pitchFamily="34"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12" name="Rectangle 118">
            <a:extLst>
              <a:ext uri="{FF2B5EF4-FFF2-40B4-BE49-F238E27FC236}">
                <a16:creationId xmlns:a16="http://schemas.microsoft.com/office/drawing/2014/main" id="{F4C154FC-9F1D-4E19-8F21-23CF2926191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ja-JP" sz="12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13" name="Rectangle 129">
            <a:extLst>
              <a:ext uri="{FF2B5EF4-FFF2-40B4-BE49-F238E27FC236}">
                <a16:creationId xmlns:a16="http://schemas.microsoft.com/office/drawing/2014/main" id="{BB94CA63-D123-42DE-99ED-83675C61F2A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ja-JP" sz="1200" b="0" i="0" u="none" strike="noStrike" cap="none" normalizeH="0" baseline="0">
              <a:ln>
                <a:noFill/>
              </a:ln>
              <a:solidFill>
                <a:schemeClr val="tx1"/>
              </a:solidFill>
              <a:effectLst/>
              <a:latin typeface="Garamond" panose="02020404030301010803" pitchFamily="18"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ja-JP" sz="1200" b="0" i="0" u="none" strike="noStrike" cap="none" normalizeH="0" baseline="0">
                <a:ln>
                  <a:noFill/>
                </a:ln>
                <a:solidFill>
                  <a:schemeClr val="tx1"/>
                </a:solidFill>
                <a:effectLst/>
                <a:latin typeface="Garamond" panose="02020404030301010803" pitchFamily="18" charset="0"/>
                <a:ea typeface="Times New Roman" panose="02020603050405020304" pitchFamily="18" charset="0"/>
                <a:cs typeface="Calibri" panose="020F0502020204030204" pitchFamily="34" charset="0"/>
              </a:rPr>
              <a:t>	</a:t>
            </a:r>
            <a:endParaRPr kumimoji="0" lang="en-US" altLang="ja-JP"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130">
            <a:extLst>
              <a:ext uri="{FF2B5EF4-FFF2-40B4-BE49-F238E27FC236}">
                <a16:creationId xmlns:a16="http://schemas.microsoft.com/office/drawing/2014/main" id="{62B2F23F-7C41-46B6-86C7-8DE087B2E5AC}"/>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8" name="Group 117">
            <a:extLst>
              <a:ext uri="{FF2B5EF4-FFF2-40B4-BE49-F238E27FC236}">
                <a16:creationId xmlns:a16="http://schemas.microsoft.com/office/drawing/2014/main" id="{2F7DCDE5-53CA-4E16-B286-6A406225D303}"/>
              </a:ext>
            </a:extLst>
          </p:cNvPr>
          <p:cNvGrpSpPr/>
          <p:nvPr/>
        </p:nvGrpSpPr>
        <p:grpSpPr>
          <a:xfrm>
            <a:off x="571020" y="1690688"/>
            <a:ext cx="5689042" cy="3701627"/>
            <a:chOff x="646444" y="2327115"/>
            <a:chExt cx="5689042" cy="3701627"/>
          </a:xfrm>
        </p:grpSpPr>
        <p:grpSp>
          <p:nvGrpSpPr>
            <p:cNvPr id="60" name="Group 59">
              <a:extLst>
                <a:ext uri="{FF2B5EF4-FFF2-40B4-BE49-F238E27FC236}">
                  <a16:creationId xmlns:a16="http://schemas.microsoft.com/office/drawing/2014/main" id="{E5370836-09F4-46AF-91B3-500FD5DB855E}"/>
                </a:ext>
              </a:extLst>
            </p:cNvPr>
            <p:cNvGrpSpPr/>
            <p:nvPr/>
          </p:nvGrpSpPr>
          <p:grpSpPr bwMode="auto">
            <a:xfrm>
              <a:off x="646444" y="2378762"/>
              <a:ext cx="4800600" cy="3649980"/>
              <a:chOff x="273628" y="0"/>
              <a:chExt cx="4619454" cy="3962401"/>
            </a:xfrm>
          </p:grpSpPr>
          <p:sp>
            <p:nvSpPr>
              <p:cNvPr id="61" name="Rectangle 60">
                <a:extLst>
                  <a:ext uri="{FF2B5EF4-FFF2-40B4-BE49-F238E27FC236}">
                    <a16:creationId xmlns:a16="http://schemas.microsoft.com/office/drawing/2014/main" id="{857D690F-053C-4A69-9F3A-7D86386F31E9}"/>
                  </a:ext>
                </a:extLst>
              </p:cNvPr>
              <p:cNvSpPr/>
              <p:nvPr/>
            </p:nvSpPr>
            <p:spPr>
              <a:xfrm>
                <a:off x="1109755" y="0"/>
                <a:ext cx="2972047" cy="846137"/>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62" name="Rectangle 61">
                <a:extLst>
                  <a:ext uri="{FF2B5EF4-FFF2-40B4-BE49-F238E27FC236}">
                    <a16:creationId xmlns:a16="http://schemas.microsoft.com/office/drawing/2014/main" id="{8E3F496A-8528-4EFA-9293-F57E71EDD40F}"/>
                  </a:ext>
                </a:extLst>
              </p:cNvPr>
              <p:cNvSpPr/>
              <p:nvPr/>
            </p:nvSpPr>
            <p:spPr>
              <a:xfrm>
                <a:off x="1109755" y="846137"/>
                <a:ext cx="2972047" cy="31162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63" name="Rectangle 62">
                <a:extLst>
                  <a:ext uri="{FF2B5EF4-FFF2-40B4-BE49-F238E27FC236}">
                    <a16:creationId xmlns:a16="http://schemas.microsoft.com/office/drawing/2014/main" id="{D42742FD-F4F7-4D27-BC76-980976D3BDEE}"/>
                  </a:ext>
                </a:extLst>
              </p:cNvPr>
              <p:cNvSpPr/>
              <p:nvPr/>
            </p:nvSpPr>
            <p:spPr>
              <a:xfrm>
                <a:off x="1109755" y="0"/>
                <a:ext cx="2972047" cy="396240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endParaRPr lang="en-US"/>
              </a:p>
            </p:txBody>
          </p:sp>
          <p:cxnSp>
            <p:nvCxnSpPr>
              <p:cNvPr id="64" name="Straight Connector 63">
                <a:extLst>
                  <a:ext uri="{FF2B5EF4-FFF2-40B4-BE49-F238E27FC236}">
                    <a16:creationId xmlns:a16="http://schemas.microsoft.com/office/drawing/2014/main" id="{D87B9E7D-A6B3-4969-B8A1-90046E497ECE}"/>
                  </a:ext>
                </a:extLst>
              </p:cNvPr>
              <p:cNvCxnSpPr>
                <a:cxnSpLocks noChangeShapeType="1"/>
              </p:cNvCxnSpPr>
              <p:nvPr/>
            </p:nvCxnSpPr>
            <p:spPr bwMode="auto">
              <a:xfrm>
                <a:off x="1185962" y="3429001"/>
                <a:ext cx="2819635" cy="0"/>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Connector 64">
                <a:extLst>
                  <a:ext uri="{FF2B5EF4-FFF2-40B4-BE49-F238E27FC236}">
                    <a16:creationId xmlns:a16="http://schemas.microsoft.com/office/drawing/2014/main" id="{981912C0-6197-40AF-9B2E-338F8D15A1E4}"/>
                  </a:ext>
                </a:extLst>
              </p:cNvPr>
              <p:cNvCxnSpPr>
                <a:cxnSpLocks noChangeShapeType="1"/>
              </p:cNvCxnSpPr>
              <p:nvPr/>
            </p:nvCxnSpPr>
            <p:spPr bwMode="auto">
              <a:xfrm>
                <a:off x="1219301" y="922337"/>
                <a:ext cx="2819635" cy="0"/>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a:extLst>
                  <a:ext uri="{FF2B5EF4-FFF2-40B4-BE49-F238E27FC236}">
                    <a16:creationId xmlns:a16="http://schemas.microsoft.com/office/drawing/2014/main" id="{B03B2DAD-6286-44D4-A667-D847B8FE65AA}"/>
                  </a:ext>
                </a:extLst>
              </p:cNvPr>
              <p:cNvCxnSpPr>
                <a:cxnSpLocks noChangeShapeType="1"/>
              </p:cNvCxnSpPr>
              <p:nvPr/>
            </p:nvCxnSpPr>
            <p:spPr bwMode="auto">
              <a:xfrm>
                <a:off x="1185962" y="381000"/>
                <a:ext cx="2819635" cy="0"/>
              </a:xfrm>
              <a:prstGeom prst="line">
                <a:avLst/>
              </a:prstGeom>
              <a:noFill/>
              <a:ln w="25400">
                <a:solidFill>
                  <a:schemeClr val="tx1"/>
                </a:solidFill>
                <a:prstDash val="sys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7" name="Rectangle 66">
                <a:extLst>
                  <a:ext uri="{FF2B5EF4-FFF2-40B4-BE49-F238E27FC236}">
                    <a16:creationId xmlns:a16="http://schemas.microsoft.com/office/drawing/2014/main" id="{D1757E78-034E-4225-A836-DF346F89D6BC}"/>
                  </a:ext>
                </a:extLst>
              </p:cNvPr>
              <p:cNvSpPr>
                <a:spLocks noChangeArrowheads="1"/>
              </p:cNvSpPr>
              <p:nvPr/>
            </p:nvSpPr>
            <p:spPr bwMode="auto">
              <a:xfrm>
                <a:off x="1262168" y="3581401"/>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68" name="Rectangle 67">
                <a:extLst>
                  <a:ext uri="{FF2B5EF4-FFF2-40B4-BE49-F238E27FC236}">
                    <a16:creationId xmlns:a16="http://schemas.microsoft.com/office/drawing/2014/main" id="{4FDB7943-9BE0-4033-A1A4-2875ED62B511}"/>
                  </a:ext>
                </a:extLst>
              </p:cNvPr>
              <p:cNvSpPr>
                <a:spLocks noChangeArrowheads="1"/>
              </p:cNvSpPr>
              <p:nvPr/>
            </p:nvSpPr>
            <p:spPr bwMode="auto">
              <a:xfrm>
                <a:off x="1719406" y="3581401"/>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69" name="Rectangle 68">
                <a:extLst>
                  <a:ext uri="{FF2B5EF4-FFF2-40B4-BE49-F238E27FC236}">
                    <a16:creationId xmlns:a16="http://schemas.microsoft.com/office/drawing/2014/main" id="{839887F1-C032-4745-B28D-6BEF3E1B3D87}"/>
                  </a:ext>
                </a:extLst>
              </p:cNvPr>
              <p:cNvSpPr>
                <a:spLocks noChangeArrowheads="1"/>
              </p:cNvSpPr>
              <p:nvPr/>
            </p:nvSpPr>
            <p:spPr bwMode="auto">
              <a:xfrm>
                <a:off x="2176644" y="3581401"/>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0" name="Rectangle 69">
                <a:extLst>
                  <a:ext uri="{FF2B5EF4-FFF2-40B4-BE49-F238E27FC236}">
                    <a16:creationId xmlns:a16="http://schemas.microsoft.com/office/drawing/2014/main" id="{1BFE4987-884A-4C6C-905F-D60099624949}"/>
                  </a:ext>
                </a:extLst>
              </p:cNvPr>
              <p:cNvSpPr>
                <a:spLocks noChangeArrowheads="1"/>
              </p:cNvSpPr>
              <p:nvPr/>
            </p:nvSpPr>
            <p:spPr bwMode="auto">
              <a:xfrm>
                <a:off x="2633882" y="3581401"/>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1" name="Rectangle 70">
                <a:extLst>
                  <a:ext uri="{FF2B5EF4-FFF2-40B4-BE49-F238E27FC236}">
                    <a16:creationId xmlns:a16="http://schemas.microsoft.com/office/drawing/2014/main" id="{1C236B5E-8A92-4F2F-BCE3-A8EF7D84215F}"/>
                  </a:ext>
                </a:extLst>
              </p:cNvPr>
              <p:cNvSpPr>
                <a:spLocks noChangeArrowheads="1"/>
              </p:cNvSpPr>
              <p:nvPr/>
            </p:nvSpPr>
            <p:spPr bwMode="auto">
              <a:xfrm>
                <a:off x="3091120" y="3581401"/>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2" name="Rectangle 71">
                <a:extLst>
                  <a:ext uri="{FF2B5EF4-FFF2-40B4-BE49-F238E27FC236}">
                    <a16:creationId xmlns:a16="http://schemas.microsoft.com/office/drawing/2014/main" id="{E3E5E332-B38D-41C3-885A-63BFE8B057A0}"/>
                  </a:ext>
                </a:extLst>
              </p:cNvPr>
              <p:cNvSpPr>
                <a:spLocks noChangeArrowheads="1"/>
              </p:cNvSpPr>
              <p:nvPr/>
            </p:nvSpPr>
            <p:spPr bwMode="auto">
              <a:xfrm>
                <a:off x="3548358" y="3581401"/>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3" name="Rectangle 72">
                <a:extLst>
                  <a:ext uri="{FF2B5EF4-FFF2-40B4-BE49-F238E27FC236}">
                    <a16:creationId xmlns:a16="http://schemas.microsoft.com/office/drawing/2014/main" id="{551F2F5B-BAD3-4E55-9121-B496A8B393D6}"/>
                  </a:ext>
                </a:extLst>
              </p:cNvPr>
              <p:cNvSpPr>
                <a:spLocks noChangeArrowheads="1"/>
              </p:cNvSpPr>
              <p:nvPr/>
            </p:nvSpPr>
            <p:spPr bwMode="auto">
              <a:xfrm>
                <a:off x="1262168" y="76200"/>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4" name="Rectangle 73">
                <a:extLst>
                  <a:ext uri="{FF2B5EF4-FFF2-40B4-BE49-F238E27FC236}">
                    <a16:creationId xmlns:a16="http://schemas.microsoft.com/office/drawing/2014/main" id="{10018ED1-9968-4637-9BEE-06FC94C7F869}"/>
                  </a:ext>
                </a:extLst>
              </p:cNvPr>
              <p:cNvSpPr>
                <a:spLocks noChangeArrowheads="1"/>
              </p:cNvSpPr>
              <p:nvPr/>
            </p:nvSpPr>
            <p:spPr bwMode="auto">
              <a:xfrm>
                <a:off x="1719406" y="76200"/>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5" name="Rectangle 74">
                <a:extLst>
                  <a:ext uri="{FF2B5EF4-FFF2-40B4-BE49-F238E27FC236}">
                    <a16:creationId xmlns:a16="http://schemas.microsoft.com/office/drawing/2014/main" id="{658C364B-A5EC-45D8-98BB-90FEB9751EA5}"/>
                  </a:ext>
                </a:extLst>
              </p:cNvPr>
              <p:cNvSpPr>
                <a:spLocks noChangeArrowheads="1"/>
              </p:cNvSpPr>
              <p:nvPr/>
            </p:nvSpPr>
            <p:spPr bwMode="auto">
              <a:xfrm>
                <a:off x="2176644" y="76200"/>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6" name="Rectangle 75">
                <a:extLst>
                  <a:ext uri="{FF2B5EF4-FFF2-40B4-BE49-F238E27FC236}">
                    <a16:creationId xmlns:a16="http://schemas.microsoft.com/office/drawing/2014/main" id="{5855C22C-8FE8-4FE2-A06D-D97C5A19703B}"/>
                  </a:ext>
                </a:extLst>
              </p:cNvPr>
              <p:cNvSpPr>
                <a:spLocks noChangeArrowheads="1"/>
              </p:cNvSpPr>
              <p:nvPr/>
            </p:nvSpPr>
            <p:spPr bwMode="auto">
              <a:xfrm>
                <a:off x="2633882" y="76200"/>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7" name="Rectangle 76">
                <a:extLst>
                  <a:ext uri="{FF2B5EF4-FFF2-40B4-BE49-F238E27FC236}">
                    <a16:creationId xmlns:a16="http://schemas.microsoft.com/office/drawing/2014/main" id="{C41AE6A0-2A4E-4552-89DE-205A34B3687A}"/>
                  </a:ext>
                </a:extLst>
              </p:cNvPr>
              <p:cNvSpPr>
                <a:spLocks noChangeArrowheads="1"/>
              </p:cNvSpPr>
              <p:nvPr/>
            </p:nvSpPr>
            <p:spPr bwMode="auto">
              <a:xfrm>
                <a:off x="3091120" y="76200"/>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8" name="Rectangle 77">
                <a:extLst>
                  <a:ext uri="{FF2B5EF4-FFF2-40B4-BE49-F238E27FC236}">
                    <a16:creationId xmlns:a16="http://schemas.microsoft.com/office/drawing/2014/main" id="{6F191937-FABD-4CC2-ADCF-89394DB1C501}"/>
                  </a:ext>
                </a:extLst>
              </p:cNvPr>
              <p:cNvSpPr>
                <a:spLocks noChangeArrowheads="1"/>
              </p:cNvSpPr>
              <p:nvPr/>
            </p:nvSpPr>
            <p:spPr bwMode="auto">
              <a:xfrm>
                <a:off x="3548358" y="76200"/>
                <a:ext cx="381032" cy="228600"/>
              </a:xfrm>
              <a:prstGeom prst="rect">
                <a:avLst/>
              </a:prstGeom>
              <a:solidFill>
                <a:srgbClr val="F2F2F2"/>
              </a:solidFill>
              <a:ln w="9525">
                <a:solidFill>
                  <a:schemeClr val="tx1"/>
                </a:solidFill>
                <a:miter lim="800000"/>
                <a:headEnd/>
                <a:tailEnd/>
              </a:ln>
              <a:effectLst>
                <a:outerShdw dist="23000" dir="5400000" rotWithShape="0">
                  <a:srgbClr val="808080">
                    <a:alpha val="34998"/>
                  </a:srgbClr>
                </a:outerShdw>
              </a:effectLst>
            </p:spPr>
            <p:txBody>
              <a:bodyPr anchor="ctr"/>
              <a:lstStyle/>
              <a:p>
                <a:endParaRPr lang="en-US"/>
              </a:p>
            </p:txBody>
          </p:sp>
          <p:sp>
            <p:nvSpPr>
              <p:cNvPr id="79" name="TextBox 2">
                <a:extLst>
                  <a:ext uri="{FF2B5EF4-FFF2-40B4-BE49-F238E27FC236}">
                    <a16:creationId xmlns:a16="http://schemas.microsoft.com/office/drawing/2014/main" id="{F1884396-C177-4545-B586-ED94A2620F56}"/>
                  </a:ext>
                </a:extLst>
              </p:cNvPr>
              <p:cNvSpPr txBox="1">
                <a:spLocks noChangeArrowheads="1"/>
              </p:cNvSpPr>
              <p:nvPr/>
            </p:nvSpPr>
            <p:spPr bwMode="auto">
              <a:xfrm>
                <a:off x="1600200" y="352148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400" b="1" kern="120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Photo-multipliers (PMTs)</a:t>
                </a:r>
                <a:endParaRPr lang="en-US" sz="1200">
                  <a:effectLst/>
                  <a:latin typeface="Times New Roman" panose="02020603050405020304" pitchFamily="18" charset="0"/>
                  <a:ea typeface="Times New Roman" panose="02020603050405020304" pitchFamily="18" charset="0"/>
                </a:endParaRPr>
              </a:p>
            </p:txBody>
          </p:sp>
          <p:sp>
            <p:nvSpPr>
              <p:cNvPr id="80" name="TextBox 2">
                <a:extLst>
                  <a:ext uri="{FF2B5EF4-FFF2-40B4-BE49-F238E27FC236}">
                    <a16:creationId xmlns:a16="http://schemas.microsoft.com/office/drawing/2014/main" id="{E73951EF-807A-43FE-9077-BAC5181714CF}"/>
                  </a:ext>
                </a:extLst>
              </p:cNvPr>
              <p:cNvSpPr txBox="1">
                <a:spLocks noChangeArrowheads="1"/>
              </p:cNvSpPr>
              <p:nvPr/>
            </p:nvSpPr>
            <p:spPr bwMode="auto">
              <a:xfrm>
                <a:off x="1676400" y="1379742"/>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800" b="1"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Liquid “primary”</a:t>
                </a:r>
                <a:endParaRPr lang="en-US" sz="1200" dirty="0">
                  <a:effectLst/>
                  <a:latin typeface="Times New Roman" panose="02020603050405020304" pitchFamily="18" charset="0"/>
                  <a:ea typeface="Times New Roman" panose="02020603050405020304" pitchFamily="18" charset="0"/>
                </a:endParaRPr>
              </a:p>
            </p:txBody>
          </p:sp>
          <p:cxnSp>
            <p:nvCxnSpPr>
              <p:cNvPr id="81" name="Straight Connector 80">
                <a:extLst>
                  <a:ext uri="{FF2B5EF4-FFF2-40B4-BE49-F238E27FC236}">
                    <a16:creationId xmlns:a16="http://schemas.microsoft.com/office/drawing/2014/main" id="{315B712E-8904-4937-B7A9-87B89C2B523B}"/>
                  </a:ext>
                </a:extLst>
              </p:cNvPr>
              <p:cNvCxnSpPr/>
              <p:nvPr/>
            </p:nvCxnSpPr>
            <p:spPr>
              <a:xfrm flipV="1">
                <a:off x="3962730" y="373062"/>
                <a:ext cx="652517" cy="7938"/>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779FF93-BDBD-42E6-A1A3-26AA2FB1C029}"/>
                  </a:ext>
                </a:extLst>
              </p:cNvPr>
              <p:cNvCxnSpPr/>
              <p:nvPr/>
            </p:nvCxnSpPr>
            <p:spPr>
              <a:xfrm flipV="1">
                <a:off x="3929390" y="914400"/>
                <a:ext cx="677918" cy="7937"/>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E692E96-472A-45DE-9297-248BD872C98F}"/>
                  </a:ext>
                </a:extLst>
              </p:cNvPr>
              <p:cNvCxnSpPr/>
              <p:nvPr/>
            </p:nvCxnSpPr>
            <p:spPr>
              <a:xfrm flipV="1">
                <a:off x="3962730" y="3421063"/>
                <a:ext cx="652517" cy="7938"/>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Line 45">
                <a:extLst>
                  <a:ext uri="{FF2B5EF4-FFF2-40B4-BE49-F238E27FC236}">
                    <a16:creationId xmlns:a16="http://schemas.microsoft.com/office/drawing/2014/main" id="{E8C25124-5858-402F-8774-52925E843640}"/>
                  </a:ext>
                </a:extLst>
              </p:cNvPr>
              <p:cNvCxnSpPr/>
              <p:nvPr/>
            </p:nvCxnSpPr>
            <p:spPr bwMode="auto">
              <a:xfrm>
                <a:off x="533400" y="1455942"/>
                <a:ext cx="1438677" cy="9650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5" name="Line 46">
                <a:extLst>
                  <a:ext uri="{FF2B5EF4-FFF2-40B4-BE49-F238E27FC236}">
                    <a16:creationId xmlns:a16="http://schemas.microsoft.com/office/drawing/2014/main" id="{63627B5A-2CD3-4AA1-85ED-4BD55C898383}"/>
                  </a:ext>
                </a:extLst>
              </p:cNvPr>
              <p:cNvCxnSpPr/>
              <p:nvPr/>
            </p:nvCxnSpPr>
            <p:spPr bwMode="auto">
              <a:xfrm flipH="1">
                <a:off x="490866" y="2416221"/>
                <a:ext cx="1465335" cy="195229"/>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86" name="Group 85">
                <a:extLst>
                  <a:ext uri="{FF2B5EF4-FFF2-40B4-BE49-F238E27FC236}">
                    <a16:creationId xmlns:a16="http://schemas.microsoft.com/office/drawing/2014/main" id="{9CA306E3-A3FA-4774-AEE0-BE247B1B0FFF}"/>
                  </a:ext>
                </a:extLst>
              </p:cNvPr>
              <p:cNvGrpSpPr>
                <a:grpSpLocks/>
              </p:cNvGrpSpPr>
              <p:nvPr/>
            </p:nvGrpSpPr>
            <p:grpSpPr bwMode="auto">
              <a:xfrm>
                <a:off x="1735282" y="1773238"/>
                <a:ext cx="873198" cy="1263650"/>
                <a:chOff x="1735282" y="1773237"/>
                <a:chExt cx="873155" cy="1263860"/>
              </a:xfrm>
            </p:grpSpPr>
            <p:sp>
              <p:nvSpPr>
                <p:cNvPr id="106" name="Freeform 62">
                  <a:extLst>
                    <a:ext uri="{FF2B5EF4-FFF2-40B4-BE49-F238E27FC236}">
                      <a16:creationId xmlns:a16="http://schemas.microsoft.com/office/drawing/2014/main" id="{EF6C1082-7FA3-4AC9-AE5F-7C5D6127A930}"/>
                    </a:ext>
                  </a:extLst>
                </p:cNvPr>
                <p:cNvSpPr/>
                <p:nvPr/>
              </p:nvSpPr>
              <p:spPr>
                <a:xfrm>
                  <a:off x="1735282" y="2482968"/>
                  <a:ext cx="323861" cy="554129"/>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sp>
              <p:nvSpPr>
                <p:cNvPr id="107" name="Freeform 63">
                  <a:extLst>
                    <a:ext uri="{FF2B5EF4-FFF2-40B4-BE49-F238E27FC236}">
                      <a16:creationId xmlns:a16="http://schemas.microsoft.com/office/drawing/2014/main" id="{88F2C6E8-AD0F-400E-8E60-147DE2765B6A}"/>
                    </a:ext>
                  </a:extLst>
                </p:cNvPr>
                <p:cNvSpPr/>
                <p:nvPr/>
              </p:nvSpPr>
              <p:spPr>
                <a:xfrm rot="17914102">
                  <a:off x="2169457" y="2515553"/>
                  <a:ext cx="323904" cy="554057"/>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sp>
              <p:nvSpPr>
                <p:cNvPr id="108" name="Freeform 64">
                  <a:extLst>
                    <a:ext uri="{FF2B5EF4-FFF2-40B4-BE49-F238E27FC236}">
                      <a16:creationId xmlns:a16="http://schemas.microsoft.com/office/drawing/2014/main" id="{F248E3CB-F3B7-4B39-9ED4-DC35A5718DBC}"/>
                    </a:ext>
                  </a:extLst>
                </p:cNvPr>
                <p:cNvSpPr/>
                <p:nvPr/>
              </p:nvSpPr>
              <p:spPr>
                <a:xfrm rot="10958707">
                  <a:off x="1967065" y="1773237"/>
                  <a:ext cx="323861" cy="555717"/>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grpSp>
          <p:grpSp>
            <p:nvGrpSpPr>
              <p:cNvPr id="87" name="Group 86">
                <a:extLst>
                  <a:ext uri="{FF2B5EF4-FFF2-40B4-BE49-F238E27FC236}">
                    <a16:creationId xmlns:a16="http://schemas.microsoft.com/office/drawing/2014/main" id="{2A24759D-054F-4A8A-A4C5-64B0A4B22757}"/>
                  </a:ext>
                </a:extLst>
              </p:cNvPr>
              <p:cNvGrpSpPr>
                <a:grpSpLocks/>
              </p:cNvGrpSpPr>
              <p:nvPr/>
            </p:nvGrpSpPr>
            <p:grpSpPr bwMode="auto">
              <a:xfrm>
                <a:off x="1985629" y="2260526"/>
                <a:ext cx="778014" cy="347801"/>
                <a:chOff x="1985621" y="2260528"/>
                <a:chExt cx="777972" cy="347859"/>
              </a:xfrm>
            </p:grpSpPr>
            <p:sp>
              <p:nvSpPr>
                <p:cNvPr id="103" name="Oval 102">
                  <a:extLst>
                    <a:ext uri="{FF2B5EF4-FFF2-40B4-BE49-F238E27FC236}">
                      <a16:creationId xmlns:a16="http://schemas.microsoft.com/office/drawing/2014/main" id="{0882C64E-D0CD-4A30-9B30-36F34F469B2C}"/>
                    </a:ext>
                  </a:extLst>
                </p:cNvPr>
                <p:cNvSpPr/>
                <p:nvPr/>
              </p:nvSpPr>
              <p:spPr>
                <a:xfrm>
                  <a:off x="2161889" y="2260528"/>
                  <a:ext cx="449176" cy="18913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marL="0" marR="0" algn="ctr" fontAlgn="base">
                    <a:spcBef>
                      <a:spcPts val="0"/>
                    </a:spcBef>
                    <a:spcAft>
                      <a:spcPts val="0"/>
                    </a:spcAft>
                  </a:pPr>
                  <a:r>
                    <a:rPr lang="en-US" sz="1200" kern="1200">
                      <a:solidFill>
                        <a:srgbClr val="FFFFFF"/>
                      </a:solidFill>
                      <a:effectLst/>
                      <a:latin typeface="Verdana" panose="020B0604030504040204" pitchFamily="34" charset="0"/>
                      <a:ea typeface="Times New Roman" panose="02020603050405020304" pitchFamily="18" charset="0"/>
                      <a:cs typeface="Verdana" panose="020B0604030504040204" pitchFamily="34" charset="0"/>
                    </a:rPr>
                    <a:t>e</a:t>
                  </a:r>
                  <a:r>
                    <a:rPr lang="en-US" sz="1200" kern="1200" baseline="30000">
                      <a:solidFill>
                        <a:srgbClr val="FFFFFF"/>
                      </a:solidFill>
                      <a:effectLst/>
                      <a:latin typeface="Verdana" panose="020B0604030504040204" pitchFamily="34" charset="0"/>
                      <a:ea typeface="Times New Roman" panose="02020603050405020304" pitchFamily="18" charset="0"/>
                      <a:cs typeface="Verdana" panose="020B060403050404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104" name="Oval 103">
                  <a:extLst>
                    <a:ext uri="{FF2B5EF4-FFF2-40B4-BE49-F238E27FC236}">
                      <a16:creationId xmlns:a16="http://schemas.microsoft.com/office/drawing/2014/main" id="{A9E5E5A1-8404-4F33-A25A-A5424BBDCCDC}"/>
                    </a:ext>
                  </a:extLst>
                </p:cNvPr>
                <p:cNvSpPr/>
                <p:nvPr/>
              </p:nvSpPr>
              <p:spPr>
                <a:xfrm>
                  <a:off x="2314417" y="2414428"/>
                  <a:ext cx="449176" cy="19395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marL="0" marR="0" algn="ctr" fontAlgn="base">
                    <a:spcBef>
                      <a:spcPts val="0"/>
                    </a:spcBef>
                    <a:spcAft>
                      <a:spcPts val="0"/>
                    </a:spcAft>
                  </a:pPr>
                  <a:r>
                    <a:rPr lang="en-US" sz="1200" kern="1200">
                      <a:solidFill>
                        <a:srgbClr val="FFFFFF"/>
                      </a:solidFill>
                      <a:effectLst/>
                      <a:latin typeface="Verdana" panose="020B0604030504040204" pitchFamily="34" charset="0"/>
                      <a:ea typeface="Times New Roman" panose="02020603050405020304" pitchFamily="18" charset="0"/>
                      <a:cs typeface="Verdana" panose="020B0604030504040204" pitchFamily="34" charset="0"/>
                    </a:rPr>
                    <a:t>e</a:t>
                  </a:r>
                  <a:r>
                    <a:rPr lang="en-US" sz="1200" kern="1200" baseline="30000">
                      <a:solidFill>
                        <a:srgbClr val="FFFFFF"/>
                      </a:solidFill>
                      <a:effectLst/>
                      <a:latin typeface="Verdana" panose="020B0604030504040204" pitchFamily="34" charset="0"/>
                      <a:ea typeface="Times New Roman" panose="02020603050405020304" pitchFamily="18" charset="0"/>
                      <a:cs typeface="Verdana" panose="020B060403050404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105" name="Oval 104">
                  <a:extLst>
                    <a:ext uri="{FF2B5EF4-FFF2-40B4-BE49-F238E27FC236}">
                      <a16:creationId xmlns:a16="http://schemas.microsoft.com/office/drawing/2014/main" id="{B4B9D973-14D8-44F9-B97A-3754C910E984}"/>
                    </a:ext>
                  </a:extLst>
                </p:cNvPr>
                <p:cNvSpPr/>
                <p:nvPr/>
              </p:nvSpPr>
              <p:spPr>
                <a:xfrm>
                  <a:off x="1985621" y="2355712"/>
                  <a:ext cx="449177" cy="19202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marL="0" marR="0" algn="ctr" fontAlgn="base">
                    <a:spcBef>
                      <a:spcPts val="0"/>
                    </a:spcBef>
                    <a:spcAft>
                      <a:spcPts val="0"/>
                    </a:spcAft>
                  </a:pPr>
                  <a:r>
                    <a:rPr lang="en-US" sz="1200" kern="1200">
                      <a:solidFill>
                        <a:srgbClr val="FFFFFF"/>
                      </a:solidFill>
                      <a:effectLst/>
                      <a:latin typeface="Verdana" panose="020B0604030504040204" pitchFamily="34" charset="0"/>
                      <a:ea typeface="Times New Roman" panose="02020603050405020304" pitchFamily="18" charset="0"/>
                      <a:cs typeface="Verdana" panose="020B0604030504040204" pitchFamily="34" charset="0"/>
                    </a:rPr>
                    <a:t>e</a:t>
                  </a:r>
                  <a:r>
                    <a:rPr lang="en-US" sz="1200" kern="1200" baseline="30000">
                      <a:solidFill>
                        <a:srgbClr val="FFFFFF"/>
                      </a:solidFill>
                      <a:effectLst/>
                      <a:latin typeface="Verdana" panose="020B0604030504040204" pitchFamily="34" charset="0"/>
                      <a:ea typeface="Times New Roman" panose="02020603050405020304" pitchFamily="18" charset="0"/>
                      <a:cs typeface="Verdana" panose="020B0604030504040204" pitchFamily="34" charset="0"/>
                    </a:rPr>
                    <a:t>-</a:t>
                  </a:r>
                  <a:endParaRPr lang="en-US" sz="1200">
                    <a:effectLst/>
                    <a:latin typeface="Times New Roman" panose="02020603050405020304" pitchFamily="18" charset="0"/>
                    <a:ea typeface="Times New Roman" panose="02020603050405020304" pitchFamily="18" charset="0"/>
                  </a:endParaRPr>
                </a:p>
              </p:txBody>
            </p:sp>
          </p:grpSp>
          <p:cxnSp>
            <p:nvCxnSpPr>
              <p:cNvPr id="88" name="Straight Connector 87">
                <a:extLst>
                  <a:ext uri="{FF2B5EF4-FFF2-40B4-BE49-F238E27FC236}">
                    <a16:creationId xmlns:a16="http://schemas.microsoft.com/office/drawing/2014/main" id="{AF8AF412-3BD2-45DE-9430-D9B0311C93EF}"/>
                  </a:ext>
                </a:extLst>
              </p:cNvPr>
              <p:cNvCxnSpPr/>
              <p:nvPr/>
            </p:nvCxnSpPr>
            <p:spPr>
              <a:xfrm>
                <a:off x="4604133" y="369887"/>
                <a:ext cx="0" cy="3048001"/>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92B8443C-9DDB-45F8-9DC1-5B0471B8AAEF}"/>
                  </a:ext>
                </a:extLst>
              </p:cNvPr>
              <p:cNvGrpSpPr>
                <a:grpSpLocks/>
              </p:cNvGrpSpPr>
              <p:nvPr/>
            </p:nvGrpSpPr>
            <p:grpSpPr bwMode="auto">
              <a:xfrm>
                <a:off x="4356751" y="457201"/>
                <a:ext cx="533400" cy="396874"/>
                <a:chOff x="4356751" y="457201"/>
                <a:chExt cx="533400" cy="396874"/>
              </a:xfrm>
            </p:grpSpPr>
            <p:sp>
              <p:nvSpPr>
                <p:cNvPr id="101" name="Oval 100">
                  <a:extLst>
                    <a:ext uri="{FF2B5EF4-FFF2-40B4-BE49-F238E27FC236}">
                      <a16:creationId xmlns:a16="http://schemas.microsoft.com/office/drawing/2014/main" id="{31CB99C2-03DA-4DD9-A3B8-E120146C630A}"/>
                    </a:ext>
                  </a:extLst>
                </p:cNvPr>
                <p:cNvSpPr/>
                <p:nvPr/>
              </p:nvSpPr>
              <p:spPr>
                <a:xfrm>
                  <a:off x="4397740" y="473075"/>
                  <a:ext cx="381031" cy="38100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02" name="TextBox 2">
                  <a:extLst>
                    <a:ext uri="{FF2B5EF4-FFF2-40B4-BE49-F238E27FC236}">
                      <a16:creationId xmlns:a16="http://schemas.microsoft.com/office/drawing/2014/main" id="{27BB8F02-EC13-4C77-B792-67176DCD665E}"/>
                    </a:ext>
                  </a:extLst>
                </p:cNvPr>
                <p:cNvSpPr txBox="1">
                  <a:spLocks noChangeArrowheads="1"/>
                </p:cNvSpPr>
                <p:nvPr/>
              </p:nvSpPr>
              <p:spPr bwMode="auto">
                <a:xfrm>
                  <a:off x="4356751" y="457201"/>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800" b="1" kern="120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HV</a:t>
                  </a:r>
                  <a:endParaRPr lang="en-US" sz="1200">
                    <a:effectLst/>
                    <a:latin typeface="Times New Roman" panose="02020603050405020304" pitchFamily="18" charset="0"/>
                    <a:ea typeface="Times New Roman" panose="02020603050405020304" pitchFamily="18" charset="0"/>
                  </a:endParaRPr>
                </a:p>
              </p:txBody>
            </p:sp>
          </p:grpSp>
          <p:grpSp>
            <p:nvGrpSpPr>
              <p:cNvPr id="90" name="Group 89">
                <a:extLst>
                  <a:ext uri="{FF2B5EF4-FFF2-40B4-BE49-F238E27FC236}">
                    <a16:creationId xmlns:a16="http://schemas.microsoft.com/office/drawing/2014/main" id="{584F39A7-5C67-4BD5-9D07-61F260FA635C}"/>
                  </a:ext>
                </a:extLst>
              </p:cNvPr>
              <p:cNvGrpSpPr>
                <a:grpSpLocks/>
              </p:cNvGrpSpPr>
              <p:nvPr/>
            </p:nvGrpSpPr>
            <p:grpSpPr bwMode="auto">
              <a:xfrm>
                <a:off x="4359682" y="1861365"/>
                <a:ext cx="533400" cy="397647"/>
                <a:chOff x="4359682" y="1861365"/>
                <a:chExt cx="533400" cy="397647"/>
              </a:xfrm>
            </p:grpSpPr>
            <p:sp>
              <p:nvSpPr>
                <p:cNvPr id="99" name="Oval 98">
                  <a:extLst>
                    <a:ext uri="{FF2B5EF4-FFF2-40B4-BE49-F238E27FC236}">
                      <a16:creationId xmlns:a16="http://schemas.microsoft.com/office/drawing/2014/main" id="{8A4FA7EE-A1A7-4A49-9D19-203807696D9B}"/>
                    </a:ext>
                  </a:extLst>
                </p:cNvPr>
                <p:cNvSpPr/>
                <p:nvPr/>
              </p:nvSpPr>
              <p:spPr>
                <a:xfrm>
                  <a:off x="4400916" y="1878012"/>
                  <a:ext cx="381031" cy="38100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00" name="TextBox 2">
                  <a:extLst>
                    <a:ext uri="{FF2B5EF4-FFF2-40B4-BE49-F238E27FC236}">
                      <a16:creationId xmlns:a16="http://schemas.microsoft.com/office/drawing/2014/main" id="{0424FDB3-8759-4873-89AC-C01EA9E5A462}"/>
                    </a:ext>
                  </a:extLst>
                </p:cNvPr>
                <p:cNvSpPr txBox="1">
                  <a:spLocks noChangeArrowheads="1"/>
                </p:cNvSpPr>
                <p:nvPr/>
              </p:nvSpPr>
              <p:spPr bwMode="auto">
                <a:xfrm>
                  <a:off x="4359682" y="1861365"/>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800" b="1" kern="120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HV</a:t>
                  </a:r>
                  <a:endParaRPr lang="en-US" sz="1200">
                    <a:effectLst/>
                    <a:latin typeface="Times New Roman" panose="02020603050405020304" pitchFamily="18" charset="0"/>
                    <a:ea typeface="Times New Roman" panose="02020603050405020304" pitchFamily="18" charset="0"/>
                  </a:endParaRPr>
                </a:p>
              </p:txBody>
            </p:sp>
          </p:grpSp>
          <p:sp>
            <p:nvSpPr>
              <p:cNvPr id="91" name="TextBox 2">
                <a:extLst>
                  <a:ext uri="{FF2B5EF4-FFF2-40B4-BE49-F238E27FC236}">
                    <a16:creationId xmlns:a16="http://schemas.microsoft.com/office/drawing/2014/main" id="{F58C0FAD-26B5-47DB-A1E5-036641603380}"/>
                  </a:ext>
                </a:extLst>
              </p:cNvPr>
              <p:cNvSpPr txBox="1">
                <a:spLocks noChangeArrowheads="1"/>
              </p:cNvSpPr>
              <p:nvPr/>
            </p:nvSpPr>
            <p:spPr bwMode="auto">
              <a:xfrm>
                <a:off x="273628" y="1379741"/>
                <a:ext cx="1161610"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800" b="1" kern="120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Radiation</a:t>
                </a:r>
                <a:endParaRPr lang="en-US" sz="1200">
                  <a:effectLst/>
                  <a:latin typeface="Times New Roman" panose="02020603050405020304" pitchFamily="18" charset="0"/>
                  <a:ea typeface="Times New Roman" panose="02020603050405020304" pitchFamily="18" charset="0"/>
                </a:endParaRPr>
              </a:p>
            </p:txBody>
          </p:sp>
          <p:sp>
            <p:nvSpPr>
              <p:cNvPr id="92" name="Freeform 87">
                <a:extLst>
                  <a:ext uri="{FF2B5EF4-FFF2-40B4-BE49-F238E27FC236}">
                    <a16:creationId xmlns:a16="http://schemas.microsoft.com/office/drawing/2014/main" id="{6B6B29A1-F625-4DC4-AAA8-CB8ACBA3F903}"/>
                  </a:ext>
                </a:extLst>
              </p:cNvPr>
              <p:cNvSpPr/>
              <p:nvPr/>
            </p:nvSpPr>
            <p:spPr bwMode="auto">
              <a:xfrm rot="2150918">
                <a:off x="1503488" y="660400"/>
                <a:ext cx="323877" cy="555625"/>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sp>
            <p:nvSpPr>
              <p:cNvPr id="93" name="Freeform 88">
                <a:extLst>
                  <a:ext uri="{FF2B5EF4-FFF2-40B4-BE49-F238E27FC236}">
                    <a16:creationId xmlns:a16="http://schemas.microsoft.com/office/drawing/2014/main" id="{AA7F7A57-3ACD-4A0C-A7D8-28EF481511E7}"/>
                  </a:ext>
                </a:extLst>
              </p:cNvPr>
              <p:cNvSpPr/>
              <p:nvPr/>
            </p:nvSpPr>
            <p:spPr bwMode="auto">
              <a:xfrm rot="15929134">
                <a:off x="2260008" y="600845"/>
                <a:ext cx="323850" cy="554083"/>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sp>
            <p:nvSpPr>
              <p:cNvPr id="94" name="Freeform 89">
                <a:extLst>
                  <a:ext uri="{FF2B5EF4-FFF2-40B4-BE49-F238E27FC236}">
                    <a16:creationId xmlns:a16="http://schemas.microsoft.com/office/drawing/2014/main" id="{A241CB21-CFED-4336-8B2E-FB7D82893C96}"/>
                  </a:ext>
                </a:extLst>
              </p:cNvPr>
              <p:cNvSpPr/>
              <p:nvPr/>
            </p:nvSpPr>
            <p:spPr bwMode="auto">
              <a:xfrm rot="12161458">
                <a:off x="2075036" y="201612"/>
                <a:ext cx="325464" cy="554038"/>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sp>
            <p:nvSpPr>
              <p:cNvPr id="95" name="Freeform 90">
                <a:extLst>
                  <a:ext uri="{FF2B5EF4-FFF2-40B4-BE49-F238E27FC236}">
                    <a16:creationId xmlns:a16="http://schemas.microsoft.com/office/drawing/2014/main" id="{D793CD79-0EFE-4E87-9345-1B7BD309D04C}"/>
                  </a:ext>
                </a:extLst>
              </p:cNvPr>
              <p:cNvSpPr/>
              <p:nvPr/>
            </p:nvSpPr>
            <p:spPr bwMode="auto">
              <a:xfrm rot="8800859">
                <a:off x="1649550" y="128587"/>
                <a:ext cx="325464" cy="554038"/>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sp>
            <p:nvSpPr>
              <p:cNvPr id="96" name="Freeform 91">
                <a:extLst>
                  <a:ext uri="{FF2B5EF4-FFF2-40B4-BE49-F238E27FC236}">
                    <a16:creationId xmlns:a16="http://schemas.microsoft.com/office/drawing/2014/main" id="{F5CEBE8F-258C-4EFF-BB64-E0CD72F27A7D}"/>
                  </a:ext>
                </a:extLst>
              </p:cNvPr>
              <p:cNvSpPr/>
              <p:nvPr/>
            </p:nvSpPr>
            <p:spPr bwMode="auto">
              <a:xfrm rot="14392789">
                <a:off x="2444968" y="238101"/>
                <a:ext cx="323850" cy="555671"/>
              </a:xfrm>
              <a:custGeom>
                <a:avLst/>
                <a:gdLst>
                  <a:gd name="connsiteX0" fmla="*/ 373511 w 373511"/>
                  <a:gd name="connsiteY0" fmla="*/ 0 h 663037"/>
                  <a:gd name="connsiteX1" fmla="*/ 168080 w 373511"/>
                  <a:gd name="connsiteY1" fmla="*/ 28016 h 663037"/>
                  <a:gd name="connsiteX2" fmla="*/ 308146 w 373511"/>
                  <a:gd name="connsiteY2" fmla="*/ 93386 h 663037"/>
                  <a:gd name="connsiteX3" fmla="*/ 140067 w 373511"/>
                  <a:gd name="connsiteY3" fmla="*/ 121401 h 663037"/>
                  <a:gd name="connsiteX4" fmla="*/ 270795 w 373511"/>
                  <a:gd name="connsiteY4" fmla="*/ 196110 h 663037"/>
                  <a:gd name="connsiteX5" fmla="*/ 121391 w 373511"/>
                  <a:gd name="connsiteY5" fmla="*/ 196110 h 663037"/>
                  <a:gd name="connsiteX6" fmla="*/ 242782 w 373511"/>
                  <a:gd name="connsiteY6" fmla="*/ 289495 h 663037"/>
                  <a:gd name="connsiteX7" fmla="*/ 84040 w 373511"/>
                  <a:gd name="connsiteY7" fmla="*/ 289495 h 663037"/>
                  <a:gd name="connsiteX8" fmla="*/ 205431 w 373511"/>
                  <a:gd name="connsiteY8" fmla="*/ 392219 h 663037"/>
                  <a:gd name="connsiteX9" fmla="*/ 56027 w 373511"/>
                  <a:gd name="connsiteY9" fmla="*/ 382881 h 663037"/>
                  <a:gd name="connsiteX10" fmla="*/ 102716 w 373511"/>
                  <a:gd name="connsiteY10" fmla="*/ 476266 h 663037"/>
                  <a:gd name="connsiteX11" fmla="*/ 56027 w 373511"/>
                  <a:gd name="connsiteY11" fmla="*/ 569652 h 663037"/>
                  <a:gd name="connsiteX12" fmla="*/ 0 w 373511"/>
                  <a:gd name="connsiteY12" fmla="*/ 663037 h 6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11" h="663037">
                    <a:moveTo>
                      <a:pt x="373511" y="0"/>
                    </a:moveTo>
                    <a:cubicBezTo>
                      <a:pt x="276242" y="6226"/>
                      <a:pt x="178974" y="12452"/>
                      <a:pt x="168080" y="28016"/>
                    </a:cubicBezTo>
                    <a:cubicBezTo>
                      <a:pt x="157186" y="43580"/>
                      <a:pt x="312815" y="77822"/>
                      <a:pt x="308146" y="93386"/>
                    </a:cubicBezTo>
                    <a:cubicBezTo>
                      <a:pt x="303477" y="108950"/>
                      <a:pt x="146292" y="104280"/>
                      <a:pt x="140067" y="121401"/>
                    </a:cubicBezTo>
                    <a:cubicBezTo>
                      <a:pt x="133842" y="138522"/>
                      <a:pt x="273908" y="183659"/>
                      <a:pt x="270795" y="196110"/>
                    </a:cubicBezTo>
                    <a:cubicBezTo>
                      <a:pt x="267682" y="208561"/>
                      <a:pt x="126060" y="180546"/>
                      <a:pt x="121391" y="196110"/>
                    </a:cubicBezTo>
                    <a:cubicBezTo>
                      <a:pt x="116722" y="211674"/>
                      <a:pt x="249007" y="273931"/>
                      <a:pt x="242782" y="289495"/>
                    </a:cubicBezTo>
                    <a:cubicBezTo>
                      <a:pt x="236557" y="305059"/>
                      <a:pt x="90265" y="272374"/>
                      <a:pt x="84040" y="289495"/>
                    </a:cubicBezTo>
                    <a:cubicBezTo>
                      <a:pt x="77815" y="306616"/>
                      <a:pt x="210100" y="376655"/>
                      <a:pt x="205431" y="392219"/>
                    </a:cubicBezTo>
                    <a:cubicBezTo>
                      <a:pt x="200762" y="407783"/>
                      <a:pt x="73146" y="368873"/>
                      <a:pt x="56027" y="382881"/>
                    </a:cubicBezTo>
                    <a:cubicBezTo>
                      <a:pt x="38908" y="396889"/>
                      <a:pt x="102716" y="445138"/>
                      <a:pt x="102716" y="476266"/>
                    </a:cubicBezTo>
                    <a:cubicBezTo>
                      <a:pt x="102716" y="507394"/>
                      <a:pt x="73146" y="538524"/>
                      <a:pt x="56027" y="569652"/>
                    </a:cubicBezTo>
                    <a:cubicBezTo>
                      <a:pt x="38908" y="600781"/>
                      <a:pt x="0" y="663037"/>
                      <a:pt x="0" y="663037"/>
                    </a:cubicBezTo>
                  </a:path>
                </a:pathLst>
              </a:custGeom>
              <a:ln w="38100">
                <a:solidFill>
                  <a:srgbClr val="FEFF8E"/>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endParaRPr lang="en-US"/>
              </a:p>
            </p:txBody>
          </p:sp>
          <p:sp>
            <p:nvSpPr>
              <p:cNvPr id="97" name="TextBox 2">
                <a:extLst>
                  <a:ext uri="{FF2B5EF4-FFF2-40B4-BE49-F238E27FC236}">
                    <a16:creationId xmlns:a16="http://schemas.microsoft.com/office/drawing/2014/main" id="{84BF2B9E-6FD3-4E06-80C5-79E74F18A9C7}"/>
                  </a:ext>
                </a:extLst>
              </p:cNvPr>
              <p:cNvSpPr txBox="1">
                <a:spLocks noChangeArrowheads="1"/>
              </p:cNvSpPr>
              <p:nvPr/>
            </p:nvSpPr>
            <p:spPr bwMode="auto">
              <a:xfrm>
                <a:off x="1676400" y="465342"/>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800" b="1"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Gas “secondary”</a:t>
                </a:r>
                <a:endParaRPr lang="en-US" sz="1200" dirty="0">
                  <a:effectLst/>
                  <a:latin typeface="Times New Roman" panose="02020603050405020304" pitchFamily="18" charset="0"/>
                  <a:ea typeface="Times New Roman" panose="02020603050405020304" pitchFamily="18" charset="0"/>
                </a:endParaRPr>
              </a:p>
            </p:txBody>
          </p:sp>
          <p:sp>
            <p:nvSpPr>
              <p:cNvPr id="98" name="TextBox 2">
                <a:extLst>
                  <a:ext uri="{FF2B5EF4-FFF2-40B4-BE49-F238E27FC236}">
                    <a16:creationId xmlns:a16="http://schemas.microsoft.com/office/drawing/2014/main" id="{8DDDA8A5-AD8E-46C1-BFCE-AA8FD8F1B2FF}"/>
                  </a:ext>
                </a:extLst>
              </p:cNvPr>
              <p:cNvSpPr txBox="1">
                <a:spLocks noChangeArrowheads="1"/>
              </p:cNvSpPr>
              <p:nvPr/>
            </p:nvSpPr>
            <p:spPr bwMode="auto">
              <a:xfrm>
                <a:off x="1600200" y="8142"/>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400" b="1" kern="120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Photo-multipliers (PMTs)</a:t>
                </a:r>
                <a:endParaRPr lang="en-US" sz="1200">
                  <a:effectLst/>
                  <a:latin typeface="Times New Roman" panose="02020603050405020304" pitchFamily="18" charset="0"/>
                  <a:ea typeface="Times New Roman" panose="02020603050405020304" pitchFamily="18" charset="0"/>
                </a:endParaRPr>
              </a:p>
            </p:txBody>
          </p:sp>
        </p:grpSp>
        <p:sp>
          <p:nvSpPr>
            <p:cNvPr id="110" name="Text Box 66">
              <a:extLst>
                <a:ext uri="{FF2B5EF4-FFF2-40B4-BE49-F238E27FC236}">
                  <a16:creationId xmlns:a16="http://schemas.microsoft.com/office/drawing/2014/main" id="{2C0EA558-CC5A-42FD-AEFF-A421BBE4FCD7}"/>
                </a:ext>
              </a:extLst>
            </p:cNvPr>
            <p:cNvSpPr txBox="1">
              <a:spLocks noChangeArrowheads="1"/>
            </p:cNvSpPr>
            <p:nvPr/>
          </p:nvSpPr>
          <p:spPr bwMode="auto">
            <a:xfrm>
              <a:off x="4625836" y="5480762"/>
              <a:ext cx="1493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Cathode grid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TextBox 2">
              <a:extLst>
                <a:ext uri="{FF2B5EF4-FFF2-40B4-BE49-F238E27FC236}">
                  <a16:creationId xmlns:a16="http://schemas.microsoft.com/office/drawing/2014/main" id="{C74124F2-D720-421F-A6F8-EECE4B428AFF}"/>
                </a:ext>
              </a:extLst>
            </p:cNvPr>
            <p:cNvSpPr txBox="1">
              <a:spLocks noChangeArrowheads="1"/>
            </p:cNvSpPr>
            <p:nvPr/>
          </p:nvSpPr>
          <p:spPr bwMode="auto">
            <a:xfrm>
              <a:off x="4683145" y="2327115"/>
              <a:ext cx="137922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800" b="1" kern="120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Anode grid</a:t>
              </a:r>
              <a:endParaRPr lang="en-US" sz="1200">
                <a:effectLst/>
                <a:latin typeface="Times New Roman" panose="02020603050405020304" pitchFamily="18" charset="0"/>
                <a:ea typeface="Times New Roman" panose="02020603050405020304" pitchFamily="18" charset="0"/>
              </a:endParaRPr>
            </a:p>
          </p:txBody>
        </p:sp>
        <p:sp>
          <p:nvSpPr>
            <p:cNvPr id="116" name="Text Box 66">
              <a:extLst>
                <a:ext uri="{FF2B5EF4-FFF2-40B4-BE49-F238E27FC236}">
                  <a16:creationId xmlns:a16="http://schemas.microsoft.com/office/drawing/2014/main" id="{8EF3D2A5-21B3-4B43-A994-A8244AA1E87C}"/>
                </a:ext>
              </a:extLst>
            </p:cNvPr>
            <p:cNvSpPr txBox="1">
              <a:spLocks noChangeArrowheads="1"/>
            </p:cNvSpPr>
            <p:nvPr/>
          </p:nvSpPr>
          <p:spPr bwMode="auto">
            <a:xfrm>
              <a:off x="4683145" y="3243088"/>
              <a:ext cx="165234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Extraction  grid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17" name="TextBox 116">
            <a:extLst>
              <a:ext uri="{FF2B5EF4-FFF2-40B4-BE49-F238E27FC236}">
                <a16:creationId xmlns:a16="http://schemas.microsoft.com/office/drawing/2014/main" id="{BFFA515A-9282-427B-8E3D-6B7777FFBA6F}"/>
              </a:ext>
            </a:extLst>
          </p:cNvPr>
          <p:cNvSpPr txBox="1"/>
          <p:nvPr/>
        </p:nvSpPr>
        <p:spPr>
          <a:xfrm>
            <a:off x="7921690" y="2659530"/>
            <a:ext cx="4222951" cy="923330"/>
          </a:xfrm>
          <a:prstGeom prst="rect">
            <a:avLst/>
          </a:prstGeom>
          <a:noFill/>
        </p:spPr>
        <p:txBody>
          <a:bodyPr wrap="none" rtlCol="0">
            <a:spAutoFit/>
          </a:bodyPr>
          <a:lstStyle/>
          <a:p>
            <a:r>
              <a:rPr lang="en-US" dirty="0"/>
              <a:t>Few electron-ion pairs  limit- </a:t>
            </a:r>
          </a:p>
          <a:p>
            <a:r>
              <a:rPr lang="en-US" dirty="0"/>
              <a:t>S2 analysis only (no Z coordinate of events)</a:t>
            </a:r>
          </a:p>
          <a:p>
            <a:r>
              <a:rPr lang="en-US" dirty="0"/>
              <a:t>up to single electron sensitivity</a:t>
            </a:r>
          </a:p>
        </p:txBody>
      </p:sp>
      <p:sp>
        <p:nvSpPr>
          <p:cNvPr id="109" name="Rectangle 108">
            <a:extLst>
              <a:ext uri="{FF2B5EF4-FFF2-40B4-BE49-F238E27FC236}">
                <a16:creationId xmlns:a16="http://schemas.microsoft.com/office/drawing/2014/main" id="{A7B4211D-A5E3-46AD-A9A1-FBF8F79957D3}"/>
              </a:ext>
            </a:extLst>
          </p:cNvPr>
          <p:cNvSpPr/>
          <p:nvPr/>
        </p:nvSpPr>
        <p:spPr>
          <a:xfrm>
            <a:off x="2319244" y="6148963"/>
            <a:ext cx="7848600" cy="369332"/>
          </a:xfrm>
          <a:prstGeom prst="rect">
            <a:avLst/>
          </a:prstGeom>
          <a:solidFill>
            <a:schemeClr val="accent6">
              <a:lumMod val="20000"/>
              <a:lumOff val="80000"/>
            </a:schemeClr>
          </a:solidFill>
          <a:ln>
            <a:solidFill>
              <a:schemeClr val="accent6">
                <a:lumMod val="75000"/>
              </a:schemeClr>
            </a:solidFill>
          </a:ln>
        </p:spPr>
        <p:txBody>
          <a:bodyPr>
            <a:spAutoFit/>
          </a:bodyPr>
          <a:lstStyle/>
          <a:p>
            <a:r>
              <a:rPr lang="en-US" dirty="0"/>
              <a:t>Usual assumption- positive ions recombine at cathode grid upon arrival  -?</a:t>
            </a:r>
          </a:p>
        </p:txBody>
      </p:sp>
    </p:spTree>
    <p:extLst>
      <p:ext uri="{BB962C8B-B14F-4D97-AF65-F5344CB8AC3E}">
        <p14:creationId xmlns:p14="http://schemas.microsoft.com/office/powerpoint/2010/main" val="29904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965C-5155-4138-AA3E-72934906FEF3}"/>
              </a:ext>
            </a:extLst>
          </p:cNvPr>
          <p:cNvSpPr>
            <a:spLocks noGrp="1"/>
          </p:cNvSpPr>
          <p:nvPr>
            <p:ph type="title"/>
          </p:nvPr>
        </p:nvSpPr>
        <p:spPr>
          <a:xfrm>
            <a:off x="1013638" y="88255"/>
            <a:ext cx="10515600" cy="1325563"/>
          </a:xfrm>
        </p:spPr>
        <p:txBody>
          <a:bodyPr/>
          <a:lstStyle/>
          <a:p>
            <a:r>
              <a:rPr lang="en-US" dirty="0"/>
              <a:t>Three-phase detector: Solid multilayer physiosorbed films present on surfaces</a:t>
            </a:r>
          </a:p>
        </p:txBody>
      </p:sp>
      <p:pic>
        <p:nvPicPr>
          <p:cNvPr id="3" name="Picture 2">
            <a:extLst>
              <a:ext uri="{FF2B5EF4-FFF2-40B4-BE49-F238E27FC236}">
                <a16:creationId xmlns:a16="http://schemas.microsoft.com/office/drawing/2014/main" id="{A55342D4-563F-4942-BE8B-412277042B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13638" y="1445432"/>
            <a:ext cx="3932010" cy="4465673"/>
          </a:xfrm>
          <a:prstGeom prst="rect">
            <a:avLst/>
          </a:prstGeom>
          <a:noFill/>
          <a:ln>
            <a:noFill/>
          </a:ln>
        </p:spPr>
      </p:pic>
      <p:sp>
        <p:nvSpPr>
          <p:cNvPr id="4" name="TextBox 3">
            <a:extLst>
              <a:ext uri="{FF2B5EF4-FFF2-40B4-BE49-F238E27FC236}">
                <a16:creationId xmlns:a16="http://schemas.microsoft.com/office/drawing/2014/main" id="{F492B437-F080-4537-959E-84D8299B8AF9}"/>
              </a:ext>
            </a:extLst>
          </p:cNvPr>
          <p:cNvSpPr txBox="1"/>
          <p:nvPr/>
        </p:nvSpPr>
        <p:spPr>
          <a:xfrm>
            <a:off x="5608410" y="4433777"/>
            <a:ext cx="5667153" cy="1477328"/>
          </a:xfrm>
          <a:prstGeom prst="rect">
            <a:avLst/>
          </a:prstGeom>
          <a:noFill/>
        </p:spPr>
        <p:txBody>
          <a:bodyPr wrap="square" rtlCol="0">
            <a:spAutoFit/>
          </a:bodyPr>
          <a:lstStyle/>
          <a:p>
            <a:r>
              <a:rPr lang="en-US" dirty="0"/>
              <a:t>Sorption diagram from review paper </a:t>
            </a:r>
          </a:p>
          <a:p>
            <a:r>
              <a:rPr lang="en-US" dirty="0"/>
              <a:t>L.W. Bruch, R. D. Diehl, J. A.  Venables, “Progress in the measurement and modeling of physiosorbed layers”,</a:t>
            </a:r>
          </a:p>
          <a:p>
            <a:r>
              <a:rPr lang="en-US" dirty="0"/>
              <a:t> Reviews of Modern Physics, V. 79, pp. 1381-1454, (2007).</a:t>
            </a:r>
          </a:p>
          <a:p>
            <a:endParaRPr lang="en-US" dirty="0"/>
          </a:p>
        </p:txBody>
      </p:sp>
      <p:sp>
        <p:nvSpPr>
          <p:cNvPr id="7" name="Rectangle 6">
            <a:extLst>
              <a:ext uri="{FF2B5EF4-FFF2-40B4-BE49-F238E27FC236}">
                <a16:creationId xmlns:a16="http://schemas.microsoft.com/office/drawing/2014/main" id="{17A7653D-0AA1-42FE-BC86-8FEC1D42E028}"/>
              </a:ext>
            </a:extLst>
          </p:cNvPr>
          <p:cNvSpPr/>
          <p:nvPr/>
        </p:nvSpPr>
        <p:spPr>
          <a:xfrm>
            <a:off x="2171700" y="5924158"/>
            <a:ext cx="7848600" cy="738664"/>
          </a:xfrm>
          <a:prstGeom prst="rect">
            <a:avLst/>
          </a:prstGeom>
          <a:solidFill>
            <a:schemeClr val="accent6">
              <a:lumMod val="20000"/>
              <a:lumOff val="80000"/>
            </a:schemeClr>
          </a:solidFill>
          <a:ln>
            <a:solidFill>
              <a:schemeClr val="accent6">
                <a:lumMod val="75000"/>
              </a:schemeClr>
            </a:solidFill>
          </a:ln>
        </p:spPr>
        <p:txBody>
          <a:bodyPr>
            <a:spAutoFit/>
          </a:bodyPr>
          <a:lstStyle/>
          <a:p>
            <a:pPr algn="ctr">
              <a:defRPr/>
            </a:pPr>
            <a:r>
              <a:rPr lang="en-US" b="1" dirty="0">
                <a:latin typeface="Calibri" charset="0"/>
                <a:ea typeface="ＭＳ Ｐゴシック" charset="0"/>
              </a:rPr>
              <a:t>Noble gases </a:t>
            </a:r>
            <a:r>
              <a:rPr lang="en-US" b="1" i="1" dirty="0">
                <a:latin typeface="Calibri" charset="0"/>
                <a:ea typeface="ＭＳ Ｐゴシック" charset="0"/>
              </a:rPr>
              <a:t>always</a:t>
            </a:r>
            <a:r>
              <a:rPr lang="en-US" b="1" dirty="0">
                <a:latin typeface="Calibri" charset="0"/>
                <a:ea typeface="ＭＳ Ｐゴシック" charset="0"/>
              </a:rPr>
              <a:t> from </a:t>
            </a:r>
            <a:r>
              <a:rPr lang="en-US" sz="2400" b="1" dirty="0">
                <a:latin typeface="Calibri" charset="0"/>
                <a:ea typeface="ＭＳ Ｐゴシック" charset="0"/>
              </a:rPr>
              <a:t>solid </a:t>
            </a:r>
            <a:r>
              <a:rPr lang="en-US" b="1" dirty="0">
                <a:latin typeface="Calibri" charset="0"/>
                <a:ea typeface="ＭＳ Ｐゴシック" charset="0"/>
              </a:rPr>
              <a:t>dielectric film on cold metal surfaces</a:t>
            </a:r>
          </a:p>
          <a:p>
            <a:pPr algn="ctr">
              <a:defRPr/>
            </a:pPr>
            <a:r>
              <a:rPr lang="en-US" b="1" dirty="0">
                <a:latin typeface="Calibri" charset="0"/>
                <a:ea typeface="ＭＳ Ｐゴシック" charset="0"/>
              </a:rPr>
              <a:t>Ions can be trapped by solid layers</a:t>
            </a:r>
          </a:p>
        </p:txBody>
      </p:sp>
    </p:spTree>
    <p:extLst>
      <p:ext uri="{BB962C8B-B14F-4D97-AF65-F5344CB8AC3E}">
        <p14:creationId xmlns:p14="http://schemas.microsoft.com/office/powerpoint/2010/main" val="256276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65313"/>
            <a:ext cx="6899988" cy="811180"/>
          </a:xfrm>
        </p:spPr>
        <p:txBody>
          <a:bodyPr>
            <a:normAutofit fontScale="90000"/>
          </a:bodyPr>
          <a:lstStyle/>
          <a:p>
            <a:r>
              <a:rPr lang="en-US" dirty="0"/>
              <a:t>The model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3217" y="1160422"/>
            <a:ext cx="5643364" cy="4287137"/>
          </a:xfrm>
          <a:prstGeom prst="rect">
            <a:avLst/>
          </a:prstGeom>
        </p:spPr>
      </p:pic>
      <p:sp>
        <p:nvSpPr>
          <p:cNvPr id="5" name="TextBox 4"/>
          <p:cNvSpPr txBox="1"/>
          <p:nvPr/>
        </p:nvSpPr>
        <p:spPr>
          <a:xfrm>
            <a:off x="295274" y="649843"/>
            <a:ext cx="5643364" cy="4154984"/>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Localized ions/ long-living excitons are produced in ionization events and are  accumulating in solid films on electrodes.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Events of chain recombination of ions/ excitons result in bursts of electron emission (1, 2,3,…,n electrons per event).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So, we have Self-Organized Criticality  dynamics</a:t>
            </a:r>
          </a:p>
        </p:txBody>
      </p:sp>
      <p:sp>
        <p:nvSpPr>
          <p:cNvPr id="7" name="Rectangle 6">
            <a:extLst>
              <a:ext uri="{FF2B5EF4-FFF2-40B4-BE49-F238E27FC236}">
                <a16:creationId xmlns:a16="http://schemas.microsoft.com/office/drawing/2014/main" id="{6A8D3149-5382-438A-9AF4-65D342BE4B7E}"/>
              </a:ext>
            </a:extLst>
          </p:cNvPr>
          <p:cNvSpPr/>
          <p:nvPr/>
        </p:nvSpPr>
        <p:spPr>
          <a:xfrm>
            <a:off x="1888917" y="6023491"/>
            <a:ext cx="7848600" cy="369332"/>
          </a:xfrm>
          <a:prstGeom prst="rect">
            <a:avLst/>
          </a:prstGeom>
          <a:solidFill>
            <a:schemeClr val="accent6">
              <a:lumMod val="20000"/>
              <a:lumOff val="80000"/>
            </a:schemeClr>
          </a:solidFill>
          <a:ln>
            <a:solidFill>
              <a:schemeClr val="accent6">
                <a:lumMod val="75000"/>
              </a:schemeClr>
            </a:solidFill>
          </a:ln>
        </p:spPr>
        <p:txBody>
          <a:bodyPr>
            <a:spAutoFit/>
          </a:bodyPr>
          <a:lstStyle/>
          <a:p>
            <a:r>
              <a:rPr lang="en-US" dirty="0"/>
              <a:t>This model provides a  unified  “big picture” of a wide range of effects (see below) </a:t>
            </a:r>
          </a:p>
        </p:txBody>
      </p:sp>
    </p:spTree>
    <p:extLst>
      <p:ext uri="{BB962C8B-B14F-4D97-AF65-F5344CB8AC3E}">
        <p14:creationId xmlns:p14="http://schemas.microsoft.com/office/powerpoint/2010/main" val="45864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B5D5-6CF9-470C-AFF7-2AF6C15C88D1}"/>
              </a:ext>
            </a:extLst>
          </p:cNvPr>
          <p:cNvSpPr>
            <a:spLocks noGrp="1"/>
          </p:cNvSpPr>
          <p:nvPr>
            <p:ph type="title"/>
          </p:nvPr>
        </p:nvSpPr>
        <p:spPr>
          <a:xfrm>
            <a:off x="3032937" y="131211"/>
            <a:ext cx="6844710" cy="846986"/>
          </a:xfrm>
        </p:spPr>
        <p:txBody>
          <a:bodyPr>
            <a:normAutofit fontScale="90000"/>
          </a:bodyPr>
          <a:lstStyle/>
          <a:p>
            <a:r>
              <a:rPr lang="en-US" dirty="0"/>
              <a:t>General theoretical framework</a:t>
            </a:r>
          </a:p>
        </p:txBody>
      </p:sp>
      <p:sp>
        <p:nvSpPr>
          <p:cNvPr id="3" name="TextBox 2">
            <a:extLst>
              <a:ext uri="{FF2B5EF4-FFF2-40B4-BE49-F238E27FC236}">
                <a16:creationId xmlns:a16="http://schemas.microsoft.com/office/drawing/2014/main" id="{125529C9-1F0B-4CE4-B0B5-DD86A7F73CF2}"/>
              </a:ext>
            </a:extLst>
          </p:cNvPr>
          <p:cNvSpPr txBox="1"/>
          <p:nvPr/>
        </p:nvSpPr>
        <p:spPr>
          <a:xfrm>
            <a:off x="487275" y="3906919"/>
            <a:ext cx="10781738" cy="1754326"/>
          </a:xfrm>
          <a:prstGeom prst="rect">
            <a:avLst/>
          </a:prstGeom>
          <a:noFill/>
        </p:spPr>
        <p:txBody>
          <a:bodyPr wrap="square" rtlCol="0">
            <a:spAutoFit/>
          </a:bodyPr>
          <a:lstStyle/>
          <a:p>
            <a:r>
              <a:rPr lang="en-US" dirty="0"/>
              <a:t> “excitations” are slowly produced, accumulate and  annihilate in avalanche- like events. </a:t>
            </a:r>
          </a:p>
          <a:p>
            <a:r>
              <a:rPr lang="en-US" dirty="0"/>
              <a:t>Classical  “soft condensed matter” problem :  grows of sand pile, when material is added to the top and spreads horizontally by avalanches. </a:t>
            </a:r>
          </a:p>
          <a:p>
            <a:r>
              <a:rPr lang="en-US" dirty="0"/>
              <a:t>Applicable to “hardcore condensed matter”- crack formation, motion of quantized vortexes in superconductor, some interacting spin systems (not all interactions results in SOC), etc.</a:t>
            </a:r>
          </a:p>
          <a:p>
            <a:endParaRPr lang="en-US" dirty="0"/>
          </a:p>
        </p:txBody>
      </p:sp>
      <p:pic>
        <p:nvPicPr>
          <p:cNvPr id="4" name="Picture 3">
            <a:extLst>
              <a:ext uri="{FF2B5EF4-FFF2-40B4-BE49-F238E27FC236}">
                <a16:creationId xmlns:a16="http://schemas.microsoft.com/office/drawing/2014/main" id="{37A05CE6-DEB9-4651-9716-37E08246E6DC}"/>
              </a:ext>
            </a:extLst>
          </p:cNvPr>
          <p:cNvPicPr>
            <a:picLocks noChangeAspect="1"/>
          </p:cNvPicPr>
          <p:nvPr/>
        </p:nvPicPr>
        <p:blipFill>
          <a:blip r:embed="rId2"/>
          <a:stretch>
            <a:fillRect/>
          </a:stretch>
        </p:blipFill>
        <p:spPr>
          <a:xfrm>
            <a:off x="0" y="1459470"/>
            <a:ext cx="6764130" cy="1956114"/>
          </a:xfrm>
          <a:prstGeom prst="rect">
            <a:avLst/>
          </a:prstGeom>
        </p:spPr>
      </p:pic>
      <p:sp>
        <p:nvSpPr>
          <p:cNvPr id="5" name="TextBox 4">
            <a:extLst>
              <a:ext uri="{FF2B5EF4-FFF2-40B4-BE49-F238E27FC236}">
                <a16:creationId xmlns:a16="http://schemas.microsoft.com/office/drawing/2014/main" id="{D6021305-C485-4C8D-B5BD-D71426E92365}"/>
              </a:ext>
            </a:extLst>
          </p:cNvPr>
          <p:cNvSpPr txBox="1"/>
          <p:nvPr/>
        </p:nvSpPr>
        <p:spPr>
          <a:xfrm>
            <a:off x="487275" y="1140493"/>
            <a:ext cx="4398063" cy="369332"/>
          </a:xfrm>
          <a:prstGeom prst="rect">
            <a:avLst/>
          </a:prstGeom>
          <a:noFill/>
        </p:spPr>
        <p:txBody>
          <a:bodyPr wrap="none" rtlCol="0">
            <a:spAutoFit/>
          </a:bodyPr>
          <a:lstStyle/>
          <a:p>
            <a:r>
              <a:rPr lang="en-US" dirty="0"/>
              <a:t>Scientific American, Vol 254, pp.46-53 (1991)</a:t>
            </a:r>
          </a:p>
        </p:txBody>
      </p:sp>
      <p:pic>
        <p:nvPicPr>
          <p:cNvPr id="2050" name="Picture 2" descr="Scientific American">
            <a:extLst>
              <a:ext uri="{FF2B5EF4-FFF2-40B4-BE49-F238E27FC236}">
                <a16:creationId xmlns:a16="http://schemas.microsoft.com/office/drawing/2014/main" id="{56A2CB12-E08A-44E5-8C18-A6B608F4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311" y="782575"/>
            <a:ext cx="2296633" cy="3048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4E5B14C-5005-41A6-8649-F72D18C131E3}"/>
              </a:ext>
            </a:extLst>
          </p:cNvPr>
          <p:cNvSpPr/>
          <p:nvPr/>
        </p:nvSpPr>
        <p:spPr>
          <a:xfrm>
            <a:off x="3047865" y="6007957"/>
            <a:ext cx="5660200"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Many features of Self-Organized Criticality are universal</a:t>
            </a:r>
          </a:p>
          <a:p>
            <a:r>
              <a:rPr lang="en-US" dirty="0"/>
              <a:t> and do not depend on details of interactions</a:t>
            </a:r>
          </a:p>
        </p:txBody>
      </p:sp>
    </p:spTree>
    <p:extLst>
      <p:ext uri="{BB962C8B-B14F-4D97-AF65-F5344CB8AC3E}">
        <p14:creationId xmlns:p14="http://schemas.microsoft.com/office/powerpoint/2010/main" val="91829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6502-4159-4149-B60B-F2C9A5D82729}"/>
              </a:ext>
            </a:extLst>
          </p:cNvPr>
          <p:cNvSpPr>
            <a:spLocks noGrp="1"/>
          </p:cNvSpPr>
          <p:nvPr>
            <p:ph type="title"/>
          </p:nvPr>
        </p:nvSpPr>
        <p:spPr>
          <a:xfrm>
            <a:off x="955158" y="96545"/>
            <a:ext cx="10515600" cy="1325563"/>
          </a:xfrm>
        </p:spPr>
        <p:txBody>
          <a:bodyPr/>
          <a:lstStyle/>
          <a:p>
            <a:r>
              <a:rPr lang="en-US" dirty="0"/>
              <a:t>Self-Organized Criticality - properties</a:t>
            </a:r>
          </a:p>
        </p:txBody>
      </p:sp>
      <p:grpSp>
        <p:nvGrpSpPr>
          <p:cNvPr id="3" name="Group 2">
            <a:extLst>
              <a:ext uri="{FF2B5EF4-FFF2-40B4-BE49-F238E27FC236}">
                <a16:creationId xmlns:a16="http://schemas.microsoft.com/office/drawing/2014/main" id="{183583B4-2C97-411B-AF76-E37B16E2F850}"/>
              </a:ext>
            </a:extLst>
          </p:cNvPr>
          <p:cNvGrpSpPr/>
          <p:nvPr/>
        </p:nvGrpSpPr>
        <p:grpSpPr>
          <a:xfrm>
            <a:off x="9040026" y="1866560"/>
            <a:ext cx="2974765" cy="2535319"/>
            <a:chOff x="1167393" y="18076"/>
            <a:chExt cx="6363115" cy="4603898"/>
          </a:xfrm>
        </p:grpSpPr>
        <p:pic>
          <p:nvPicPr>
            <p:cNvPr id="4" name="Picture 3">
              <a:extLst>
                <a:ext uri="{FF2B5EF4-FFF2-40B4-BE49-F238E27FC236}">
                  <a16:creationId xmlns:a16="http://schemas.microsoft.com/office/drawing/2014/main" id="{1522D5DD-E0A7-4586-A2B0-9E1091A9AA43}"/>
                </a:ext>
              </a:extLst>
            </p:cNvPr>
            <p:cNvPicPr/>
            <p:nvPr/>
          </p:nvPicPr>
          <p:blipFill>
            <a:blip r:embed="rId2"/>
            <a:stretch>
              <a:fillRect/>
            </a:stretch>
          </p:blipFill>
          <p:spPr>
            <a:xfrm>
              <a:off x="1167393" y="18076"/>
              <a:ext cx="6363115" cy="4603898"/>
            </a:xfrm>
            <a:prstGeom prst="rect">
              <a:avLst/>
            </a:prstGeom>
          </p:spPr>
        </p:pic>
        <p:sp>
          <p:nvSpPr>
            <p:cNvPr id="5" name="Freeform: Shape 4">
              <a:extLst>
                <a:ext uri="{FF2B5EF4-FFF2-40B4-BE49-F238E27FC236}">
                  <a16:creationId xmlns:a16="http://schemas.microsoft.com/office/drawing/2014/main" id="{D5211A02-3F59-4E88-9F15-6F29781AC102}"/>
                </a:ext>
              </a:extLst>
            </p:cNvPr>
            <p:cNvSpPr/>
            <p:nvPr/>
          </p:nvSpPr>
          <p:spPr>
            <a:xfrm>
              <a:off x="2038014" y="887834"/>
              <a:ext cx="5082363" cy="2562447"/>
            </a:xfrm>
            <a:custGeom>
              <a:avLst/>
              <a:gdLst>
                <a:gd name="connsiteX0" fmla="*/ 0 w 5082362"/>
                <a:gd name="connsiteY0" fmla="*/ 0 h 2562447"/>
                <a:gd name="connsiteX1" fmla="*/ 191386 w 5082362"/>
                <a:gd name="connsiteY1" fmla="*/ 765545 h 2562447"/>
                <a:gd name="connsiteX2" fmla="*/ 563525 w 5082362"/>
                <a:gd name="connsiteY2" fmla="*/ 1488559 h 2562447"/>
                <a:gd name="connsiteX3" fmla="*/ 871869 w 5082362"/>
                <a:gd name="connsiteY3" fmla="*/ 1892596 h 2562447"/>
                <a:gd name="connsiteX4" fmla="*/ 1212111 w 5082362"/>
                <a:gd name="connsiteY4" fmla="*/ 2169042 h 2562447"/>
                <a:gd name="connsiteX5" fmla="*/ 1679944 w 5082362"/>
                <a:gd name="connsiteY5" fmla="*/ 2371061 h 2562447"/>
                <a:gd name="connsiteX6" fmla="*/ 2137144 w 5082362"/>
                <a:gd name="connsiteY6" fmla="*/ 2456121 h 2562447"/>
                <a:gd name="connsiteX7" fmla="*/ 2977116 w 5082362"/>
                <a:gd name="connsiteY7" fmla="*/ 2509284 h 2562447"/>
                <a:gd name="connsiteX8" fmla="*/ 5082362 w 5082362"/>
                <a:gd name="connsiteY8" fmla="*/ 2562447 h 256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362" h="2562447">
                  <a:moveTo>
                    <a:pt x="0" y="0"/>
                  </a:moveTo>
                  <a:cubicBezTo>
                    <a:pt x="48732" y="258726"/>
                    <a:pt x="97465" y="517452"/>
                    <a:pt x="191386" y="765545"/>
                  </a:cubicBezTo>
                  <a:cubicBezTo>
                    <a:pt x="285307" y="1013638"/>
                    <a:pt x="450111" y="1300717"/>
                    <a:pt x="563525" y="1488559"/>
                  </a:cubicBezTo>
                  <a:cubicBezTo>
                    <a:pt x="676939" y="1676401"/>
                    <a:pt x="763771" y="1779182"/>
                    <a:pt x="871869" y="1892596"/>
                  </a:cubicBezTo>
                  <a:cubicBezTo>
                    <a:pt x="979967" y="2006010"/>
                    <a:pt x="1077432" y="2089298"/>
                    <a:pt x="1212111" y="2169042"/>
                  </a:cubicBezTo>
                  <a:cubicBezTo>
                    <a:pt x="1346790" y="2248786"/>
                    <a:pt x="1525772" y="2323215"/>
                    <a:pt x="1679944" y="2371061"/>
                  </a:cubicBezTo>
                  <a:cubicBezTo>
                    <a:pt x="1834116" y="2418908"/>
                    <a:pt x="1920949" y="2433084"/>
                    <a:pt x="2137144" y="2456121"/>
                  </a:cubicBezTo>
                  <a:cubicBezTo>
                    <a:pt x="2353339" y="2479158"/>
                    <a:pt x="2486246" y="2491563"/>
                    <a:pt x="2977116" y="2509284"/>
                  </a:cubicBezTo>
                  <a:cubicBezTo>
                    <a:pt x="3467986" y="2527005"/>
                    <a:pt x="4745664" y="2555359"/>
                    <a:pt x="5082362" y="256244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TextBox 5">
            <a:extLst>
              <a:ext uri="{FF2B5EF4-FFF2-40B4-BE49-F238E27FC236}">
                <a16:creationId xmlns:a16="http://schemas.microsoft.com/office/drawing/2014/main" id="{DED06550-DF9A-45B6-A76C-B32BD8DB3EEE}"/>
              </a:ext>
            </a:extLst>
          </p:cNvPr>
          <p:cNvSpPr txBox="1"/>
          <p:nvPr/>
        </p:nvSpPr>
        <p:spPr>
          <a:xfrm>
            <a:off x="466061" y="1997839"/>
            <a:ext cx="8103781" cy="3139321"/>
          </a:xfrm>
          <a:prstGeom prst="rect">
            <a:avLst/>
          </a:prstGeom>
          <a:noFill/>
        </p:spPr>
        <p:txBody>
          <a:bodyPr wrap="square" rtlCol="0">
            <a:spAutoFit/>
          </a:bodyPr>
          <a:lstStyle/>
          <a:p>
            <a:r>
              <a:rPr lang="en-US" dirty="0"/>
              <a:t>Probability of large avalanche is decreasing polynomially with energy:  polynomial (not exponential) events spectrum, probability of a catastrophic event  not negligible</a:t>
            </a:r>
          </a:p>
          <a:p>
            <a:r>
              <a:rPr lang="en-US" dirty="0"/>
              <a:t>  </a:t>
            </a:r>
          </a:p>
          <a:p>
            <a:r>
              <a:rPr lang="en-US" dirty="0"/>
              <a:t>Noise spectrum close to 1/f </a:t>
            </a:r>
          </a:p>
          <a:p>
            <a:endParaRPr lang="en-US" dirty="0"/>
          </a:p>
          <a:p>
            <a:r>
              <a:rPr lang="en-US" dirty="0"/>
              <a:t>“Energy up-conversion events”- even when low energy events produce excitations, “large events” are possible</a:t>
            </a:r>
          </a:p>
          <a:p>
            <a:endParaRPr lang="en-US" dirty="0"/>
          </a:p>
          <a:p>
            <a:r>
              <a:rPr lang="en-US" dirty="0"/>
              <a:t>Probability of large event can be suppressed by reinforcing relaxation at small scale-  </a:t>
            </a:r>
          </a:p>
          <a:p>
            <a:pPr marL="285750" lvl="0" indent="-285750">
              <a:buFont typeface="Arial" panose="020B0604020202020204" pitchFamily="34" charset="0"/>
              <a:buChar char="•"/>
            </a:pPr>
            <a:r>
              <a:rPr lang="en-US" dirty="0"/>
              <a:t>For sand, put sand pile on vibrating platform  </a:t>
            </a:r>
          </a:p>
          <a:p>
            <a:pPr marL="285750" lvl="0" indent="-285750">
              <a:buFont typeface="Arial" panose="020B0604020202020204" pitchFamily="34" charset="0"/>
              <a:buChar char="•"/>
            </a:pPr>
            <a:r>
              <a:rPr lang="en-US" i="1" dirty="0"/>
              <a:t>For solid nobles on metal, force recombination of trapped ions !</a:t>
            </a:r>
            <a:endParaRPr lang="en-US" dirty="0"/>
          </a:p>
        </p:txBody>
      </p:sp>
      <p:sp>
        <p:nvSpPr>
          <p:cNvPr id="7" name="Rectangle 6">
            <a:extLst>
              <a:ext uri="{FF2B5EF4-FFF2-40B4-BE49-F238E27FC236}">
                <a16:creationId xmlns:a16="http://schemas.microsoft.com/office/drawing/2014/main" id="{C2D3614B-621F-4EDB-BF02-1FF15EF8F74D}"/>
              </a:ext>
            </a:extLst>
          </p:cNvPr>
          <p:cNvSpPr/>
          <p:nvPr/>
        </p:nvSpPr>
        <p:spPr>
          <a:xfrm>
            <a:off x="2555024" y="5913405"/>
            <a:ext cx="6892019"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These features can help to identify the  problem. </a:t>
            </a:r>
          </a:p>
          <a:p>
            <a:r>
              <a:rPr lang="en-US" dirty="0"/>
              <a:t> Microscopic model is required to suppress unwanted effects.</a:t>
            </a:r>
          </a:p>
        </p:txBody>
      </p:sp>
    </p:spTree>
    <p:extLst>
      <p:ext uri="{BB962C8B-B14F-4D97-AF65-F5344CB8AC3E}">
        <p14:creationId xmlns:p14="http://schemas.microsoft.com/office/powerpoint/2010/main" val="303916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367" y="5442"/>
            <a:ext cx="9675333" cy="1861457"/>
          </a:xfrm>
        </p:spPr>
        <p:txBody>
          <a:bodyPr>
            <a:normAutofit fontScale="90000"/>
          </a:bodyPr>
          <a:lstStyle/>
          <a:p>
            <a:r>
              <a:rPr lang="en-US" dirty="0"/>
              <a:t>Thermo-stimulated luminescence and Exaelectron emission  in Rare Gases Solid:</a:t>
            </a:r>
            <a:br>
              <a:rPr lang="en-US" dirty="0"/>
            </a:br>
            <a:r>
              <a:rPr lang="en-US" sz="4000" i="1" dirty="0"/>
              <a:t>phenomenology; long-living  (metastable) excitons</a:t>
            </a:r>
            <a:br>
              <a:rPr lang="en-US" dirty="0"/>
            </a:b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6120"/>
            <a:ext cx="4407082" cy="287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513" y="1644655"/>
            <a:ext cx="4278974" cy="2724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804" y="1734922"/>
            <a:ext cx="3461349" cy="244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26435" y="4310137"/>
            <a:ext cx="5329231" cy="646331"/>
          </a:xfrm>
          <a:prstGeom prst="rect">
            <a:avLst/>
          </a:prstGeom>
          <a:noFill/>
        </p:spPr>
        <p:txBody>
          <a:bodyPr wrap="square" rtlCol="0">
            <a:spAutoFit/>
          </a:bodyPr>
          <a:lstStyle/>
          <a:p>
            <a:r>
              <a:rPr lang="en-US" sz="1200" dirty="0"/>
              <a:t>Radiation effects in atomic cryogenics solids, E.V. Savchenko </a:t>
            </a:r>
            <a:r>
              <a:rPr lang="en-US" sz="1200" i="1" dirty="0"/>
              <a:t>et al</a:t>
            </a:r>
            <a:r>
              <a:rPr lang="en-US" sz="1200" dirty="0"/>
              <a:t>, NIM B268, 2010 see also M.E. Fajardo and V.A. </a:t>
            </a:r>
            <a:r>
              <a:rPr lang="en-US" sz="1200" dirty="0" err="1"/>
              <a:t>Apkarian</a:t>
            </a:r>
            <a:r>
              <a:rPr lang="en-US" sz="1200" dirty="0"/>
              <a:t>, </a:t>
            </a:r>
            <a:r>
              <a:rPr lang="en-US" sz="1200" dirty="0" err="1"/>
              <a:t>J.Chem.Phys</a:t>
            </a:r>
            <a:r>
              <a:rPr lang="en-US" sz="1200" dirty="0"/>
              <a:t>. 87, 1988 </a:t>
            </a:r>
          </a:p>
          <a:p>
            <a:endParaRPr lang="en-US" sz="1200" dirty="0"/>
          </a:p>
        </p:txBody>
      </p:sp>
      <p:sp>
        <p:nvSpPr>
          <p:cNvPr id="5" name="TextBox 4">
            <a:extLst>
              <a:ext uri="{FF2B5EF4-FFF2-40B4-BE49-F238E27FC236}">
                <a16:creationId xmlns:a16="http://schemas.microsoft.com/office/drawing/2014/main" id="{0E04C9CA-EF45-4BB6-81D2-13A370580D10}"/>
              </a:ext>
            </a:extLst>
          </p:cNvPr>
          <p:cNvSpPr txBox="1"/>
          <p:nvPr/>
        </p:nvSpPr>
        <p:spPr>
          <a:xfrm>
            <a:off x="332224" y="5171074"/>
            <a:ext cx="11132288" cy="646331"/>
          </a:xfrm>
          <a:prstGeom prst="rect">
            <a:avLst/>
          </a:prstGeom>
          <a:noFill/>
        </p:spPr>
        <p:txBody>
          <a:bodyPr wrap="square" rtlCol="0">
            <a:spAutoFit/>
          </a:bodyPr>
          <a:lstStyle/>
          <a:p>
            <a:r>
              <a:rPr lang="en-US" dirty="0"/>
              <a:t>Long (days) energy storage:  Xe</a:t>
            </a:r>
            <a:r>
              <a:rPr lang="en-US" baseline="-25000" dirty="0"/>
              <a:t>2</a:t>
            </a:r>
            <a:r>
              <a:rPr lang="en-US" baseline="30000" dirty="0"/>
              <a:t>+  </a:t>
            </a:r>
            <a:r>
              <a:rPr lang="en-US" dirty="0"/>
              <a:t>and O</a:t>
            </a:r>
            <a:r>
              <a:rPr lang="en-US" baseline="-25000" dirty="0"/>
              <a:t>2</a:t>
            </a:r>
            <a:r>
              <a:rPr lang="en-US" baseline="30000" dirty="0"/>
              <a:t>- </a:t>
            </a:r>
            <a:r>
              <a:rPr lang="en-US" dirty="0"/>
              <a:t>(electronegative impurities) are involved (also halogen –doped </a:t>
            </a:r>
            <a:r>
              <a:rPr lang="en-US" dirty="0" err="1"/>
              <a:t>Xe</a:t>
            </a:r>
            <a:r>
              <a:rPr lang="en-US" dirty="0"/>
              <a:t> crystals) </a:t>
            </a:r>
          </a:p>
          <a:p>
            <a:r>
              <a:rPr lang="en-US" dirty="0"/>
              <a:t>Crystal field (</a:t>
            </a:r>
            <a:r>
              <a:rPr lang="en-US" dirty="0" err="1"/>
              <a:t>e.i.</a:t>
            </a:r>
            <a:r>
              <a:rPr lang="en-US" dirty="0"/>
              <a:t> local strain in crystal)  prevent these ions to come close (</a:t>
            </a:r>
            <a:r>
              <a:rPr lang="en-US" dirty="0" err="1"/>
              <a:t>Apkarian</a:t>
            </a:r>
            <a:r>
              <a:rPr lang="en-US" dirty="0"/>
              <a:t>)</a:t>
            </a:r>
          </a:p>
        </p:txBody>
      </p:sp>
      <p:sp>
        <p:nvSpPr>
          <p:cNvPr id="11" name="Rectangle 10">
            <a:extLst>
              <a:ext uri="{FF2B5EF4-FFF2-40B4-BE49-F238E27FC236}">
                <a16:creationId xmlns:a16="http://schemas.microsoft.com/office/drawing/2014/main" id="{A57C27F4-13E8-486D-A182-760B2B3674F4}"/>
              </a:ext>
            </a:extLst>
          </p:cNvPr>
          <p:cNvSpPr/>
          <p:nvPr/>
        </p:nvSpPr>
        <p:spPr>
          <a:xfrm>
            <a:off x="2241447" y="6131324"/>
            <a:ext cx="6926026" cy="64633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US" dirty="0"/>
              <a:t>Thermally –stimulated luminescence  and Exaelectron emission are very common for dielectrics crystals   and films on metal substrate. </a:t>
            </a:r>
          </a:p>
        </p:txBody>
      </p:sp>
    </p:spTree>
    <p:extLst>
      <p:ext uri="{BB962C8B-B14F-4D97-AF65-F5344CB8AC3E}">
        <p14:creationId xmlns:p14="http://schemas.microsoft.com/office/powerpoint/2010/main" val="1624507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9271</TotalTime>
  <Words>2412</Words>
  <Application>Microsoft Office PowerPoint</Application>
  <PresentationFormat>Widescreen</PresentationFormat>
  <Paragraphs>293</Paragraphs>
  <Slides>24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ＭＳ Ｐゴシック</vt:lpstr>
      <vt:lpstr>ＭＳ Ｐゴシック</vt:lpstr>
      <vt:lpstr>游ゴシック</vt:lpstr>
      <vt:lpstr>Arial</vt:lpstr>
      <vt:lpstr>Arial Narrow</vt:lpstr>
      <vt:lpstr>Calibri</vt:lpstr>
      <vt:lpstr>Calibri Light</vt:lpstr>
      <vt:lpstr>Cambria</vt:lpstr>
      <vt:lpstr>Garamond</vt:lpstr>
      <vt:lpstr>Segoe UI Symbol</vt:lpstr>
      <vt:lpstr>Times New Roman</vt:lpstr>
      <vt:lpstr>Verdana</vt:lpstr>
      <vt:lpstr>Office Theme</vt:lpstr>
      <vt:lpstr>Dark side of the exciton:  self-organized criticality and  low energy threshold detectors.</vt:lpstr>
      <vt:lpstr>Xe detector low/ high background</vt:lpstr>
      <vt:lpstr>Ar detector low and high background</vt:lpstr>
      <vt:lpstr>Dual phase detector / time projection chamber</vt:lpstr>
      <vt:lpstr>Three-phase detector: Solid multilayer physiosorbed films present on surfaces</vt:lpstr>
      <vt:lpstr>The model</vt:lpstr>
      <vt:lpstr>General theoretical framework</vt:lpstr>
      <vt:lpstr>Self-Organized Criticality - properties</vt:lpstr>
      <vt:lpstr>Thermo-stimulated luminescence and Exaelectron emission  in Rare Gases Solid: phenomenology; long-living  (metastable) excitons </vt:lpstr>
      <vt:lpstr>Thermo-stimulated luminescence and Exaelectron emission  in Rare Gases Solid:  metastable excitons interactions</vt:lpstr>
      <vt:lpstr>Predictions for RGS crystals </vt:lpstr>
      <vt:lpstr>SOC effects in  Ar/Xe  detectors</vt:lpstr>
      <vt:lpstr>PowerPoint Presentation</vt:lpstr>
      <vt:lpstr>PowerPoint Presentation</vt:lpstr>
      <vt:lpstr>Conclusions</vt:lpstr>
      <vt:lpstr>Additional slides</vt:lpstr>
      <vt:lpstr>Trapped positive ions and photo-effect</vt:lpstr>
      <vt:lpstr>PowerPoint Presentation</vt:lpstr>
      <vt:lpstr>PowerPoint Presentation</vt:lpstr>
      <vt:lpstr>Thin Film Emission  from Luis Malter (Phys.Rev. 50, 1936) to  present photocathode developement</vt:lpstr>
      <vt:lpstr>Physisorbed solid films of rare gases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Side of the exciton</dc:title>
  <dc:creator>Pereverzev, Sergey V.</dc:creator>
  <cp:lastModifiedBy>Pereverzev, Sergey V.</cp:lastModifiedBy>
  <cp:revision>12</cp:revision>
  <dcterms:created xsi:type="dcterms:W3CDTF">2018-10-04T22:23:21Z</dcterms:created>
  <dcterms:modified xsi:type="dcterms:W3CDTF">2018-11-03T07:05:23Z</dcterms:modified>
</cp:coreProperties>
</file>