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81" r:id="rId4"/>
    <p:sldId id="282" r:id="rId5"/>
    <p:sldId id="278" r:id="rId6"/>
    <p:sldId id="279" r:id="rId7"/>
    <p:sldId id="340" r:id="rId8"/>
    <p:sldId id="285" r:id="rId9"/>
    <p:sldId id="286" r:id="rId10"/>
    <p:sldId id="287" r:id="rId11"/>
    <p:sldId id="284" r:id="rId12"/>
    <p:sldId id="288" r:id="rId13"/>
    <p:sldId id="338" r:id="rId14"/>
    <p:sldId id="280" r:id="rId15"/>
    <p:sldId id="337" r:id="rId16"/>
    <p:sldId id="292" r:id="rId17"/>
    <p:sldId id="291" r:id="rId18"/>
    <p:sldId id="312" r:id="rId19"/>
    <p:sldId id="333" r:id="rId20"/>
    <p:sldId id="334" r:id="rId21"/>
    <p:sldId id="306" r:id="rId22"/>
    <p:sldId id="33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53"/>
    <p:restoredTop sz="94647"/>
  </p:normalViewPr>
  <p:slideViewPr>
    <p:cSldViewPr snapToGrid="0" snapToObjects="1">
      <p:cViewPr varScale="1">
        <p:scale>
          <a:sx n="101" d="100"/>
          <a:sy n="101" d="100"/>
        </p:scale>
        <p:origin x="224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651A6-5A15-6648-BBF9-4EF92BCE7803}" type="datetimeFigureOut">
              <a:rPr lang="en-US" smtClean="0"/>
              <a:t>2/21/19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5137D-7103-784E-94D5-4A41FBD4E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27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5137D-7103-784E-94D5-4A41FBD4E2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85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70DF3-A053-444A-8E12-BCA2ECDFB4A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31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Bottom, 0.938, 0.98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74FD6-5516-C642-B738-726CA47922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01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0.938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74FD6-5516-C642-B738-726CA47922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0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possible explanation for these variations. Stable over</a:t>
            </a:r>
            <a:r>
              <a:rPr lang="en-US" baseline="0" dirty="0"/>
              <a:t> ~40 years </a:t>
            </a:r>
            <a:r>
              <a:rPr lang="mr-IN" baseline="0" dirty="0"/>
              <a:t>–</a:t>
            </a:r>
            <a:r>
              <a:rPr lang="en-US" baseline="0" dirty="0"/>
              <a:t> binary driven?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74FD6-5516-C642-B738-726CA47922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8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BD368-BAE8-FF49-9FD4-746C9042B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CD83B-DFF2-0142-9270-3111E1238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75ED7-C687-B14D-94D2-8CDAD2D92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2B8B-616F-5043-B473-1368A5FB568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BA6D2-F2D3-DF44-97BE-5D73DABE3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3F6BC-6EC1-9D48-AB5D-B1E306C0E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6873-FB1A-5941-8B1D-D0227844C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02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6370A-EC78-0748-AAE7-2946FA0C6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C2831-8AE7-5046-8020-A9411204D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5BFC4-5549-5347-B581-819AE9BFD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2B8B-616F-5043-B473-1368A5FB568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52E94-7052-A24A-9ABC-FF14A54C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6FB9F-4B7E-B74F-9F51-666A741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6873-FB1A-5941-8B1D-D0227844C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12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96E3A-EF72-3E48-8A19-FCC96DB61B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A6201-E92C-7048-B4D4-DF9CC96B9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D4E6C-DEA9-C54A-9A67-43E38A06E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2B8B-616F-5043-B473-1368A5FB568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26CD-2DED-C44C-A942-291FD6FE2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5FE0A-0460-B441-AD4C-8BA6D5756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6873-FB1A-5941-8B1D-D0227844C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5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E5BD3-B301-4744-A795-BD3CC14F9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E7010-452D-0240-B99D-FC8D77713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595C1-A170-B94C-BBBE-61A978D5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2B8B-616F-5043-B473-1368A5FB568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AAF2A-F647-1342-8E7E-7ADE0BC7C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F2E3E-5053-4240-AF14-561A2034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6873-FB1A-5941-8B1D-D0227844C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22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9386C-7455-6847-8A36-B3026C723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E10CD-0CD6-3543-9959-49DC18EE2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3E927-818B-A04D-9DB8-68A484F93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2B8B-616F-5043-B473-1368A5FB568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1F34D-53B1-3B47-997E-79810CA5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2F398-91D4-AB4A-8657-D1908170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6873-FB1A-5941-8B1D-D0227844C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7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956F-4AD8-DB45-AC14-27672817A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9D2E9-D699-CB44-9492-35422A52F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CBD7F-9917-3E43-ABC4-0626E2B64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CE2778-FFBA-7845-9A09-7ACEDA960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2B8B-616F-5043-B473-1368A5FB568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45284-3D46-B347-8B4F-61412877C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8AA3D-E69F-434C-98C7-39B16123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6873-FB1A-5941-8B1D-D0227844C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2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ED551-6B71-9942-9E77-D1420975D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A9375-2A89-3E47-AE05-1ED992F3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A2AE08-AC86-C74C-8841-DA6ABE5A7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13979D-0D4F-B641-BCDF-3C688CC34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93A780-FD3A-A646-8802-D06B9BE44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900BE-FCF0-824C-8D1B-4971A1B6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2B8B-616F-5043-B473-1368A5FB568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D5C2B-9EDD-B74A-B78B-0CD112C7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8FB126-B02F-6C42-A5EB-ED9F9A097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6873-FB1A-5941-8B1D-D0227844C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9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66B41-4FAC-574E-B88C-5D2A4805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1EE90-1880-8644-B85D-635A7882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2B8B-616F-5043-B473-1368A5FB568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D07DC5-7EEA-5D4A-B0D4-78A839E2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CD7B2-C183-0345-BA59-88BE7AC1B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6873-FB1A-5941-8B1D-D0227844C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7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44D927-C8BB-554C-B398-DC905AA61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2B8B-616F-5043-B473-1368A5FB568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878A4-5BC3-4246-90C2-4D29A526A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25BC8-F6E4-2F42-9734-5F73BA171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6873-FB1A-5941-8B1D-D0227844C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37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5D27-0EC0-A149-AFFA-91ACDA4A3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1AB48-86AD-B24E-B72C-9EBBBC9BF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D570F-D0F4-C54C-AE83-FFC7C51E7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F9CCD-2398-8A40-BEDE-0A9231819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2B8B-616F-5043-B473-1368A5FB568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3BC61-ABA0-D740-9453-6CA225D2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F42D5-23BE-364E-B924-A98B1936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6873-FB1A-5941-8B1D-D0227844C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00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3BEB-C1B3-124E-8FFC-6EF89CE8E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27BB2C-159E-D141-9FE8-E061661411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93D270-4655-4B41-B85C-06ACFCE91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30DFCC-524A-FA4A-9328-F060E7E7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2B8B-616F-5043-B473-1368A5FB568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74EE0-777B-364C-93C9-DA6F0DF9E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FF6CB-E658-4744-8880-590C93C7D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6873-FB1A-5941-8B1D-D0227844C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88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4E15D0-7211-7F41-90DA-EC5794AE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040A7-2218-D140-B7F9-68DC064AB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BCED1-7DB8-2049-823D-D4C85430C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52B8B-616F-5043-B473-1368A5FB568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2249E-F4CE-2F48-80CC-C8570D15C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F5DB4-9C4D-5348-ACD3-4B193120E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D6873-FB1A-5941-8B1D-D0227844C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9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0EBB2-0B8F-F249-BC56-4688EA7EB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3227">
            <a:off x="-813316" y="-4118393"/>
            <a:ext cx="14342919" cy="14342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A1A087-B290-1845-A6E8-C2B8A3A0F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8008" y="-310896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Symbol" pitchFamily="2" charset="2"/>
              </a:rPr>
              <a:t>h</a:t>
            </a:r>
            <a:r>
              <a:rPr lang="en-US" b="1" dirty="0">
                <a:solidFill>
                  <a:schemeClr val="bg1"/>
                </a:solidFill>
              </a:rPr>
              <a:t> Carinae: 170 years after its Great Eruption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F7D885-9432-9748-BF48-341D7944A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0808" y="5513832"/>
            <a:ext cx="3087624" cy="10332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Noel Richardson</a:t>
            </a:r>
          </a:p>
          <a:p>
            <a:r>
              <a:rPr lang="en-US" dirty="0">
                <a:solidFill>
                  <a:schemeClr val="bg1"/>
                </a:solidFill>
              </a:rPr>
              <a:t>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1486683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3C4E1-C135-414F-8765-5158C5C7B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clues… periodicity (P=2022.7 d)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98F8A3-AD92-9242-A46D-BA907C2C8A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14272"/>
          <a:stretch/>
        </p:blipFill>
        <p:spPr>
          <a:xfrm>
            <a:off x="482478" y="1825625"/>
            <a:ext cx="3772530" cy="490436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C35598-6558-4848-B1DC-D11D042495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88538" y="1825625"/>
            <a:ext cx="6857870" cy="349665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CA4396-9F2F-6947-A278-082548147BE6}"/>
              </a:ext>
            </a:extLst>
          </p:cNvPr>
          <p:cNvSpPr txBox="1"/>
          <p:nvPr/>
        </p:nvSpPr>
        <p:spPr>
          <a:xfrm>
            <a:off x="6278880" y="6047232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Damineli</a:t>
            </a:r>
            <a:r>
              <a:rPr lang="en-US" dirty="0"/>
              <a:t>+ 1997, 1998, 2008</a:t>
            </a:r>
          </a:p>
        </p:txBody>
      </p:sp>
    </p:spTree>
    <p:extLst>
      <p:ext uri="{BB962C8B-B14F-4D97-AF65-F5344CB8AC3E}">
        <p14:creationId xmlns:p14="http://schemas.microsoft.com/office/powerpoint/2010/main" val="146598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66F67-9C8C-C14D-BEB5-AC86A828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91EC1-08A4-2348-9F38-8B685FD1F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62F07-7A85-8D4A-9AD7-54D4700EF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30534"/>
            <a:ext cx="12192000" cy="8119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3F5CFD-523C-1E41-A2B2-AE4747EAA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0" y="903288"/>
            <a:ext cx="863600" cy="787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85922B-61F2-B247-8F47-0B48CF10B5B6}"/>
              </a:ext>
            </a:extLst>
          </p:cNvPr>
          <p:cNvSpPr/>
          <p:nvPr/>
        </p:nvSpPr>
        <p:spPr>
          <a:xfrm>
            <a:off x="9385812" y="465288"/>
            <a:ext cx="2369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etacar.umn.edu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6855F7-E8C6-664E-89EA-0228E8E9A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" y="3877120"/>
            <a:ext cx="29337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4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47F4-911E-394C-ABDC-AE13F8F6F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RXTE Monitoring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8D19EF-E92F-B149-AFB2-CDA355621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161" y="1825625"/>
            <a:ext cx="10471677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37E241-FE81-A941-9EB8-072ADCF355EF}"/>
              </a:ext>
            </a:extLst>
          </p:cNvPr>
          <p:cNvSpPr txBox="1"/>
          <p:nvPr/>
        </p:nvSpPr>
        <p:spPr>
          <a:xfrm>
            <a:off x="6656832" y="6176963"/>
            <a:ext cx="166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Corcoran+ 2001</a:t>
            </a:r>
          </a:p>
        </p:txBody>
      </p:sp>
    </p:spTree>
    <p:extLst>
      <p:ext uri="{BB962C8B-B14F-4D97-AF65-F5344CB8AC3E}">
        <p14:creationId xmlns:p14="http://schemas.microsoft.com/office/powerpoint/2010/main" val="18618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E92C7-4DB1-674F-92E1-DAC2348F6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monitoring with X-ray satellites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4B1873-2EE1-7246-9B85-6F6CA5476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500" y="2261394"/>
            <a:ext cx="9525000" cy="347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20EA8-8023-0649-A008-C746A5030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1573784"/>
            <a:ext cx="9525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2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7D7F4CC-8603-2D4C-83CA-9D668A11EB92}"/>
              </a:ext>
            </a:extLst>
          </p:cNvPr>
          <p:cNvSpPr/>
          <p:nvPr/>
        </p:nvSpPr>
        <p:spPr>
          <a:xfrm>
            <a:off x="1269787" y="2266207"/>
            <a:ext cx="4085112" cy="4085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617790-B482-C34D-A3AD-100EBA5AC4C7}"/>
              </a:ext>
            </a:extLst>
          </p:cNvPr>
          <p:cNvSpPr/>
          <p:nvPr/>
        </p:nvSpPr>
        <p:spPr>
          <a:xfrm>
            <a:off x="9714015" y="700644"/>
            <a:ext cx="1565564" cy="1565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5C0B54-0232-3448-B864-CF98EDD3B843}"/>
              </a:ext>
            </a:extLst>
          </p:cNvPr>
          <p:cNvSpPr/>
          <p:nvPr/>
        </p:nvSpPr>
        <p:spPr>
          <a:xfrm rot="20355842">
            <a:off x="1232150" y="2137654"/>
            <a:ext cx="9594865" cy="2232366"/>
          </a:xfrm>
          <a:prstGeom prst="ellipse">
            <a:avLst/>
          </a:prstGeom>
          <a:noFill/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99472A-D802-444F-B9D7-DFD6763224CF}"/>
              </a:ext>
            </a:extLst>
          </p:cNvPr>
          <p:cNvSpPr/>
          <p:nvPr/>
        </p:nvSpPr>
        <p:spPr>
          <a:xfrm>
            <a:off x="2445441" y="2351314"/>
            <a:ext cx="2563093" cy="26442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0C8F81-8EDE-A747-B6DF-00E3B3A7E315}"/>
              </a:ext>
            </a:extLst>
          </p:cNvPr>
          <p:cNvSpPr/>
          <p:nvPr/>
        </p:nvSpPr>
        <p:spPr>
          <a:xfrm>
            <a:off x="1314878" y="3635295"/>
            <a:ext cx="2065809" cy="15791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C8AC98-8E44-DD44-B60E-CE5A0FE4FE8A}"/>
              </a:ext>
            </a:extLst>
          </p:cNvPr>
          <p:cNvSpPr/>
          <p:nvPr/>
        </p:nvSpPr>
        <p:spPr>
          <a:xfrm>
            <a:off x="9772135" y="997525"/>
            <a:ext cx="927534" cy="5462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137568-6C7B-DE47-BE1B-33794C378944}"/>
              </a:ext>
            </a:extLst>
          </p:cNvPr>
          <p:cNvSpPr txBox="1"/>
          <p:nvPr/>
        </p:nvSpPr>
        <p:spPr>
          <a:xfrm>
            <a:off x="1982305" y="2913045"/>
            <a:ext cx="31165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𝜂 Car A:</a:t>
            </a:r>
          </a:p>
          <a:p>
            <a:r>
              <a:rPr lang="en-US" sz="3200" dirty="0"/>
              <a:t>90 M</a:t>
            </a:r>
            <a:r>
              <a:rPr lang="en-US" sz="3200" baseline="-25000" dirty="0"/>
              <a:t>⊙</a:t>
            </a:r>
          </a:p>
          <a:p>
            <a:r>
              <a:rPr lang="en-US" sz="3200" dirty="0"/>
              <a:t>LBV-like, large     </a:t>
            </a:r>
          </a:p>
          <a:p>
            <a:r>
              <a:rPr lang="en-US" sz="3200" dirty="0"/>
              <a:t>        radius</a:t>
            </a:r>
          </a:p>
          <a:p>
            <a:endParaRPr lang="en-US" sz="3200" dirty="0"/>
          </a:p>
          <a:p>
            <a:r>
              <a:rPr lang="en-US" sz="3200" dirty="0" err="1"/>
              <a:t>Ṁ</a:t>
            </a:r>
            <a:r>
              <a:rPr lang="en-US" sz="3200" dirty="0"/>
              <a:t> ~ 10</a:t>
            </a:r>
            <a:r>
              <a:rPr lang="en-US" sz="3200" baseline="30000" dirty="0"/>
              <a:t>-3 </a:t>
            </a:r>
            <a:r>
              <a:rPr lang="en-US" sz="3200" dirty="0"/>
              <a:t>M</a:t>
            </a:r>
            <a:r>
              <a:rPr lang="en-US" sz="3200" baseline="-25000" dirty="0"/>
              <a:t> ⊙ </a:t>
            </a:r>
            <a:r>
              <a:rPr lang="en-US" sz="3200" dirty="0" err="1"/>
              <a:t>yr</a:t>
            </a:r>
            <a:r>
              <a:rPr lang="en-US" sz="3200" dirty="0"/>
              <a:t> </a:t>
            </a:r>
            <a:r>
              <a:rPr lang="en-US" sz="3200" baseline="30000" dirty="0"/>
              <a:t>-1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1EDB5D-5497-4A4E-9629-136D6A987FFD}"/>
              </a:ext>
            </a:extLst>
          </p:cNvPr>
          <p:cNvSpPr txBox="1"/>
          <p:nvPr/>
        </p:nvSpPr>
        <p:spPr>
          <a:xfrm>
            <a:off x="9186060" y="2455482"/>
            <a:ext cx="3022045" cy="288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   𝜂 Car B:</a:t>
            </a:r>
          </a:p>
          <a:p>
            <a:r>
              <a:rPr lang="en-US" sz="3200" dirty="0"/>
              <a:t>          30 M</a:t>
            </a:r>
            <a:r>
              <a:rPr lang="en-US" sz="3200" baseline="-25000" dirty="0"/>
              <a:t>⊙</a:t>
            </a:r>
          </a:p>
          <a:p>
            <a:r>
              <a:rPr lang="en-US" sz="3200" dirty="0" err="1"/>
              <a:t>Ṁ</a:t>
            </a:r>
            <a:r>
              <a:rPr lang="en-US" sz="3200" dirty="0"/>
              <a:t> ~ 10</a:t>
            </a:r>
            <a:r>
              <a:rPr lang="en-US" sz="3200" baseline="30000" dirty="0"/>
              <a:t>-5 </a:t>
            </a:r>
            <a:r>
              <a:rPr lang="en-US" sz="3200" dirty="0"/>
              <a:t>M</a:t>
            </a:r>
            <a:r>
              <a:rPr lang="en-US" sz="3200" baseline="-25000" dirty="0"/>
              <a:t> ⊙ </a:t>
            </a:r>
            <a:r>
              <a:rPr lang="en-US" sz="3200" dirty="0" err="1"/>
              <a:t>yr</a:t>
            </a:r>
            <a:r>
              <a:rPr lang="en-US" sz="3200" dirty="0"/>
              <a:t> </a:t>
            </a:r>
            <a:r>
              <a:rPr lang="en-US" sz="3200" baseline="30000" dirty="0"/>
              <a:t>-1</a:t>
            </a:r>
          </a:p>
          <a:p>
            <a:endParaRPr lang="en-US" sz="3200" baseline="-25000" dirty="0"/>
          </a:p>
          <a:p>
            <a:endParaRPr lang="en-US" sz="3200" dirty="0"/>
          </a:p>
          <a:p>
            <a:r>
              <a:rPr lang="en-US" sz="3200" dirty="0"/>
              <a:t>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B6123-F95D-284A-921A-44F82E429118}"/>
              </a:ext>
            </a:extLst>
          </p:cNvPr>
          <p:cNvSpPr txBox="1"/>
          <p:nvPr/>
        </p:nvSpPr>
        <p:spPr>
          <a:xfrm>
            <a:off x="5614059" y="156356"/>
            <a:ext cx="35774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Orbit:</a:t>
            </a:r>
          </a:p>
          <a:p>
            <a:r>
              <a:rPr lang="en-US" sz="3200" dirty="0"/>
              <a:t>5.54 years</a:t>
            </a:r>
          </a:p>
          <a:p>
            <a:r>
              <a:rPr lang="en-US" sz="3200" dirty="0"/>
              <a:t>e~0.9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DCA104-BA87-214C-A367-4147B62B54E6}"/>
              </a:ext>
            </a:extLst>
          </p:cNvPr>
          <p:cNvSpPr txBox="1"/>
          <p:nvPr/>
        </p:nvSpPr>
        <p:spPr>
          <a:xfrm>
            <a:off x="6768936" y="4226590"/>
            <a:ext cx="56368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Periastron passages:</a:t>
            </a:r>
          </a:p>
          <a:p>
            <a:r>
              <a:rPr lang="en-US" sz="3200" dirty="0"/>
              <a:t>He II excess</a:t>
            </a:r>
          </a:p>
          <a:p>
            <a:r>
              <a:rPr lang="en-US" sz="3200" dirty="0"/>
              <a:t>Lower energy optical spectrum</a:t>
            </a:r>
          </a:p>
          <a:p>
            <a:r>
              <a:rPr lang="en-US" sz="3200" dirty="0"/>
              <a:t>X-ray maximum (and minimum)</a:t>
            </a:r>
          </a:p>
          <a:p>
            <a:r>
              <a:rPr lang="en-US" sz="3200" dirty="0"/>
              <a:t>Next event in February 2020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2C7D19-0F94-D74D-9276-A611ABB4C709}"/>
              </a:ext>
            </a:extLst>
          </p:cNvPr>
          <p:cNvSpPr/>
          <p:nvPr/>
        </p:nvSpPr>
        <p:spPr>
          <a:xfrm rot="20436948">
            <a:off x="5148282" y="2400703"/>
            <a:ext cx="3551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(No kinematics yet)</a:t>
            </a:r>
          </a:p>
        </p:txBody>
      </p:sp>
    </p:spTree>
    <p:extLst>
      <p:ext uri="{BB962C8B-B14F-4D97-AF65-F5344CB8AC3E}">
        <p14:creationId xmlns:p14="http://schemas.microsoft.com/office/powerpoint/2010/main" val="31563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1-22 at 10.39.4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736"/>
            <a:ext cx="12192000" cy="3473859"/>
          </a:xfrm>
          <a:prstGeom prst="rect">
            <a:avLst/>
          </a:prstGeom>
        </p:spPr>
      </p:pic>
      <p:pic>
        <p:nvPicPr>
          <p:cNvPr id="4" name="Picture 3" descr="R10_XY_Density_Larg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11978"/>
            <a:ext cx="3446023" cy="3446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63322" y="6401085"/>
            <a:ext cx="3528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Madura+ 2015</a:t>
            </a:r>
          </a:p>
        </p:txBody>
      </p:sp>
      <p:pic>
        <p:nvPicPr>
          <p:cNvPr id="6" name="Picture 5" descr="QR_Code_3D-printed_Colliding_Winds_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24" y="4010596"/>
            <a:ext cx="2845337" cy="2845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8439" y="4417068"/>
            <a:ext cx="481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DOWNLOAD AND PRINT YOUR OWN!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B1BE2D-F990-2340-A5B1-7C08DDFB1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241" y="-17022"/>
            <a:ext cx="6389759" cy="425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6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5" y="379141"/>
            <a:ext cx="11705061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83297" y="6461761"/>
            <a:ext cx="1985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Weigelt</a:t>
            </a:r>
            <a:r>
              <a:rPr lang="en-US" sz="2400" dirty="0"/>
              <a:t>+ 2016</a:t>
            </a:r>
          </a:p>
        </p:txBody>
      </p:sp>
    </p:spTree>
    <p:extLst>
      <p:ext uri="{BB962C8B-B14F-4D97-AF65-F5344CB8AC3E}">
        <p14:creationId xmlns:p14="http://schemas.microsoft.com/office/powerpoint/2010/main" val="2611161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09 at 11.50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9" y="0"/>
            <a:ext cx="114648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73313" y="2936558"/>
            <a:ext cx="1985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Weigelt</a:t>
            </a:r>
            <a:r>
              <a:rPr lang="en-US" sz="2400" dirty="0"/>
              <a:t>+ 2016</a:t>
            </a:r>
          </a:p>
        </p:txBody>
      </p:sp>
    </p:spTree>
    <p:extLst>
      <p:ext uri="{BB962C8B-B14F-4D97-AF65-F5344CB8AC3E}">
        <p14:creationId xmlns:p14="http://schemas.microsoft.com/office/powerpoint/2010/main" val="3950190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Eta Car</a:t>
            </a:r>
          </a:p>
        </p:txBody>
      </p:sp>
      <p:pic>
        <p:nvPicPr>
          <p:cNvPr id="5" name="Picture 4" descr="Screen Shot 2018-01-22 at 10.06.4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" y="0"/>
            <a:ext cx="880237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3384" y="6468201"/>
            <a:ext cx="2570832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67" dirty="0"/>
              <a:t>Wavelength</a:t>
            </a:r>
            <a:r>
              <a:rPr lang="en-US" sz="1867" dirty="0">
                <a:solidFill>
                  <a:schemeClr val="bg1"/>
                </a:solidFill>
              </a:rPr>
              <a:t> </a:t>
            </a:r>
            <a:r>
              <a:rPr lang="en-US" sz="1867" dirty="0"/>
              <a:t>(Angstroms)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17727" y="331577"/>
            <a:ext cx="1987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Teodoro+2016</a:t>
            </a:r>
          </a:p>
        </p:txBody>
      </p:sp>
      <p:pic>
        <p:nvPicPr>
          <p:cNvPr id="8" name="Picture 7" descr="Screen Shot 2018-01-22 at 10.11.3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86" y="758682"/>
            <a:ext cx="7728138" cy="6116342"/>
          </a:xfrm>
          <a:prstGeom prst="rect">
            <a:avLst/>
          </a:prstGeom>
        </p:spPr>
      </p:pic>
      <p:pic>
        <p:nvPicPr>
          <p:cNvPr id="9" name="Picture 8" descr="R10_XY_Density_Larg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446023" cy="344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9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1-22 at 10.17.5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928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13EB09-76C6-BC47-A6EB-F882083BD8A5}"/>
              </a:ext>
            </a:extLst>
          </p:cNvPr>
          <p:cNvSpPr txBox="1"/>
          <p:nvPr/>
        </p:nvSpPr>
        <p:spPr>
          <a:xfrm>
            <a:off x="8089900" y="6350000"/>
            <a:ext cx="186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Richardson+ 2016</a:t>
            </a:r>
          </a:p>
        </p:txBody>
      </p:sp>
    </p:spTree>
    <p:extLst>
      <p:ext uri="{BB962C8B-B14F-4D97-AF65-F5344CB8AC3E}">
        <p14:creationId xmlns:p14="http://schemas.microsoft.com/office/powerpoint/2010/main" val="4020822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55EF6C-26E6-944F-B5B2-8F4CC915C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36" y="0"/>
            <a:ext cx="8821711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EF046F-FAAC-4349-8F65-1D3170F0BD2E}"/>
              </a:ext>
            </a:extLst>
          </p:cNvPr>
          <p:cNvSpPr txBox="1"/>
          <p:nvPr/>
        </p:nvSpPr>
        <p:spPr>
          <a:xfrm>
            <a:off x="6614556" y="807521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Damineli+19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F17042-53B5-734F-868B-E86E6DE0E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412" y="285661"/>
            <a:ext cx="2277020" cy="30360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70552D-2CE4-7347-9B92-2BF6F4573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412" y="3533486"/>
            <a:ext cx="2277020" cy="2952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21F0B0-28B1-E444-98C0-CFE3066FBC33}"/>
              </a:ext>
            </a:extLst>
          </p:cNvPr>
          <p:cNvSpPr txBox="1"/>
          <p:nvPr/>
        </p:nvSpPr>
        <p:spPr>
          <a:xfrm>
            <a:off x="5659655" y="6497056"/>
            <a:ext cx="443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Damineli+2019; Davidson &amp; Humphreys 1997</a:t>
            </a:r>
          </a:p>
        </p:txBody>
      </p:sp>
    </p:spTree>
    <p:extLst>
      <p:ext uri="{BB962C8B-B14F-4D97-AF65-F5344CB8AC3E}">
        <p14:creationId xmlns:p14="http://schemas.microsoft.com/office/powerpoint/2010/main" val="1466243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1-22 at 10.17.5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9285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 flipV="1">
            <a:off x="3564203" y="734204"/>
            <a:ext cx="23683" cy="55183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hase0p9386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37" y="0"/>
            <a:ext cx="1017282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C4CF07-CF3B-E64C-A631-0854FE6916A0}"/>
              </a:ext>
            </a:extLst>
          </p:cNvPr>
          <p:cNvSpPr txBox="1"/>
          <p:nvPr/>
        </p:nvSpPr>
        <p:spPr>
          <a:xfrm>
            <a:off x="9715500" y="6416645"/>
            <a:ext cx="186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Richardson+ 2016</a:t>
            </a:r>
          </a:p>
        </p:txBody>
      </p:sp>
    </p:spTree>
    <p:extLst>
      <p:ext uri="{BB962C8B-B14F-4D97-AF65-F5344CB8AC3E}">
        <p14:creationId xmlns:p14="http://schemas.microsoft.com/office/powerpoint/2010/main" val="4020969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Photometry reveals pulsations</a:t>
            </a:r>
          </a:p>
        </p:txBody>
      </p:sp>
      <p:pic>
        <p:nvPicPr>
          <p:cNvPr id="4" name="Picture 3" descr="Screen Shot 2018-01-17 at 5.11.3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802"/>
            <a:ext cx="6856652" cy="5380199"/>
          </a:xfrm>
          <a:prstGeom prst="rect">
            <a:avLst/>
          </a:prstGeom>
        </p:spPr>
      </p:pic>
      <p:pic>
        <p:nvPicPr>
          <p:cNvPr id="5" name="Picture 4" descr="Screen Shot 2018-01-17 at 5.13.45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37" y="1477802"/>
            <a:ext cx="7116564" cy="5404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59648" y="59210"/>
            <a:ext cx="2346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Richardson+2018</a:t>
            </a:r>
          </a:p>
        </p:txBody>
      </p:sp>
    </p:spTree>
    <p:extLst>
      <p:ext uri="{BB962C8B-B14F-4D97-AF65-F5344CB8AC3E}">
        <p14:creationId xmlns:p14="http://schemas.microsoft.com/office/powerpoint/2010/main" val="70749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40EF05-66A6-C646-A072-097B5A5339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863227">
            <a:off x="-813316" y="-4118393"/>
            <a:ext cx="14342919" cy="14342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F755DB-60FA-F445-A589-6BC33C9FA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 Carinae is an outstanding astrophysical laboratory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8340-0B90-AC48-94B1-C17DCCC7E8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Massive stars</a:t>
            </a:r>
          </a:p>
          <a:p>
            <a:pPr lvl="1"/>
            <a:r>
              <a:rPr lang="en-US" dirty="0"/>
              <a:t>Winds</a:t>
            </a:r>
          </a:p>
          <a:p>
            <a:pPr lvl="1"/>
            <a:r>
              <a:rPr lang="en-US" dirty="0"/>
              <a:t>Evolution</a:t>
            </a:r>
          </a:p>
          <a:p>
            <a:pPr lvl="1"/>
            <a:r>
              <a:rPr lang="en-US" dirty="0"/>
              <a:t>Outbursts</a:t>
            </a:r>
          </a:p>
          <a:p>
            <a:pPr lvl="1"/>
            <a:r>
              <a:rPr lang="en-US" dirty="0"/>
              <a:t>Binary interactions</a:t>
            </a:r>
          </a:p>
          <a:p>
            <a:r>
              <a:rPr lang="en-US" dirty="0"/>
              <a:t>Interstellar medium</a:t>
            </a:r>
          </a:p>
          <a:p>
            <a:pPr lvl="1"/>
            <a:r>
              <a:rPr lang="en-US" dirty="0"/>
              <a:t>Outflows</a:t>
            </a:r>
          </a:p>
          <a:p>
            <a:pPr lvl="1"/>
            <a:r>
              <a:rPr lang="en-US" dirty="0"/>
              <a:t>Ejecta</a:t>
            </a:r>
          </a:p>
          <a:p>
            <a:r>
              <a:rPr lang="en-US" dirty="0"/>
              <a:t>Theoretical models and observations are finally both leading each other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9EF95-9F97-0D4E-AB86-2F07938D55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Multi-wavelength observations </a:t>
            </a:r>
          </a:p>
          <a:p>
            <a:pPr lvl="1"/>
            <a:r>
              <a:rPr lang="en-US" dirty="0"/>
              <a:t>X-rays (shocks, orbit, mass-loss)</a:t>
            </a:r>
          </a:p>
          <a:p>
            <a:pPr lvl="1"/>
            <a:r>
              <a:rPr lang="en-US" dirty="0"/>
              <a:t>UV (mass loss, CS changes)</a:t>
            </a:r>
          </a:p>
          <a:p>
            <a:pPr lvl="1"/>
            <a:r>
              <a:rPr lang="en-US" dirty="0"/>
              <a:t>Optical (wind diagnostics, binary timing, light </a:t>
            </a:r>
            <a:r>
              <a:rPr lang="en-US" dirty="0" err="1"/>
              <a:t>echos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IR (interferometry, wind diagnostics, molecules)</a:t>
            </a:r>
          </a:p>
          <a:p>
            <a:pPr lvl="1"/>
            <a:r>
              <a:rPr lang="en-US" dirty="0"/>
              <a:t>ALMA + radio (molecules, ejecta studies)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17DE7-7B88-5449-A399-BA8EE0CCE19D}"/>
              </a:ext>
            </a:extLst>
          </p:cNvPr>
          <p:cNvSpPr txBox="1"/>
          <p:nvPr/>
        </p:nvSpPr>
        <p:spPr>
          <a:xfrm>
            <a:off x="6274907" y="4925568"/>
            <a:ext cx="56732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We are working to piece it all together to understand SN imposter events</a:t>
            </a:r>
          </a:p>
        </p:txBody>
      </p:sp>
    </p:spTree>
    <p:extLst>
      <p:ext uri="{BB962C8B-B14F-4D97-AF65-F5344CB8AC3E}">
        <p14:creationId xmlns:p14="http://schemas.microsoft.com/office/powerpoint/2010/main" val="112878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5F162C-8AB5-8140-911E-D895D43DF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631A9D-796D-424B-B214-C0DE27AA7C2A}"/>
              </a:ext>
            </a:extLst>
          </p:cNvPr>
          <p:cNvSpPr/>
          <p:nvPr/>
        </p:nvSpPr>
        <p:spPr>
          <a:xfrm rot="737884">
            <a:off x="8451556" y="1542348"/>
            <a:ext cx="3537894" cy="7898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6BDE8-FD33-2747-8782-50E818C77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028" y="1063752"/>
            <a:ext cx="2912482" cy="377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7298C-ED90-D24A-A149-63E07D0F5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92" y="0"/>
            <a:ext cx="4293836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5F754-9198-F046-A0F2-D347E794DFAA}"/>
              </a:ext>
            </a:extLst>
          </p:cNvPr>
          <p:cNvSpPr txBox="1"/>
          <p:nvPr/>
        </p:nvSpPr>
        <p:spPr>
          <a:xfrm>
            <a:off x="4657344" y="5535168"/>
            <a:ext cx="2113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Smith &amp; Frew (2011)</a:t>
            </a:r>
            <a:br>
              <a:rPr lang="en-US" dirty="0"/>
            </a:br>
            <a:br>
              <a:rPr lang="en-US" i="1" dirty="0"/>
            </a:br>
            <a:r>
              <a:rPr lang="en-US" i="1" dirty="0"/>
              <a:t>Herschel at the Cape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413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C9C098-9BD7-364B-900D-5C46C3BEA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983"/>
          <a:stretch/>
        </p:blipFill>
        <p:spPr>
          <a:xfrm>
            <a:off x="975360" y="524256"/>
            <a:ext cx="10378440" cy="5189411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F3CBF9-337B-274F-9C74-F7103BF2A108}"/>
              </a:ext>
            </a:extLst>
          </p:cNvPr>
          <p:cNvSpPr txBox="1"/>
          <p:nvPr/>
        </p:nvSpPr>
        <p:spPr>
          <a:xfrm>
            <a:off x="8924544" y="6022848"/>
            <a:ext cx="211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Smith &amp; Frew (2011)</a:t>
            </a:r>
          </a:p>
        </p:txBody>
      </p:sp>
    </p:spTree>
    <p:extLst>
      <p:ext uri="{BB962C8B-B14F-4D97-AF65-F5344CB8AC3E}">
        <p14:creationId xmlns:p14="http://schemas.microsoft.com/office/powerpoint/2010/main" val="3056347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E89B1E-C4C3-7E4E-B98F-D54DCABAE7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1863227">
            <a:off x="-679204" y="-3972088"/>
            <a:ext cx="14342919" cy="143429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9156" y="1132120"/>
            <a:ext cx="5141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/>
              <a:t>Full spectral mapping (2990 Å – 24,790 Å) of the entire Homunculus Nebula in March 2012 with the Very Large Telescope in Chile.</a:t>
            </a:r>
          </a:p>
          <a:p>
            <a:pPr defTabSz="457200"/>
            <a:endParaRPr lang="en-US" sz="2000" dirty="0"/>
          </a:p>
          <a:p>
            <a:pPr defTabSz="457200"/>
            <a:r>
              <a:rPr lang="en-US" sz="2000" dirty="0"/>
              <a:t>Assemble a data cube. Focus on molecular hydrogen infrared emission, which traces fronts </a:t>
            </a:r>
            <a:r>
              <a:rPr lang="en-US" sz="2000" i="1" dirty="0"/>
              <a:t>and</a:t>
            </a:r>
            <a:r>
              <a:rPr lang="en-US" sz="2000" dirty="0"/>
              <a:t>  backs of lobes.</a:t>
            </a:r>
          </a:p>
          <a:p>
            <a:pPr defTabSz="457200"/>
            <a:endParaRPr lang="en-US" sz="2000" dirty="0"/>
          </a:p>
          <a:p>
            <a:pPr defTabSz="457200"/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1" y="76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+mj-lt"/>
              </a:rPr>
              <a:t>The 3D Structure of the Homunculus</a:t>
            </a:r>
          </a:p>
        </p:txBody>
      </p:sp>
      <p:pic>
        <p:nvPicPr>
          <p:cNvPr id="3" name="SlitAnimation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344" t="19998" r="27797" b="20288"/>
          <a:stretch/>
        </p:blipFill>
        <p:spPr>
          <a:xfrm rot="5400000">
            <a:off x="6333684" y="1747877"/>
            <a:ext cx="4922976" cy="368618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6" y="3563292"/>
            <a:ext cx="4844635" cy="321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E34A6E-F334-E14B-9E6E-65DD76EB359E}"/>
              </a:ext>
            </a:extLst>
          </p:cNvPr>
          <p:cNvSpPr txBox="1"/>
          <p:nvPr/>
        </p:nvSpPr>
        <p:spPr>
          <a:xfrm>
            <a:off x="7652084" y="6285297"/>
            <a:ext cx="148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Steffen+ 2014</a:t>
            </a:r>
          </a:p>
        </p:txBody>
      </p:sp>
    </p:spTree>
    <p:extLst>
      <p:ext uri="{BB962C8B-B14F-4D97-AF65-F5344CB8AC3E}">
        <p14:creationId xmlns:p14="http://schemas.microsoft.com/office/powerpoint/2010/main" val="367640158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E39BC-FFEE-4F4C-BB0C-D34DFB647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52344-1351-7142-BC57-C2F9ABD87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688CA-6480-D040-888E-D7E44DD47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"/>
            <a:ext cx="12192000" cy="685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24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3A5E5-A9A4-4E48-A119-8A9EA070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echoes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9160DC-653C-F24C-A69A-22A605653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280" y="1593976"/>
            <a:ext cx="5130927" cy="51309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10F08C-03EB-1D42-AAB0-5AC48CF51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408" y="0"/>
            <a:ext cx="5498592" cy="6873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08D37-97F7-2D44-B803-1DCD718DA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79" y="1592961"/>
            <a:ext cx="5130927" cy="51309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52103C-A6FB-C14B-BC91-20345C60FAF4}"/>
              </a:ext>
            </a:extLst>
          </p:cNvPr>
          <p:cNvSpPr txBox="1"/>
          <p:nvPr/>
        </p:nvSpPr>
        <p:spPr>
          <a:xfrm>
            <a:off x="4899259" y="6487427"/>
            <a:ext cx="1794149" cy="37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Smith+2018</a:t>
            </a:r>
          </a:p>
        </p:txBody>
      </p:sp>
    </p:spTree>
    <p:extLst>
      <p:ext uri="{BB962C8B-B14F-4D97-AF65-F5344CB8AC3E}">
        <p14:creationId xmlns:p14="http://schemas.microsoft.com/office/powerpoint/2010/main" val="59178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CB5DD-88A7-784E-A414-17DF0FE3A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After the Eruption… significant spectral variations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702BC8-F455-AA40-BDB8-56036183B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75771" y="-119702"/>
            <a:ext cx="5369187" cy="8586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AE8C05-838C-9746-9ECF-7AF4C7AA52F5}"/>
              </a:ext>
            </a:extLst>
          </p:cNvPr>
          <p:cNvSpPr txBox="1"/>
          <p:nvPr/>
        </p:nvSpPr>
        <p:spPr>
          <a:xfrm>
            <a:off x="10521696" y="6376416"/>
            <a:ext cx="1541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Gaviola</a:t>
            </a:r>
            <a:r>
              <a:rPr lang="en-US" dirty="0"/>
              <a:t> (1953)</a:t>
            </a:r>
          </a:p>
        </p:txBody>
      </p:sp>
    </p:spTree>
    <p:extLst>
      <p:ext uri="{BB962C8B-B14F-4D97-AF65-F5344CB8AC3E}">
        <p14:creationId xmlns:p14="http://schemas.microsoft.com/office/powerpoint/2010/main" val="176822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52BE89-3170-4540-9F9C-FF332A170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Unusual, close ejecta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AECDAF-0320-3A4C-A9E8-00B00B006D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6913" y="1825625"/>
            <a:ext cx="4864174" cy="4351338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2AB7420-6D24-0944-A448-865F019BF9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1997" y="1825625"/>
            <a:ext cx="5002005" cy="435133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8CA117-734E-0941-B532-E49E8EA2A6C1}"/>
              </a:ext>
            </a:extLst>
          </p:cNvPr>
          <p:cNvSpPr txBox="1"/>
          <p:nvPr/>
        </p:nvSpPr>
        <p:spPr>
          <a:xfrm>
            <a:off x="6949440" y="6311900"/>
            <a:ext cx="295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Weigelt</a:t>
            </a:r>
            <a:r>
              <a:rPr lang="en-US" dirty="0"/>
              <a:t> &amp; </a:t>
            </a:r>
            <a:r>
              <a:rPr lang="en-US" dirty="0" err="1"/>
              <a:t>Ebersberger</a:t>
            </a:r>
            <a:r>
              <a:rPr lang="en-US" dirty="0"/>
              <a:t> (1986)</a:t>
            </a:r>
          </a:p>
        </p:txBody>
      </p:sp>
    </p:spTree>
    <p:extLst>
      <p:ext uri="{BB962C8B-B14F-4D97-AF65-F5344CB8AC3E}">
        <p14:creationId xmlns:p14="http://schemas.microsoft.com/office/powerpoint/2010/main" val="2383596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31578</TotalTime>
  <Words>376</Words>
  <Application>Microsoft Macintosh PowerPoint</Application>
  <PresentationFormat>Widescreen</PresentationFormat>
  <Paragraphs>82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Mangal</vt:lpstr>
      <vt:lpstr>Symbol</vt:lpstr>
      <vt:lpstr>Office Theme</vt:lpstr>
      <vt:lpstr>h Carinae: 170 years after its Great Eruption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 echoes</vt:lpstr>
      <vt:lpstr>After the Eruption… significant spectral variations </vt:lpstr>
      <vt:lpstr>Unusual, close ejecta</vt:lpstr>
      <vt:lpstr>New clues… periodicity (P=2022.7 d)</vt:lpstr>
      <vt:lpstr>PowerPoint Presentation</vt:lpstr>
      <vt:lpstr>RXTE Monitoring</vt:lpstr>
      <vt:lpstr>Long-term monitoring with X-ray satellites</vt:lpstr>
      <vt:lpstr>PowerPoint Presentation</vt:lpstr>
      <vt:lpstr>PowerPoint Presentation</vt:lpstr>
      <vt:lpstr>PowerPoint Presentation</vt:lpstr>
      <vt:lpstr>PowerPoint Presentation</vt:lpstr>
      <vt:lpstr>Eta Car</vt:lpstr>
      <vt:lpstr>PowerPoint Presentation</vt:lpstr>
      <vt:lpstr>PowerPoint Presentation</vt:lpstr>
      <vt:lpstr>Precision Photometry reveals pulsations</vt:lpstr>
      <vt:lpstr>h Carinae is an outstanding astrophysical laboratory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 Carinae: 170 years after its Great Eruption</dc:title>
  <dc:creator>Richardson, Noel Douglas</dc:creator>
  <cp:lastModifiedBy>Richardson, Noel Douglas</cp:lastModifiedBy>
  <cp:revision>34</cp:revision>
  <dcterms:created xsi:type="dcterms:W3CDTF">2019-01-24T14:26:10Z</dcterms:created>
  <dcterms:modified xsi:type="dcterms:W3CDTF">2019-02-24T00:38:48Z</dcterms:modified>
</cp:coreProperties>
</file>