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78" r:id="rId4"/>
    <p:sldId id="358" r:id="rId5"/>
    <p:sldId id="360" r:id="rId6"/>
    <p:sldId id="332" r:id="rId7"/>
    <p:sldId id="335" r:id="rId8"/>
    <p:sldId id="342" r:id="rId9"/>
    <p:sldId id="346" r:id="rId10"/>
    <p:sldId id="347" r:id="rId11"/>
    <p:sldId id="34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9"/>
    <p:restoredTop sz="94233"/>
  </p:normalViewPr>
  <p:slideViewPr>
    <p:cSldViewPr snapToGrid="0" snapToObjects="1">
      <p:cViewPr varScale="1">
        <p:scale>
          <a:sx n="133" d="100"/>
          <a:sy n="133" d="100"/>
        </p:scale>
        <p:origin x="224" y="304"/>
      </p:cViewPr>
      <p:guideLst/>
    </p:cSldViewPr>
  </p:slideViewPr>
  <p:outlineViewPr>
    <p:cViewPr>
      <p:scale>
        <a:sx n="33" d="100"/>
        <a:sy n="33" d="100"/>
      </p:scale>
      <p:origin x="0" y="-96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6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2872B-D028-514C-8CAE-74E19C460A7B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CBF75F5E-ECCE-8049-B8B5-997C6EA08C95}">
      <dgm:prSet phldrT="[Text]"/>
      <dgm:spPr/>
      <dgm:t>
        <a:bodyPr/>
        <a:lstStyle/>
        <a:p>
          <a:r>
            <a:rPr lang="en-US" dirty="0"/>
            <a:t>Stellar Winds</a:t>
          </a:r>
        </a:p>
      </dgm:t>
    </dgm:pt>
    <dgm:pt modelId="{A7792188-2573-2E46-9197-11371DA79F83}" type="parTrans" cxnId="{E106BD57-D9ED-014D-9A83-EB807C8B8961}">
      <dgm:prSet/>
      <dgm:spPr/>
      <dgm:t>
        <a:bodyPr/>
        <a:lstStyle/>
        <a:p>
          <a:endParaRPr lang="en-US"/>
        </a:p>
      </dgm:t>
    </dgm:pt>
    <dgm:pt modelId="{4E8AEB0C-ABA1-5341-912C-698954F26ACC}" type="sibTrans" cxnId="{E106BD57-D9ED-014D-9A83-EB807C8B8961}">
      <dgm:prSet/>
      <dgm:spPr/>
      <dgm:t>
        <a:bodyPr/>
        <a:lstStyle/>
        <a:p>
          <a:endParaRPr lang="en-US"/>
        </a:p>
      </dgm:t>
    </dgm:pt>
    <dgm:pt modelId="{B9EB2CB8-B329-444D-82E6-28126B17A3C1}">
      <dgm:prSet phldrT="[Text]"/>
      <dgm:spPr/>
      <dgm:t>
        <a:bodyPr/>
        <a:lstStyle/>
        <a:p>
          <a:r>
            <a:rPr lang="en-US" dirty="0"/>
            <a:t>Stellar Rotation</a:t>
          </a:r>
        </a:p>
      </dgm:t>
    </dgm:pt>
    <dgm:pt modelId="{D7983B43-C5F2-7845-A46E-BDB5055226AC}" type="parTrans" cxnId="{E0DD6EBF-1A47-1E4A-A544-6C03634483AD}">
      <dgm:prSet/>
      <dgm:spPr/>
      <dgm:t>
        <a:bodyPr/>
        <a:lstStyle/>
        <a:p>
          <a:endParaRPr lang="en-US"/>
        </a:p>
      </dgm:t>
    </dgm:pt>
    <dgm:pt modelId="{6407C98D-5004-DB44-AB56-9513893E9FEB}" type="sibTrans" cxnId="{E0DD6EBF-1A47-1E4A-A544-6C03634483AD}">
      <dgm:prSet/>
      <dgm:spPr/>
      <dgm:t>
        <a:bodyPr/>
        <a:lstStyle/>
        <a:p>
          <a:endParaRPr lang="en-US"/>
        </a:p>
      </dgm:t>
    </dgm:pt>
    <dgm:pt modelId="{94CDD4D7-93AD-DD42-8074-8F595E6B5F7E}">
      <dgm:prSet phldrT="[Text]"/>
      <dgm:spPr/>
      <dgm:t>
        <a:bodyPr/>
        <a:lstStyle/>
        <a:p>
          <a:r>
            <a:rPr lang="en-US" dirty="0"/>
            <a:t>Stellar Eruptions</a:t>
          </a:r>
        </a:p>
      </dgm:t>
    </dgm:pt>
    <dgm:pt modelId="{A6A5D319-7708-E646-80CA-0B8B0D8B6C0C}" type="parTrans" cxnId="{701D20DA-8233-714F-8A11-129250CD2044}">
      <dgm:prSet/>
      <dgm:spPr/>
      <dgm:t>
        <a:bodyPr/>
        <a:lstStyle/>
        <a:p>
          <a:endParaRPr lang="en-US"/>
        </a:p>
      </dgm:t>
    </dgm:pt>
    <dgm:pt modelId="{6B584715-4C1B-7544-888D-39A7B9170960}" type="sibTrans" cxnId="{701D20DA-8233-714F-8A11-129250CD2044}">
      <dgm:prSet/>
      <dgm:spPr/>
      <dgm:t>
        <a:bodyPr/>
        <a:lstStyle/>
        <a:p>
          <a:endParaRPr lang="en-US"/>
        </a:p>
      </dgm:t>
    </dgm:pt>
    <dgm:pt modelId="{8C2021C2-8447-8844-BFD4-9CFC9C42C2AE}">
      <dgm:prSet/>
      <dgm:spPr/>
      <dgm:t>
        <a:bodyPr/>
        <a:lstStyle/>
        <a:p>
          <a:r>
            <a:rPr lang="en-US" dirty="0"/>
            <a:t>Binary Interactions</a:t>
          </a:r>
        </a:p>
      </dgm:t>
    </dgm:pt>
    <dgm:pt modelId="{9B7F4786-3F24-F74A-B3BD-D0981CB4AEDD}" type="parTrans" cxnId="{6E726A4D-DDF6-2641-9FAD-F20C27A401D3}">
      <dgm:prSet/>
      <dgm:spPr/>
      <dgm:t>
        <a:bodyPr/>
        <a:lstStyle/>
        <a:p>
          <a:endParaRPr lang="en-US"/>
        </a:p>
      </dgm:t>
    </dgm:pt>
    <dgm:pt modelId="{0D84B3E9-8AAF-8847-9BA0-7D39733B8F4D}" type="sibTrans" cxnId="{6E726A4D-DDF6-2641-9FAD-F20C27A401D3}">
      <dgm:prSet/>
      <dgm:spPr/>
      <dgm:t>
        <a:bodyPr/>
        <a:lstStyle/>
        <a:p>
          <a:endParaRPr lang="en-US"/>
        </a:p>
      </dgm:t>
    </dgm:pt>
    <dgm:pt modelId="{0C8A32A0-DD3E-394F-8852-F455138EB829}" type="pres">
      <dgm:prSet presAssocID="{45C2872B-D028-514C-8CAE-74E19C460A7B}" presName="linearFlow" presStyleCnt="0">
        <dgm:presLayoutVars>
          <dgm:dir/>
          <dgm:resizeHandles val="exact"/>
        </dgm:presLayoutVars>
      </dgm:prSet>
      <dgm:spPr/>
    </dgm:pt>
    <dgm:pt modelId="{A5635BB4-BF56-7744-B6F3-0D3E080A4EAF}" type="pres">
      <dgm:prSet presAssocID="{CBF75F5E-ECCE-8049-B8B5-997C6EA08C95}" presName="composite" presStyleCnt="0"/>
      <dgm:spPr/>
    </dgm:pt>
    <dgm:pt modelId="{EB2F3D84-3E86-E245-876D-E28C1F8EC023}" type="pres">
      <dgm:prSet presAssocID="{CBF75F5E-ECCE-8049-B8B5-997C6EA08C95}" presName="imgShp" presStyleLbl="fgImgPlace1" presStyleIdx="0" presStyleCnt="4"/>
      <dgm:spPr/>
    </dgm:pt>
    <dgm:pt modelId="{76ECB561-B435-884D-831C-B187EB18AF6A}" type="pres">
      <dgm:prSet presAssocID="{CBF75F5E-ECCE-8049-B8B5-997C6EA08C95}" presName="txShp" presStyleLbl="node1" presStyleIdx="0" presStyleCnt="4">
        <dgm:presLayoutVars>
          <dgm:bulletEnabled val="1"/>
        </dgm:presLayoutVars>
      </dgm:prSet>
      <dgm:spPr/>
    </dgm:pt>
    <dgm:pt modelId="{3E0C40AA-B73E-254C-A7E2-13A6CDA7F750}" type="pres">
      <dgm:prSet presAssocID="{4E8AEB0C-ABA1-5341-912C-698954F26ACC}" presName="spacing" presStyleCnt="0"/>
      <dgm:spPr/>
    </dgm:pt>
    <dgm:pt modelId="{5FE64F7A-03D7-CE41-A8B6-81DE23502DF5}" type="pres">
      <dgm:prSet presAssocID="{B9EB2CB8-B329-444D-82E6-28126B17A3C1}" presName="composite" presStyleCnt="0"/>
      <dgm:spPr/>
    </dgm:pt>
    <dgm:pt modelId="{6F7158A5-B2EC-364F-87D5-B18ED840DD58}" type="pres">
      <dgm:prSet presAssocID="{B9EB2CB8-B329-444D-82E6-28126B17A3C1}" presName="imgShp" presStyleLbl="fgImgPlace1" presStyleIdx="1" presStyleCnt="4"/>
      <dgm:spPr/>
    </dgm:pt>
    <dgm:pt modelId="{BC648F42-80C6-DE40-9B87-C39DE9624EBE}" type="pres">
      <dgm:prSet presAssocID="{B9EB2CB8-B329-444D-82E6-28126B17A3C1}" presName="txShp" presStyleLbl="node1" presStyleIdx="1" presStyleCnt="4">
        <dgm:presLayoutVars>
          <dgm:bulletEnabled val="1"/>
        </dgm:presLayoutVars>
      </dgm:prSet>
      <dgm:spPr/>
    </dgm:pt>
    <dgm:pt modelId="{20666A9F-408F-4E43-B70B-EED202EA43AF}" type="pres">
      <dgm:prSet presAssocID="{6407C98D-5004-DB44-AB56-9513893E9FEB}" presName="spacing" presStyleCnt="0"/>
      <dgm:spPr/>
    </dgm:pt>
    <dgm:pt modelId="{041C1196-4046-7349-81A2-1D6812DD02F6}" type="pres">
      <dgm:prSet presAssocID="{94CDD4D7-93AD-DD42-8074-8F595E6B5F7E}" presName="composite" presStyleCnt="0"/>
      <dgm:spPr/>
    </dgm:pt>
    <dgm:pt modelId="{9AE2F89D-7499-D946-AEBB-A2CA625F9404}" type="pres">
      <dgm:prSet presAssocID="{94CDD4D7-93AD-DD42-8074-8F595E6B5F7E}" presName="imgShp" presStyleLbl="fgImgPlace1" presStyleIdx="2" presStyleCnt="4"/>
      <dgm:spPr/>
    </dgm:pt>
    <dgm:pt modelId="{DD469E1A-F375-EF4C-A8FF-83A12856959A}" type="pres">
      <dgm:prSet presAssocID="{94CDD4D7-93AD-DD42-8074-8F595E6B5F7E}" presName="txShp" presStyleLbl="node1" presStyleIdx="2" presStyleCnt="4">
        <dgm:presLayoutVars>
          <dgm:bulletEnabled val="1"/>
        </dgm:presLayoutVars>
      </dgm:prSet>
      <dgm:spPr/>
    </dgm:pt>
    <dgm:pt modelId="{3609F308-14E6-C842-9D55-6808A29F2FA1}" type="pres">
      <dgm:prSet presAssocID="{6B584715-4C1B-7544-888D-39A7B9170960}" presName="spacing" presStyleCnt="0"/>
      <dgm:spPr/>
    </dgm:pt>
    <dgm:pt modelId="{E28FBF58-A2B2-7B42-8AB2-FC6AEA84C42C}" type="pres">
      <dgm:prSet presAssocID="{8C2021C2-8447-8844-BFD4-9CFC9C42C2AE}" presName="composite" presStyleCnt="0"/>
      <dgm:spPr/>
    </dgm:pt>
    <dgm:pt modelId="{87EE802C-1DB1-5A4C-801E-AC5C22657906}" type="pres">
      <dgm:prSet presAssocID="{8C2021C2-8447-8844-BFD4-9CFC9C42C2AE}" presName="imgShp" presStyleLbl="fgImgPlace1" presStyleIdx="3" presStyleCnt="4"/>
      <dgm:spPr/>
    </dgm:pt>
    <dgm:pt modelId="{B8D90E3C-1B1E-0F44-9B8C-4FDCFB6EF62C}" type="pres">
      <dgm:prSet presAssocID="{8C2021C2-8447-8844-BFD4-9CFC9C42C2AE}" presName="txShp" presStyleLbl="node1" presStyleIdx="3" presStyleCnt="4">
        <dgm:presLayoutVars>
          <dgm:bulletEnabled val="1"/>
        </dgm:presLayoutVars>
      </dgm:prSet>
      <dgm:spPr/>
    </dgm:pt>
  </dgm:ptLst>
  <dgm:cxnLst>
    <dgm:cxn modelId="{1E60553F-044C-E44D-8538-775182A07D0B}" type="presOf" srcId="{CBF75F5E-ECCE-8049-B8B5-997C6EA08C95}" destId="{76ECB561-B435-884D-831C-B187EB18AF6A}" srcOrd="0" destOrd="0" presId="urn:microsoft.com/office/officeart/2005/8/layout/vList3"/>
    <dgm:cxn modelId="{6E726A4D-DDF6-2641-9FAD-F20C27A401D3}" srcId="{45C2872B-D028-514C-8CAE-74E19C460A7B}" destId="{8C2021C2-8447-8844-BFD4-9CFC9C42C2AE}" srcOrd="3" destOrd="0" parTransId="{9B7F4786-3F24-F74A-B3BD-D0981CB4AEDD}" sibTransId="{0D84B3E9-8AAF-8847-9BA0-7D39733B8F4D}"/>
    <dgm:cxn modelId="{E106BD57-D9ED-014D-9A83-EB807C8B8961}" srcId="{45C2872B-D028-514C-8CAE-74E19C460A7B}" destId="{CBF75F5E-ECCE-8049-B8B5-997C6EA08C95}" srcOrd="0" destOrd="0" parTransId="{A7792188-2573-2E46-9197-11371DA79F83}" sibTransId="{4E8AEB0C-ABA1-5341-912C-698954F26ACC}"/>
    <dgm:cxn modelId="{55A38E85-D677-6844-98FE-7308B85E41D7}" type="presOf" srcId="{8C2021C2-8447-8844-BFD4-9CFC9C42C2AE}" destId="{B8D90E3C-1B1E-0F44-9B8C-4FDCFB6EF62C}" srcOrd="0" destOrd="0" presId="urn:microsoft.com/office/officeart/2005/8/layout/vList3"/>
    <dgm:cxn modelId="{C9BDE6B4-C7EF-3F4C-ABC3-D07E7FB5A96E}" type="presOf" srcId="{94CDD4D7-93AD-DD42-8074-8F595E6B5F7E}" destId="{DD469E1A-F375-EF4C-A8FF-83A12856959A}" srcOrd="0" destOrd="0" presId="urn:microsoft.com/office/officeart/2005/8/layout/vList3"/>
    <dgm:cxn modelId="{E0DD6EBF-1A47-1E4A-A544-6C03634483AD}" srcId="{45C2872B-D028-514C-8CAE-74E19C460A7B}" destId="{B9EB2CB8-B329-444D-82E6-28126B17A3C1}" srcOrd="1" destOrd="0" parTransId="{D7983B43-C5F2-7845-A46E-BDB5055226AC}" sibTransId="{6407C98D-5004-DB44-AB56-9513893E9FEB}"/>
    <dgm:cxn modelId="{C00D5AD3-973D-AC4C-909C-526E954015F4}" type="presOf" srcId="{B9EB2CB8-B329-444D-82E6-28126B17A3C1}" destId="{BC648F42-80C6-DE40-9B87-C39DE9624EBE}" srcOrd="0" destOrd="0" presId="urn:microsoft.com/office/officeart/2005/8/layout/vList3"/>
    <dgm:cxn modelId="{701D20DA-8233-714F-8A11-129250CD2044}" srcId="{45C2872B-D028-514C-8CAE-74E19C460A7B}" destId="{94CDD4D7-93AD-DD42-8074-8F595E6B5F7E}" srcOrd="2" destOrd="0" parTransId="{A6A5D319-7708-E646-80CA-0B8B0D8B6C0C}" sibTransId="{6B584715-4C1B-7544-888D-39A7B9170960}"/>
    <dgm:cxn modelId="{EFE72CFD-47D4-0F43-9583-C7D1997D6327}" type="presOf" srcId="{45C2872B-D028-514C-8CAE-74E19C460A7B}" destId="{0C8A32A0-DD3E-394F-8852-F455138EB829}" srcOrd="0" destOrd="0" presId="urn:microsoft.com/office/officeart/2005/8/layout/vList3"/>
    <dgm:cxn modelId="{4CBA2DC0-8A8F-5344-A5D3-81ACAA6357B3}" type="presParOf" srcId="{0C8A32A0-DD3E-394F-8852-F455138EB829}" destId="{A5635BB4-BF56-7744-B6F3-0D3E080A4EAF}" srcOrd="0" destOrd="0" presId="urn:microsoft.com/office/officeart/2005/8/layout/vList3"/>
    <dgm:cxn modelId="{79F08D28-459F-0240-8334-BC2DB01B4FF8}" type="presParOf" srcId="{A5635BB4-BF56-7744-B6F3-0D3E080A4EAF}" destId="{EB2F3D84-3E86-E245-876D-E28C1F8EC023}" srcOrd="0" destOrd="0" presId="urn:microsoft.com/office/officeart/2005/8/layout/vList3"/>
    <dgm:cxn modelId="{9BD8DEB3-112C-8243-BE47-94207251A42A}" type="presParOf" srcId="{A5635BB4-BF56-7744-B6F3-0D3E080A4EAF}" destId="{76ECB561-B435-884D-831C-B187EB18AF6A}" srcOrd="1" destOrd="0" presId="urn:microsoft.com/office/officeart/2005/8/layout/vList3"/>
    <dgm:cxn modelId="{7AE9B8A1-02F8-214D-BFE2-781AE8048AAC}" type="presParOf" srcId="{0C8A32A0-DD3E-394F-8852-F455138EB829}" destId="{3E0C40AA-B73E-254C-A7E2-13A6CDA7F750}" srcOrd="1" destOrd="0" presId="urn:microsoft.com/office/officeart/2005/8/layout/vList3"/>
    <dgm:cxn modelId="{FA610382-7E5F-974E-9661-FE6871B2C9B2}" type="presParOf" srcId="{0C8A32A0-DD3E-394F-8852-F455138EB829}" destId="{5FE64F7A-03D7-CE41-A8B6-81DE23502DF5}" srcOrd="2" destOrd="0" presId="urn:microsoft.com/office/officeart/2005/8/layout/vList3"/>
    <dgm:cxn modelId="{0CD5C9EE-D3A7-0146-8A83-B15B37547D48}" type="presParOf" srcId="{5FE64F7A-03D7-CE41-A8B6-81DE23502DF5}" destId="{6F7158A5-B2EC-364F-87D5-B18ED840DD58}" srcOrd="0" destOrd="0" presId="urn:microsoft.com/office/officeart/2005/8/layout/vList3"/>
    <dgm:cxn modelId="{50571F83-59A8-4945-AB6E-4368ACC942F7}" type="presParOf" srcId="{5FE64F7A-03D7-CE41-A8B6-81DE23502DF5}" destId="{BC648F42-80C6-DE40-9B87-C39DE9624EBE}" srcOrd="1" destOrd="0" presId="urn:microsoft.com/office/officeart/2005/8/layout/vList3"/>
    <dgm:cxn modelId="{F551F8EF-FE3E-3340-A0B1-F5315C909EB0}" type="presParOf" srcId="{0C8A32A0-DD3E-394F-8852-F455138EB829}" destId="{20666A9F-408F-4E43-B70B-EED202EA43AF}" srcOrd="3" destOrd="0" presId="urn:microsoft.com/office/officeart/2005/8/layout/vList3"/>
    <dgm:cxn modelId="{64D92FF2-0635-D24B-8C47-321546834EE4}" type="presParOf" srcId="{0C8A32A0-DD3E-394F-8852-F455138EB829}" destId="{041C1196-4046-7349-81A2-1D6812DD02F6}" srcOrd="4" destOrd="0" presId="urn:microsoft.com/office/officeart/2005/8/layout/vList3"/>
    <dgm:cxn modelId="{A4D3408E-0A16-144B-9DB2-FB47D607E31F}" type="presParOf" srcId="{041C1196-4046-7349-81A2-1D6812DD02F6}" destId="{9AE2F89D-7499-D946-AEBB-A2CA625F9404}" srcOrd="0" destOrd="0" presId="urn:microsoft.com/office/officeart/2005/8/layout/vList3"/>
    <dgm:cxn modelId="{AD52602C-DD02-434D-BE96-B75B3C47C5FC}" type="presParOf" srcId="{041C1196-4046-7349-81A2-1D6812DD02F6}" destId="{DD469E1A-F375-EF4C-A8FF-83A12856959A}" srcOrd="1" destOrd="0" presId="urn:microsoft.com/office/officeart/2005/8/layout/vList3"/>
    <dgm:cxn modelId="{F64A3426-5FCE-2D4B-BE93-4AA39D4DA54D}" type="presParOf" srcId="{0C8A32A0-DD3E-394F-8852-F455138EB829}" destId="{3609F308-14E6-C842-9D55-6808A29F2FA1}" srcOrd="5" destOrd="0" presId="urn:microsoft.com/office/officeart/2005/8/layout/vList3"/>
    <dgm:cxn modelId="{136962CF-AF8A-574D-801E-3831CF0CBEEE}" type="presParOf" srcId="{0C8A32A0-DD3E-394F-8852-F455138EB829}" destId="{E28FBF58-A2B2-7B42-8AB2-FC6AEA84C42C}" srcOrd="6" destOrd="0" presId="urn:microsoft.com/office/officeart/2005/8/layout/vList3"/>
    <dgm:cxn modelId="{5689883F-A374-6A4F-B26A-70567ADC449F}" type="presParOf" srcId="{E28FBF58-A2B2-7B42-8AB2-FC6AEA84C42C}" destId="{87EE802C-1DB1-5A4C-801E-AC5C22657906}" srcOrd="0" destOrd="0" presId="urn:microsoft.com/office/officeart/2005/8/layout/vList3"/>
    <dgm:cxn modelId="{A2192109-AB16-D244-B6D6-2D47E2283DAE}" type="presParOf" srcId="{E28FBF58-A2B2-7B42-8AB2-FC6AEA84C42C}" destId="{B8D90E3C-1B1E-0F44-9B8C-4FDCFB6EF6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CB561-B435-884D-831C-B187EB18AF6A}">
      <dsp:nvSpPr>
        <dsp:cNvPr id="0" name=""/>
        <dsp:cNvSpPr/>
      </dsp:nvSpPr>
      <dsp:spPr>
        <a:xfrm rot="10800000">
          <a:off x="1163930" y="1769"/>
          <a:ext cx="3984740" cy="6410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67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Stellar Winds</a:t>
          </a:r>
        </a:p>
      </dsp:txBody>
      <dsp:txXfrm rot="10800000">
        <a:off x="1324185" y="1769"/>
        <a:ext cx="3824485" cy="641019"/>
      </dsp:txXfrm>
    </dsp:sp>
    <dsp:sp modelId="{EB2F3D84-3E86-E245-876D-E28C1F8EC023}">
      <dsp:nvSpPr>
        <dsp:cNvPr id="0" name=""/>
        <dsp:cNvSpPr/>
      </dsp:nvSpPr>
      <dsp:spPr>
        <a:xfrm>
          <a:off x="843420" y="1769"/>
          <a:ext cx="641019" cy="6410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48F42-80C6-DE40-9B87-C39DE9624EBE}">
      <dsp:nvSpPr>
        <dsp:cNvPr id="0" name=""/>
        <dsp:cNvSpPr/>
      </dsp:nvSpPr>
      <dsp:spPr>
        <a:xfrm rot="10800000">
          <a:off x="1163930" y="834137"/>
          <a:ext cx="3984740" cy="6410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67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Stellar Rotation</a:t>
          </a:r>
        </a:p>
      </dsp:txBody>
      <dsp:txXfrm rot="10800000">
        <a:off x="1324185" y="834137"/>
        <a:ext cx="3824485" cy="641019"/>
      </dsp:txXfrm>
    </dsp:sp>
    <dsp:sp modelId="{6F7158A5-B2EC-364F-87D5-B18ED840DD58}">
      <dsp:nvSpPr>
        <dsp:cNvPr id="0" name=""/>
        <dsp:cNvSpPr/>
      </dsp:nvSpPr>
      <dsp:spPr>
        <a:xfrm>
          <a:off x="843420" y="834137"/>
          <a:ext cx="641019" cy="6410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69E1A-F375-EF4C-A8FF-83A12856959A}">
      <dsp:nvSpPr>
        <dsp:cNvPr id="0" name=""/>
        <dsp:cNvSpPr/>
      </dsp:nvSpPr>
      <dsp:spPr>
        <a:xfrm rot="10800000">
          <a:off x="1163930" y="1666505"/>
          <a:ext cx="3984740" cy="6410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67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Stellar Eruptions</a:t>
          </a:r>
        </a:p>
      </dsp:txBody>
      <dsp:txXfrm rot="10800000">
        <a:off x="1324185" y="1666505"/>
        <a:ext cx="3824485" cy="641019"/>
      </dsp:txXfrm>
    </dsp:sp>
    <dsp:sp modelId="{9AE2F89D-7499-D946-AEBB-A2CA625F9404}">
      <dsp:nvSpPr>
        <dsp:cNvPr id="0" name=""/>
        <dsp:cNvSpPr/>
      </dsp:nvSpPr>
      <dsp:spPr>
        <a:xfrm>
          <a:off x="843420" y="1666505"/>
          <a:ext cx="641019" cy="6410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90E3C-1B1E-0F44-9B8C-4FDCFB6EF62C}">
      <dsp:nvSpPr>
        <dsp:cNvPr id="0" name=""/>
        <dsp:cNvSpPr/>
      </dsp:nvSpPr>
      <dsp:spPr>
        <a:xfrm rot="10800000">
          <a:off x="1163930" y="2498873"/>
          <a:ext cx="3984740" cy="6410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67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Binary Interactions</a:t>
          </a:r>
        </a:p>
      </dsp:txBody>
      <dsp:txXfrm rot="10800000">
        <a:off x="1324185" y="2498873"/>
        <a:ext cx="3824485" cy="641019"/>
      </dsp:txXfrm>
    </dsp:sp>
    <dsp:sp modelId="{87EE802C-1DB1-5A4C-801E-AC5C22657906}">
      <dsp:nvSpPr>
        <dsp:cNvPr id="0" name=""/>
        <dsp:cNvSpPr/>
      </dsp:nvSpPr>
      <dsp:spPr>
        <a:xfrm>
          <a:off x="843420" y="2498873"/>
          <a:ext cx="641019" cy="64101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5C4FE-4E8B-EF4B-9441-9529C1AB47AB}" type="datetimeFigureOut">
              <a:rPr lang="en-US" smtClean="0"/>
              <a:t>2/23/19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3FFFD-E3CF-7F4A-9568-4E8E2161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point: expect EB from rates at all Z, imply weak winds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FFFD-E3CF-7F4A-9568-4E8E216137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8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FFFD-E3CF-7F4A-9568-4E8E216137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due to large MT rates later in HG; accretion occurs significantly faster than the thermal timescale of the secondary then the binary will enter contact.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secs explode and none</a:t>
            </a:r>
            <a:r>
              <a:rPr lang="en-US" baseline="0" dirty="0"/>
              <a:t> as IIb – lower limit, priors varied, all </a:t>
            </a:r>
            <a:r>
              <a:rPr lang="en-US" baseline="0" dirty="0" err="1"/>
              <a:t>defs</a:t>
            </a:r>
            <a:r>
              <a:rPr lang="en-US" baseline="0" dirty="0"/>
              <a:t> included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Low Z rates are lower limits as Case A not included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FFFD-E3CF-7F4A-9568-4E8E216137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2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FFFD-E3CF-7F4A-9568-4E8E216137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1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against high eps and low Z due to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FFFD-E3CF-7F4A-9568-4E8E216137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8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FFFD-E3CF-7F4A-9568-4E8E216137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5851"/>
            <a:ext cx="11160125" cy="1496757"/>
          </a:xfrm>
        </p:spPr>
        <p:txBody>
          <a:bodyPr>
            <a:noAutofit/>
          </a:bodyPr>
          <a:lstStyle/>
          <a:p>
            <a:r>
              <a:rPr lang="en-US" sz="3600" dirty="0"/>
              <a:t>A comprehensive population-scale modeling </a:t>
            </a:r>
            <a:br>
              <a:rPr lang="en-US" sz="3600" dirty="0"/>
            </a:br>
            <a:r>
              <a:rPr lang="en-US" sz="3600" dirty="0"/>
              <a:t>of Type II</a:t>
            </a:r>
            <a:r>
              <a:rPr lang="en-US" sz="3600" cap="none" dirty="0"/>
              <a:t>b</a:t>
            </a:r>
            <a:r>
              <a:rPr lang="en-US" sz="3600" dirty="0"/>
              <a:t> supernova progenitors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50817"/>
            <a:ext cx="12192000" cy="914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9472" y="4025438"/>
            <a:ext cx="7197726" cy="1405467"/>
          </a:xfrm>
        </p:spPr>
        <p:txBody>
          <a:bodyPr/>
          <a:lstStyle/>
          <a:p>
            <a:r>
              <a:rPr lang="en-US" b="1" dirty="0"/>
              <a:t>Midwest Workshop on </a:t>
            </a:r>
            <a:r>
              <a:rPr lang="en-US" b="1" dirty="0" err="1"/>
              <a:t>SUPernovae</a:t>
            </a:r>
            <a:r>
              <a:rPr lang="en-US" b="1" dirty="0"/>
              <a:t> and </a:t>
            </a:r>
            <a:r>
              <a:rPr lang="en-US" b="1" dirty="0" err="1"/>
              <a:t>TRansients</a:t>
            </a:r>
            <a:endParaRPr lang="en-US" b="1" dirty="0"/>
          </a:p>
          <a:p>
            <a:r>
              <a:rPr lang="en-US" dirty="0"/>
              <a:t>Niharika Sravan</a:t>
            </a:r>
          </a:p>
          <a:p>
            <a:r>
              <a:rPr lang="en-US" dirty="0"/>
              <a:t>FEB 26,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32" y="5966535"/>
            <a:ext cx="232196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9" y="6247596"/>
            <a:ext cx="2190890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67" y="5949075"/>
            <a:ext cx="908925" cy="908925"/>
          </a:xfrm>
          <a:prstGeom prst="rect">
            <a:avLst/>
          </a:prstGeom>
        </p:spPr>
      </p:pic>
      <p:pic>
        <p:nvPicPr>
          <p:cNvPr id="11" name="Picture 10" descr="logo_purple_offset_black_fullname_blackbackgrou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96" y="5937181"/>
            <a:ext cx="1707176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4E9ADF-3378-D145-9C75-4B7CC5667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8277" y="6063228"/>
            <a:ext cx="2266377" cy="6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5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793" y="2239434"/>
            <a:ext cx="2373208" cy="3234266"/>
          </a:xfrm>
        </p:spPr>
        <p:txBody>
          <a:bodyPr>
            <a:normAutofit fontScale="92500"/>
          </a:bodyPr>
          <a:lstStyle/>
          <a:p>
            <a:r>
              <a:rPr lang="en-US" dirty="0"/>
              <a:t>Mass loss rates mostly similar</a:t>
            </a:r>
          </a:p>
          <a:p>
            <a:r>
              <a:rPr lang="en-US" dirty="0">
                <a:solidFill>
                  <a:srgbClr val="FFC000"/>
                </a:solidFill>
              </a:rPr>
              <a:t>Case EB not represented in current observations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But need this population to account for rates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Scope for eruptive mass loss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34" y="1241280"/>
            <a:ext cx="9421438" cy="5024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755" y="6266046"/>
            <a:ext cx="261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Note: </a:t>
            </a:r>
            <a:r>
              <a:rPr lang="en-US" sz="1200" dirty="0" err="1"/>
              <a:t>v</a:t>
            </a:r>
            <a:r>
              <a:rPr lang="en-US" sz="1200" baseline="-25000" dirty="0" err="1"/>
              <a:t>wind</a:t>
            </a:r>
            <a:r>
              <a:rPr lang="en-US" sz="1200" dirty="0"/>
              <a:t> estimate is an upper limit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4A86979-5F93-B441-AAA3-72F2E0CE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65F1AE-4A09-9246-A93B-B3989DE4C0CC}"/>
              </a:ext>
            </a:extLst>
          </p:cNvPr>
          <p:cNvSpPr txBox="1">
            <a:spLocks/>
          </p:cNvSpPr>
          <p:nvPr/>
        </p:nvSpPr>
        <p:spPr>
          <a:xfrm>
            <a:off x="685801" y="-89902"/>
            <a:ext cx="11307277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Type II</a:t>
            </a:r>
            <a:r>
              <a:rPr lang="en-US" cap="none" dirty="0"/>
              <a:t>b</a:t>
            </a:r>
            <a:r>
              <a:rPr lang="en-US" dirty="0"/>
              <a:t> SN</a:t>
            </a:r>
            <a:r>
              <a:rPr lang="en-US" cap="none" dirty="0"/>
              <a:t> PROGENITORS </a:t>
            </a:r>
            <a:r>
              <a:rPr lang="en-US" dirty="0"/>
              <a:t>– CSM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DD4402-CFA8-1044-A2F2-403F4C61F1D3}"/>
              </a:ext>
            </a:extLst>
          </p:cNvPr>
          <p:cNvSpPr/>
          <p:nvPr/>
        </p:nvSpPr>
        <p:spPr>
          <a:xfrm rot="18651569">
            <a:off x="1353049" y="3892640"/>
            <a:ext cx="1746441" cy="76324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533A10-B55B-2447-847F-D0F6BF7628FE}"/>
              </a:ext>
            </a:extLst>
          </p:cNvPr>
          <p:cNvSpPr/>
          <p:nvPr/>
        </p:nvSpPr>
        <p:spPr>
          <a:xfrm rot="18651569">
            <a:off x="5249678" y="3892640"/>
            <a:ext cx="1746441" cy="76324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10599F-A0F8-B643-AF67-201A8B86C345}"/>
              </a:ext>
            </a:extLst>
          </p:cNvPr>
          <p:cNvCxnSpPr>
            <a:cxnSpLocks/>
          </p:cNvCxnSpPr>
          <p:nvPr/>
        </p:nvCxnSpPr>
        <p:spPr>
          <a:xfrm flipH="1" flipV="1">
            <a:off x="2518525" y="4555289"/>
            <a:ext cx="837322" cy="3066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2B14CD-FE32-D94C-9D65-3A016A4C838C}"/>
              </a:ext>
            </a:extLst>
          </p:cNvPr>
          <p:cNvSpPr txBox="1"/>
          <p:nvPr/>
        </p:nvSpPr>
        <p:spPr>
          <a:xfrm>
            <a:off x="2940351" y="4681514"/>
            <a:ext cx="1756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Case EB</a:t>
            </a: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(faster wind due to smaller radii)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43ECDC-07C7-FE4C-B65F-55D2E47F639D}"/>
              </a:ext>
            </a:extLst>
          </p:cNvPr>
          <p:cNvCxnSpPr>
            <a:cxnSpLocks/>
          </p:cNvCxnSpPr>
          <p:nvPr/>
        </p:nvCxnSpPr>
        <p:spPr>
          <a:xfrm flipV="1">
            <a:off x="4238310" y="4555290"/>
            <a:ext cx="1151837" cy="30668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2253B04-535E-004D-8C25-10EB9A8C1843}"/>
              </a:ext>
            </a:extLst>
          </p:cNvPr>
          <p:cNvSpPr txBox="1"/>
          <p:nvPr/>
        </p:nvSpPr>
        <p:spPr>
          <a:xfrm>
            <a:off x="8178690" y="6235268"/>
            <a:ext cx="179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Sravan et al., in prep</a:t>
            </a:r>
          </a:p>
        </p:txBody>
      </p:sp>
    </p:spTree>
    <p:extLst>
      <p:ext uri="{BB962C8B-B14F-4D97-AF65-F5344CB8AC3E}">
        <p14:creationId xmlns:p14="http://schemas.microsoft.com/office/powerpoint/2010/main" val="13763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use a broad parameter space of single and binary star models to determine whether stellar winds or binary interactions dominate stripping of SN IIb progenitors</a:t>
            </a:r>
          </a:p>
          <a:p>
            <a:r>
              <a:rPr lang="en-US" dirty="0"/>
              <a:t>Stellar </a:t>
            </a:r>
            <a:r>
              <a:rPr lang="en-US"/>
              <a:t>winds excluded </a:t>
            </a:r>
            <a:r>
              <a:rPr lang="en-US" dirty="0"/>
              <a:t>as primary drivers from rates, constraints from light-curves (helium core mass), and photometry (luminosity/magnitude)</a:t>
            </a:r>
          </a:p>
          <a:p>
            <a:r>
              <a:rPr lang="en-US" dirty="0"/>
              <a:t>Binary interactions are likely primary drivers of stripping but require</a:t>
            </a:r>
          </a:p>
          <a:p>
            <a:pPr lvl="1"/>
            <a:r>
              <a:rPr lang="en-US" dirty="0"/>
              <a:t>weak winds at solar metallicity</a:t>
            </a:r>
          </a:p>
          <a:p>
            <a:pPr lvl="1"/>
            <a:r>
              <a:rPr lang="en-US" dirty="0"/>
              <a:t>highly inefficient MT at all metallicities</a:t>
            </a:r>
          </a:p>
          <a:p>
            <a:r>
              <a:rPr lang="en-US" dirty="0">
                <a:solidFill>
                  <a:srgbClr val="FFC000"/>
                </a:solidFill>
              </a:rPr>
              <a:t>Population experiencing Case EB mass-transfer expected at all metallicities. </a:t>
            </a:r>
            <a:r>
              <a:rPr lang="en-US" b="1" dirty="0">
                <a:solidFill>
                  <a:srgbClr val="FFC000"/>
                </a:solidFill>
              </a:rPr>
              <a:t>Predicted properties: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>
                <a:solidFill>
                  <a:srgbClr val="FFC000"/>
                </a:solidFill>
              </a:rPr>
              <a:t>Blue progenitors along helium MS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Eruptive mass loss 10-100 years before CC</a:t>
            </a:r>
          </a:p>
        </p:txBody>
      </p:sp>
    </p:spTree>
    <p:extLst>
      <p:ext uri="{BB962C8B-B14F-4D97-AF65-F5344CB8AC3E}">
        <p14:creationId xmlns:p14="http://schemas.microsoft.com/office/powerpoint/2010/main" val="17318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90" y="-94610"/>
            <a:ext cx="10131425" cy="1456267"/>
          </a:xfrm>
        </p:spPr>
        <p:txBody>
          <a:bodyPr/>
          <a:lstStyle/>
          <a:p>
            <a:r>
              <a:rPr lang="en-US" dirty="0"/>
              <a:t>Stripped Envelope (SE) </a:t>
            </a:r>
            <a:r>
              <a:rPr lang="en-US" dirty="0" err="1"/>
              <a:t>Sn</a:t>
            </a:r>
            <a:r>
              <a:rPr lang="en-US" cap="none" dirty="0" err="1"/>
              <a:t>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437280" y="1146520"/>
            <a:ext cx="1463040" cy="1463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20796" y="1325899"/>
            <a:ext cx="1097280" cy="109728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795975" y="1515692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58680" y="1053243"/>
            <a:ext cx="37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/>
                <a:cs typeface="Georgia"/>
              </a:rPr>
              <a:t>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81983" y="1325900"/>
            <a:ext cx="548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/>
                <a:cs typeface="Georgia"/>
              </a:rPr>
              <a:t>He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49555" y="1685561"/>
            <a:ext cx="609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rPr>
              <a:t>Core</a:t>
            </a:r>
          </a:p>
        </p:txBody>
      </p:sp>
      <p:sp>
        <p:nvSpPr>
          <p:cNvPr id="39" name="5-Point Star 38"/>
          <p:cNvSpPr/>
          <p:nvPr/>
        </p:nvSpPr>
        <p:spPr>
          <a:xfrm>
            <a:off x="4718450" y="1162198"/>
            <a:ext cx="1948269" cy="1274861"/>
          </a:xfrm>
          <a:prstGeom prst="star5">
            <a:avLst>
              <a:gd name="adj" fmla="val 9530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 rot="19465677">
            <a:off x="4591980" y="1178316"/>
            <a:ext cx="2104373" cy="1290181"/>
          </a:xfrm>
          <a:prstGeom prst="star5">
            <a:avLst>
              <a:gd name="adj" fmla="val 1382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062935" y="2741229"/>
            <a:ext cx="154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SUPERNOVA</a:t>
            </a: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544031" y="4683660"/>
            <a:ext cx="1188720" cy="1188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589786" y="4731449"/>
            <a:ext cx="1097280" cy="109728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764965" y="4904617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927670" y="4458793"/>
            <a:ext cx="37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/>
                <a:cs typeface="Georgia"/>
              </a:rPr>
              <a:t>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50973" y="4731450"/>
            <a:ext cx="548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/>
                <a:cs typeface="Georgia"/>
              </a:rPr>
              <a:t>He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818545" y="5091111"/>
            <a:ext cx="609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rPr>
              <a:t>Core</a:t>
            </a:r>
          </a:p>
        </p:txBody>
      </p:sp>
      <p:sp>
        <p:nvSpPr>
          <p:cNvPr id="58" name="5-Point Star 57"/>
          <p:cNvSpPr/>
          <p:nvPr/>
        </p:nvSpPr>
        <p:spPr>
          <a:xfrm rot="20071375">
            <a:off x="4591980" y="4564782"/>
            <a:ext cx="2104373" cy="1290181"/>
          </a:xfrm>
          <a:prstGeom prst="star5">
            <a:avLst>
              <a:gd name="adj" fmla="val 1382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062935" y="6127695"/>
            <a:ext cx="154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SUPERNOVA</a:t>
            </a:r>
          </a:p>
        </p:txBody>
      </p:sp>
      <p:sp>
        <p:nvSpPr>
          <p:cNvPr id="62" name="5-Point Star 61"/>
          <p:cNvSpPr/>
          <p:nvPr/>
        </p:nvSpPr>
        <p:spPr>
          <a:xfrm rot="886222">
            <a:off x="4742514" y="4603224"/>
            <a:ext cx="1948269" cy="1274861"/>
          </a:xfrm>
          <a:prstGeom prst="star5">
            <a:avLst>
              <a:gd name="adj" fmla="val 9530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ghtning Bolt 3"/>
          <p:cNvSpPr/>
          <p:nvPr/>
        </p:nvSpPr>
        <p:spPr>
          <a:xfrm rot="1340790">
            <a:off x="1607279" y="2593298"/>
            <a:ext cx="914400" cy="18288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8443392" y="1646193"/>
            <a:ext cx="146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Type II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443391" y="5050323"/>
            <a:ext cx="305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 </a:t>
            </a:r>
            <a:r>
              <a:rPr lang="en-US" sz="2400" dirty="0" err="1">
                <a:solidFill>
                  <a:srgbClr val="FF0000"/>
                </a:solidFill>
              </a:rPr>
              <a:t>SNe</a:t>
            </a:r>
            <a:r>
              <a:rPr lang="en-US" sz="2400" dirty="0">
                <a:solidFill>
                  <a:srgbClr val="FF0000"/>
                </a:solidFill>
              </a:rPr>
              <a:t> (Types </a:t>
            </a:r>
            <a:r>
              <a:rPr lang="en-US" sz="2400" dirty="0" err="1">
                <a:solidFill>
                  <a:srgbClr val="FF0000"/>
                </a:solidFill>
              </a:rPr>
              <a:t>IIb,Ib,Ic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883146" y="2693504"/>
            <a:ext cx="461665" cy="10593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STRIP!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3107837" y="1650658"/>
            <a:ext cx="13716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riped Right Arrow 41"/>
          <p:cNvSpPr/>
          <p:nvPr/>
        </p:nvSpPr>
        <p:spPr>
          <a:xfrm>
            <a:off x="3107837" y="5050323"/>
            <a:ext cx="13716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riped Right Arrow 45"/>
          <p:cNvSpPr/>
          <p:nvPr/>
        </p:nvSpPr>
        <p:spPr>
          <a:xfrm>
            <a:off x="6985688" y="1645707"/>
            <a:ext cx="13716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riped Right Arrow 46"/>
          <p:cNvSpPr/>
          <p:nvPr/>
        </p:nvSpPr>
        <p:spPr>
          <a:xfrm>
            <a:off x="6985688" y="5050323"/>
            <a:ext cx="13716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31606" y="5688938"/>
            <a:ext cx="822960" cy="82296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080300" y="5739270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78558" y="6134534"/>
            <a:ext cx="548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/>
                <a:cs typeface="Georgia"/>
              </a:rPr>
              <a:t>He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33880" y="5909139"/>
            <a:ext cx="609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rPr>
              <a:t>Core</a:t>
            </a:r>
          </a:p>
        </p:txBody>
      </p:sp>
      <p:sp>
        <p:nvSpPr>
          <p:cNvPr id="68" name="Oval 67"/>
          <p:cNvSpPr/>
          <p:nvPr/>
        </p:nvSpPr>
        <p:spPr>
          <a:xfrm>
            <a:off x="2457711" y="5696556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523817" y="5888168"/>
            <a:ext cx="609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rPr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13371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9" grpId="0" animBg="1"/>
      <p:bldP spid="50" grpId="0" animBg="1"/>
      <p:bldP spid="51" grpId="0" animBg="1"/>
      <p:bldP spid="54" grpId="0"/>
      <p:bldP spid="55" grpId="0"/>
      <p:bldP spid="56" grpId="0"/>
      <p:bldP spid="58" grpId="0" animBg="1"/>
      <p:bldP spid="59" grpId="0"/>
      <p:bldP spid="62" grpId="0" animBg="1"/>
      <p:bldP spid="4" grpId="0" animBg="1"/>
      <p:bldP spid="81" grpId="0"/>
      <p:bldP spid="82" grpId="0"/>
      <p:bldP spid="84" grpId="0"/>
      <p:bldP spid="3" grpId="0" animBg="1"/>
      <p:bldP spid="42" grpId="0" animBg="1"/>
      <p:bldP spid="46" grpId="0" animBg="1"/>
      <p:bldP spid="47" grpId="0" animBg="1"/>
      <p:bldP spid="53" grpId="0" animBg="1"/>
      <p:bldP spid="53" grpId="1" animBg="1"/>
      <p:bldP spid="61" grpId="0" animBg="1"/>
      <p:bldP spid="61" grpId="1" animBg="1"/>
      <p:bldP spid="64" grpId="0"/>
      <p:bldP spid="64" grpId="1"/>
      <p:bldP spid="65" grpId="0"/>
      <p:bldP spid="65" grpId="1"/>
      <p:bldP spid="68" grpId="0" animBg="1"/>
      <p:bldP spid="68" grpId="1" animBg="1"/>
      <p:bldP spid="78" grpId="0"/>
      <p:bldP spid="7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90" y="-94610"/>
            <a:ext cx="10131425" cy="1456267"/>
          </a:xfrm>
        </p:spPr>
        <p:txBody>
          <a:bodyPr/>
          <a:lstStyle/>
          <a:p>
            <a:r>
              <a:rPr lang="en-US" dirty="0"/>
              <a:t>Type </a:t>
            </a:r>
            <a:r>
              <a:rPr lang="en-US" dirty="0" err="1"/>
              <a:t>II</a:t>
            </a:r>
            <a:r>
              <a:rPr lang="en-US" cap="none" dirty="0" err="1"/>
              <a:t>b</a:t>
            </a:r>
            <a:r>
              <a:rPr lang="en-US" dirty="0"/>
              <a:t> </a:t>
            </a:r>
            <a:r>
              <a:rPr lang="en-US" dirty="0" err="1"/>
              <a:t>SN</a:t>
            </a:r>
            <a:r>
              <a:rPr lang="en-US" cap="none" dirty="0" err="1"/>
              <a:t>e</a:t>
            </a:r>
            <a:endParaRPr lang="en-US" cap="none" dirty="0"/>
          </a:p>
        </p:txBody>
      </p:sp>
      <p:sp>
        <p:nvSpPr>
          <p:cNvPr id="49" name="Oval 48"/>
          <p:cNvSpPr>
            <a:spLocks/>
          </p:cNvSpPr>
          <p:nvPr/>
        </p:nvSpPr>
        <p:spPr>
          <a:xfrm>
            <a:off x="782862" y="2189463"/>
            <a:ext cx="1188720" cy="1188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28617" y="2240495"/>
            <a:ext cx="1097280" cy="109728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03796" y="2430288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78241" y="2038506"/>
            <a:ext cx="37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/>
                <a:cs typeface="Georgia"/>
              </a:rPr>
              <a:t>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89804" y="2240496"/>
            <a:ext cx="548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/>
                <a:cs typeface="Georgia"/>
              </a:rPr>
              <a:t>He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69902" y="2625209"/>
            <a:ext cx="609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Georgia"/>
                <a:cs typeface="Georgia"/>
              </a:rPr>
              <a:t>Core</a:t>
            </a:r>
          </a:p>
        </p:txBody>
      </p:sp>
      <p:sp>
        <p:nvSpPr>
          <p:cNvPr id="58" name="5-Point Star 57"/>
          <p:cNvSpPr/>
          <p:nvPr/>
        </p:nvSpPr>
        <p:spPr>
          <a:xfrm rot="20071375">
            <a:off x="3830811" y="2073828"/>
            <a:ext cx="2104373" cy="1290181"/>
          </a:xfrm>
          <a:prstGeom prst="star5">
            <a:avLst>
              <a:gd name="adj" fmla="val 1382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301766" y="3636741"/>
            <a:ext cx="154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SUPERNOVA</a:t>
            </a:r>
          </a:p>
        </p:txBody>
      </p:sp>
      <p:sp>
        <p:nvSpPr>
          <p:cNvPr id="62" name="5-Point Star 61"/>
          <p:cNvSpPr/>
          <p:nvPr/>
        </p:nvSpPr>
        <p:spPr>
          <a:xfrm rot="886222">
            <a:off x="3981345" y="2112270"/>
            <a:ext cx="1948269" cy="1274861"/>
          </a:xfrm>
          <a:prstGeom prst="star5">
            <a:avLst>
              <a:gd name="adj" fmla="val 9530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9359870" y="5475956"/>
            <a:ext cx="2023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cs typeface="Georgia"/>
              </a:rPr>
              <a:t>Jerkstrand</a:t>
            </a:r>
            <a:r>
              <a:rPr lang="en-US" sz="1400" dirty="0">
                <a:cs typeface="Georgia"/>
              </a:rPr>
              <a:t> et al., 2015</a:t>
            </a:r>
          </a:p>
        </p:txBody>
      </p: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8506677" y="724238"/>
            <a:ext cx="2700000" cy="4831928"/>
            <a:chOff x="2941097" y="1416049"/>
            <a:chExt cx="2880218" cy="5154447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2"/>
            <a:srcRect l="35448" r="35326"/>
            <a:stretch/>
          </p:blipFill>
          <p:spPr>
            <a:xfrm>
              <a:off x="3296225" y="1416049"/>
              <a:ext cx="2525090" cy="5154447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2"/>
            <a:srcRect r="95890" b="4154"/>
            <a:stretch/>
          </p:blipFill>
          <p:spPr>
            <a:xfrm>
              <a:off x="2941097" y="1416049"/>
              <a:ext cx="355128" cy="4940301"/>
            </a:xfrm>
            <a:prstGeom prst="rect">
              <a:avLst/>
            </a:prstGeom>
          </p:spPr>
        </p:pic>
      </p:grpSp>
      <p:cxnSp>
        <p:nvCxnSpPr>
          <p:cNvPr id="74" name="Straight Connector 73"/>
          <p:cNvCxnSpPr/>
          <p:nvPr/>
        </p:nvCxnSpPr>
        <p:spPr>
          <a:xfrm flipV="1">
            <a:off x="11179950" y="741091"/>
            <a:ext cx="0" cy="451538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Down Arrow 75"/>
          <p:cNvSpPr/>
          <p:nvPr/>
        </p:nvSpPr>
        <p:spPr>
          <a:xfrm>
            <a:off x="11305592" y="1667386"/>
            <a:ext cx="209269" cy="2598488"/>
          </a:xfrm>
          <a:prstGeom prst="downArrow">
            <a:avLst/>
          </a:prstGeom>
          <a:solidFill>
            <a:srgbClr val="CCFF66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11357377" y="2559369"/>
            <a:ext cx="400110" cy="9233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cs typeface="Georgia"/>
              </a:rPr>
              <a:t>time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082344" y="2882493"/>
            <a:ext cx="119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SN 2011dh</a:t>
            </a:r>
          </a:p>
        </p:txBody>
      </p:sp>
      <p:sp>
        <p:nvSpPr>
          <p:cNvPr id="42" name="Striped Right Arrow 41"/>
          <p:cNvSpPr/>
          <p:nvPr/>
        </p:nvSpPr>
        <p:spPr>
          <a:xfrm>
            <a:off x="2346668" y="2559369"/>
            <a:ext cx="13716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riped Right Arrow 46"/>
          <p:cNvSpPr/>
          <p:nvPr/>
        </p:nvSpPr>
        <p:spPr>
          <a:xfrm>
            <a:off x="6272075" y="2559369"/>
            <a:ext cx="13716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25545" y="1305154"/>
            <a:ext cx="1115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99d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24627" y="3241811"/>
            <a:ext cx="1115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202d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B839643-C99B-AC42-8213-B3604D94E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23" y="4213184"/>
            <a:ext cx="7884427" cy="2326457"/>
          </a:xfrm>
        </p:spPr>
        <p:txBody>
          <a:bodyPr>
            <a:normAutofit/>
          </a:bodyPr>
          <a:lstStyle/>
          <a:p>
            <a:r>
              <a:rPr lang="en-US" dirty="0"/>
              <a:t>Abundant</a:t>
            </a:r>
          </a:p>
          <a:p>
            <a:pPr lvl="1"/>
            <a:r>
              <a:rPr lang="en-US" dirty="0"/>
              <a:t>~ 10-12% </a:t>
            </a:r>
            <a:r>
              <a:rPr lang="en-US" baseline="30000" dirty="0" err="1"/>
              <a:t>a,b,c</a:t>
            </a:r>
            <a:r>
              <a:rPr lang="en-US" dirty="0"/>
              <a:t> of all core-collapse </a:t>
            </a:r>
            <a:r>
              <a:rPr lang="en-US" dirty="0" err="1"/>
              <a:t>SNe</a:t>
            </a:r>
            <a:endParaRPr lang="en-US" dirty="0"/>
          </a:p>
          <a:p>
            <a:pPr lvl="1"/>
            <a:r>
              <a:rPr lang="en-US" dirty="0"/>
              <a:t>30-40% </a:t>
            </a:r>
            <a:r>
              <a:rPr lang="en-US" baseline="30000" dirty="0" err="1"/>
              <a:t>a,b,c</a:t>
            </a:r>
            <a:r>
              <a:rPr lang="en-US" dirty="0"/>
              <a:t> of all SE </a:t>
            </a:r>
            <a:r>
              <a:rPr lang="en-US" dirty="0" err="1"/>
              <a:t>SNe</a:t>
            </a:r>
            <a:endParaRPr lang="en-US" dirty="0"/>
          </a:p>
          <a:p>
            <a:r>
              <a:rPr lang="en-US" b="1" dirty="0"/>
              <a:t>Five</a:t>
            </a:r>
            <a:r>
              <a:rPr lang="en-US" dirty="0"/>
              <a:t> with detected progenitors (</a:t>
            </a:r>
            <a:r>
              <a:rPr lang="en-US" dirty="0" err="1"/>
              <a:t>SNe</a:t>
            </a:r>
            <a:r>
              <a:rPr lang="en-US" dirty="0"/>
              <a:t> 1993J, 2008ax, 2011dh, 2013df, 2016gkg)</a:t>
            </a:r>
          </a:p>
          <a:p>
            <a:r>
              <a:rPr lang="en-US" b="1" dirty="0"/>
              <a:t>Three</a:t>
            </a:r>
            <a:r>
              <a:rPr lang="en-US" dirty="0"/>
              <a:t> with evidence for binary companion (</a:t>
            </a:r>
            <a:r>
              <a:rPr lang="en-US" dirty="0" err="1"/>
              <a:t>SNe</a:t>
            </a:r>
            <a:r>
              <a:rPr lang="en-US" dirty="0"/>
              <a:t> 1993J, 2001ig, 2011dh)</a:t>
            </a:r>
          </a:p>
        </p:txBody>
      </p:sp>
    </p:spTree>
    <p:extLst>
      <p:ext uri="{BB962C8B-B14F-4D97-AF65-F5344CB8AC3E}">
        <p14:creationId xmlns:p14="http://schemas.microsoft.com/office/powerpoint/2010/main" val="5369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4" grpId="0"/>
      <p:bldP spid="55" grpId="0"/>
      <p:bldP spid="56" grpId="0"/>
      <p:bldP spid="58" grpId="0" animBg="1"/>
      <p:bldP spid="59" grpId="0"/>
      <p:bldP spid="62" grpId="0" animBg="1"/>
      <p:bldP spid="69" grpId="0"/>
      <p:bldP spid="76" grpId="0" animBg="1"/>
      <p:bldP spid="77" grpId="0"/>
      <p:bldP spid="80" grpId="0"/>
      <p:bldP spid="42" grpId="0" animBg="1"/>
      <p:bldP spid="47" grpId="0" animBg="1"/>
      <p:bldP spid="5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Callout 1 (Border and Accent Bar) 5">
            <a:extLst>
              <a:ext uri="{FF2B5EF4-FFF2-40B4-BE49-F238E27FC236}">
                <a16:creationId xmlns:a16="http://schemas.microsoft.com/office/drawing/2014/main" id="{5EF418A0-929D-9844-876A-B1E25B3C9DFF}"/>
              </a:ext>
            </a:extLst>
          </p:cNvPr>
          <p:cNvSpPr/>
          <p:nvPr/>
        </p:nvSpPr>
        <p:spPr>
          <a:xfrm>
            <a:off x="7077192" y="2968650"/>
            <a:ext cx="3994289" cy="2057759"/>
          </a:xfrm>
          <a:prstGeom prst="accentBorderCallout1">
            <a:avLst>
              <a:gd name="adj1" fmla="val 44003"/>
              <a:gd name="adj2" fmla="val -6200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D5D90-1FCD-3047-96F4-8DA9ACFE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Drives Stripping?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3E54A4-9AEC-E949-A3C6-A6CF870AF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6633"/>
              </p:ext>
            </p:extLst>
          </p:nvPr>
        </p:nvGraphicFramePr>
        <p:xfrm>
          <a:off x="300791" y="2445948"/>
          <a:ext cx="5992091" cy="314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1BD859-A40F-0A46-A6CF-A3390CDC8517}"/>
              </a:ext>
            </a:extLst>
          </p:cNvPr>
          <p:cNvSpPr txBox="1">
            <a:spLocks/>
          </p:cNvSpPr>
          <p:nvPr/>
        </p:nvSpPr>
        <p:spPr>
          <a:xfrm>
            <a:off x="7077192" y="2998151"/>
            <a:ext cx="4354764" cy="202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 binarity for massive stars (Sana et al., 2012; </a:t>
            </a:r>
            <a:r>
              <a:rPr lang="en-US" dirty="0" err="1"/>
              <a:t>Kobulnicky</a:t>
            </a:r>
            <a:r>
              <a:rPr lang="en-US" dirty="0"/>
              <a:t> et al. 2014; Moe &amp; Di Stefano 2017)</a:t>
            </a:r>
          </a:p>
          <a:p>
            <a:r>
              <a:rPr lang="en-US" dirty="0"/>
              <a:t>Clumping in winds (Smith et al. 2014)</a:t>
            </a:r>
          </a:p>
          <a:p>
            <a:r>
              <a:rPr lang="en-US" dirty="0"/>
              <a:t>High SE SN fractions (Smith et al. 2011) </a:t>
            </a:r>
          </a:p>
          <a:p>
            <a:r>
              <a:rPr lang="en-US" dirty="0"/>
              <a:t>Low pre-SN progenitor mass (Lyman et al., 2016; Prentice et al., 2018)</a:t>
            </a:r>
          </a:p>
          <a:p>
            <a:r>
              <a:rPr lang="en-US" dirty="0"/>
              <a:t>High pre-SN mass loss rates (Wellons et al. 2012; </a:t>
            </a:r>
            <a:r>
              <a:rPr lang="en-US" dirty="0" err="1"/>
              <a:t>Drout</a:t>
            </a:r>
            <a:r>
              <a:rPr lang="en-US" dirty="0"/>
              <a:t> et al. 2016 )</a:t>
            </a:r>
          </a:p>
        </p:txBody>
      </p:sp>
    </p:spTree>
    <p:extLst>
      <p:ext uri="{BB962C8B-B14F-4D97-AF65-F5344CB8AC3E}">
        <p14:creationId xmlns:p14="http://schemas.microsoft.com/office/powerpoint/2010/main" val="30216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9CAF-CE12-3340-946A-3FDF1BB2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FF469-1A4A-DA40-946E-39B4A67AC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Physics dominates Models that can explain observations</a:t>
            </a:r>
          </a:p>
        </p:txBody>
      </p:sp>
    </p:spTree>
    <p:extLst>
      <p:ext uri="{BB962C8B-B14F-4D97-AF65-F5344CB8AC3E}">
        <p14:creationId xmlns:p14="http://schemas.microsoft.com/office/powerpoint/2010/main" val="216062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92191"/>
            <a:ext cx="10131425" cy="4087923"/>
          </a:xfrm>
        </p:spPr>
        <p:txBody>
          <a:bodyPr>
            <a:normAutofit/>
          </a:bodyPr>
          <a:lstStyle/>
          <a:p>
            <a:r>
              <a:rPr lang="en-US" dirty="0"/>
              <a:t>Parameter space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5590" y="-9461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Models</a:t>
            </a:r>
            <a:endParaRPr lang="en-US" cap="none" dirty="0"/>
          </a:p>
        </p:txBody>
      </p:sp>
      <p:sp>
        <p:nvSpPr>
          <p:cNvPr id="14" name="TextBox 13"/>
          <p:cNvSpPr txBox="1"/>
          <p:nvPr/>
        </p:nvSpPr>
        <p:spPr>
          <a:xfrm>
            <a:off x="9918895" y="4105305"/>
            <a:ext cx="179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**Conservative and </a:t>
            </a:r>
          </a:p>
          <a:p>
            <a:r>
              <a:rPr lang="en-US" sz="1400" dirty="0"/>
              <a:t>non-conservative MT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5799" y="4726006"/>
            <a:ext cx="10131425" cy="1995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Stellar winds:</a:t>
            </a:r>
          </a:p>
          <a:p>
            <a:pPr lvl="1"/>
            <a:r>
              <a:rPr lang="en-US" dirty="0"/>
              <a:t>Hot H-rich: </a:t>
            </a:r>
            <a:r>
              <a:rPr lang="en-US" dirty="0" err="1"/>
              <a:t>Vink</a:t>
            </a:r>
            <a:r>
              <a:rPr lang="en-US" dirty="0"/>
              <a:t> et al., 2001</a:t>
            </a:r>
          </a:p>
          <a:p>
            <a:pPr lvl="1"/>
            <a:r>
              <a:rPr lang="en-US" dirty="0"/>
              <a:t>Cool: de Jager et al., 1988 </a:t>
            </a:r>
            <a:r>
              <a:rPr lang="en-US" b="1" dirty="0"/>
              <a:t>scaled (Z/Z</a:t>
            </a:r>
            <a:r>
              <a:rPr lang="bg-BG" b="1" baseline="-25000" dirty="0"/>
              <a:t>☉</a:t>
            </a:r>
            <a:r>
              <a:rPr lang="en-US" b="1" dirty="0"/>
              <a:t>)</a:t>
            </a:r>
            <a:r>
              <a:rPr lang="en-US" b="1" baseline="30000" dirty="0"/>
              <a:t>0.85</a:t>
            </a:r>
            <a:r>
              <a:rPr lang="en-US" dirty="0"/>
              <a:t> ; (but see van Loon et al. 2005; Goldman et al. 2017) </a:t>
            </a:r>
          </a:p>
          <a:p>
            <a:pPr lvl="1"/>
            <a:r>
              <a:rPr lang="en-US" dirty="0"/>
              <a:t>Hot WR: </a:t>
            </a:r>
            <a:r>
              <a:rPr lang="en-US" dirty="0" err="1"/>
              <a:t>Nugis</a:t>
            </a:r>
            <a:r>
              <a:rPr lang="en-US" dirty="0"/>
              <a:t> and </a:t>
            </a:r>
            <a:r>
              <a:rPr lang="en-US" dirty="0" err="1"/>
              <a:t>Lamers</a:t>
            </a:r>
            <a:r>
              <a:rPr lang="en-US" dirty="0"/>
              <a:t>, 2000</a:t>
            </a:r>
          </a:p>
          <a:p>
            <a:r>
              <a:rPr lang="en-US" dirty="0"/>
              <a:t>SN IIb progenitor is one that reaches CC with 0.01 M</a:t>
            </a:r>
            <a:r>
              <a:rPr lang="bg-BG" b="1" baseline="-25000" dirty="0"/>
              <a:t>☉ </a:t>
            </a:r>
            <a:r>
              <a:rPr lang="en-US" b="1" baseline="-25000" dirty="0"/>
              <a:t> </a:t>
            </a:r>
            <a:r>
              <a:rPr lang="en-US" dirty="0"/>
              <a:t>&lt; </a:t>
            </a:r>
            <a:r>
              <a:rPr lang="en-US" dirty="0" err="1"/>
              <a:t>M</a:t>
            </a:r>
            <a:r>
              <a:rPr lang="en-US" baseline="-25000" dirty="0" err="1"/>
              <a:t>env</a:t>
            </a:r>
            <a:r>
              <a:rPr lang="en-US" dirty="0"/>
              <a:t>&lt; 1 M</a:t>
            </a:r>
            <a:r>
              <a:rPr lang="bg-BG" b="1" baseline="-25000" dirty="0"/>
              <a:t>☉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916582" y="3742457"/>
            <a:ext cx="179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*Non-rotating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017E1D-B9EB-C849-89D3-A56CAC236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73761"/>
              </p:ext>
            </p:extLst>
          </p:nvPr>
        </p:nvGraphicFramePr>
        <p:xfrm>
          <a:off x="1613182" y="1864987"/>
          <a:ext cx="8223837" cy="273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868529789"/>
                    </a:ext>
                  </a:extLst>
                </a:gridCol>
                <a:gridCol w="1360371">
                  <a:extLst>
                    <a:ext uri="{9D8B030D-6E8A-4147-A177-3AD203B41FA5}">
                      <a16:colId xmlns:a16="http://schemas.microsoft.com/office/drawing/2014/main" val="2629740165"/>
                    </a:ext>
                  </a:extLst>
                </a:gridCol>
                <a:gridCol w="847023">
                  <a:extLst>
                    <a:ext uri="{9D8B030D-6E8A-4147-A177-3AD203B41FA5}">
                      <a16:colId xmlns:a16="http://schemas.microsoft.com/office/drawing/2014/main" val="1503881923"/>
                    </a:ext>
                  </a:extLst>
                </a:gridCol>
                <a:gridCol w="840606">
                  <a:extLst>
                    <a:ext uri="{9D8B030D-6E8A-4147-A177-3AD203B41FA5}">
                      <a16:colId xmlns:a16="http://schemas.microsoft.com/office/drawing/2014/main" val="2192133869"/>
                    </a:ext>
                  </a:extLst>
                </a:gridCol>
                <a:gridCol w="1262633">
                  <a:extLst>
                    <a:ext uri="{9D8B030D-6E8A-4147-A177-3AD203B41FA5}">
                      <a16:colId xmlns:a16="http://schemas.microsoft.com/office/drawing/2014/main" val="2180021926"/>
                    </a:ext>
                  </a:extLst>
                </a:gridCol>
                <a:gridCol w="847023">
                  <a:extLst>
                    <a:ext uri="{9D8B030D-6E8A-4147-A177-3AD203B41FA5}">
                      <a16:colId xmlns:a16="http://schemas.microsoft.com/office/drawing/2014/main" val="811134858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732540138"/>
                    </a:ext>
                  </a:extLst>
                </a:gridCol>
                <a:gridCol w="1232034">
                  <a:extLst>
                    <a:ext uri="{9D8B030D-6E8A-4147-A177-3AD203B41FA5}">
                      <a16:colId xmlns:a16="http://schemas.microsoft.com/office/drawing/2014/main" val="4266280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/>
                        <a:t>Z</a:t>
                      </a:r>
                      <a:r>
                        <a:rPr lang="bg-BG" b="0" baseline="-25000" dirty="0"/>
                        <a:t>☉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/>
                        <a:t>Z</a:t>
                      </a:r>
                      <a:r>
                        <a:rPr lang="bg-BG" b="0" baseline="-25000" dirty="0"/>
                        <a:t>☉</a:t>
                      </a:r>
                      <a:r>
                        <a:rPr lang="en-US" b="0" baseline="0" dirty="0"/>
                        <a:t>/4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33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577327"/>
                  </a:ext>
                </a:extLst>
              </a:tr>
              <a:tr h="155966">
                <a:tc>
                  <a:txBody>
                    <a:bodyPr/>
                    <a:lstStyle/>
                    <a:p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M</a:t>
                      </a:r>
                      <a:r>
                        <a:rPr lang="en-US" baseline="-25000" dirty="0"/>
                        <a:t>ZAMS</a:t>
                      </a:r>
                      <a:r>
                        <a:rPr lang="en-US" baseline="0" dirty="0"/>
                        <a:t>(M</a:t>
                      </a:r>
                      <a:r>
                        <a:rPr lang="bg-BG" b="1" baseline="-25000" dirty="0"/>
                        <a:t>☉</a:t>
                      </a:r>
                      <a:r>
                        <a:rPr lang="en-US" b="0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0.0005 </a:t>
                      </a:r>
                      <a:r>
                        <a:rPr lang="en-US" dirty="0" err="1"/>
                        <a:t>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0.0005 </a:t>
                      </a:r>
                      <a:r>
                        <a:rPr lang="en-US" dirty="0" err="1"/>
                        <a:t>dex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2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en-US" baseline="-25000" dirty="0"/>
                        <a:t>1,ZAMS</a:t>
                      </a:r>
                      <a:r>
                        <a:rPr lang="en-US" baseline="0" dirty="0"/>
                        <a:t>(M</a:t>
                      </a:r>
                      <a:r>
                        <a:rPr lang="bg-BG" b="1" baseline="-25000" dirty="0"/>
                        <a:t>☉</a:t>
                      </a:r>
                      <a:r>
                        <a:rPr lang="en-US" b="0" baseline="0" dirty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 </a:t>
                      </a:r>
                      <a:r>
                        <a:rPr lang="en-US" dirty="0" err="1"/>
                        <a:t>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 </a:t>
                      </a:r>
                      <a:r>
                        <a:rPr lang="en-US" dirty="0" err="1"/>
                        <a:t>dex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46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/M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53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orb</a:t>
                      </a:r>
                      <a:r>
                        <a:rPr lang="en-US" dirty="0"/>
                        <a:t> (days)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 </a:t>
                      </a:r>
                      <a:r>
                        <a:rPr lang="en-US" dirty="0" err="1"/>
                        <a:t>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  <a:p>
                      <a:r>
                        <a:rPr lang="en-US" sz="1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 </a:t>
                      </a:r>
                      <a:r>
                        <a:rPr lang="en-US" sz="1400" dirty="0" err="1"/>
                        <a:t>dex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20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0.02 </a:t>
                      </a:r>
                      <a:r>
                        <a:rPr lang="en-US" sz="1400" dirty="0" err="1"/>
                        <a:t>dex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894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83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99527"/>
            <a:ext cx="11307277" cy="1456267"/>
          </a:xfrm>
        </p:spPr>
        <p:txBody>
          <a:bodyPr/>
          <a:lstStyle/>
          <a:p>
            <a:r>
              <a:rPr lang="en-US" dirty="0"/>
              <a:t>Type II</a:t>
            </a:r>
            <a:r>
              <a:rPr lang="en-US" cap="none" dirty="0"/>
              <a:t>b</a:t>
            </a:r>
            <a:r>
              <a:rPr lang="en-US" dirty="0"/>
              <a:t> SN</a:t>
            </a:r>
            <a:r>
              <a:rPr lang="en-US" cap="none" dirty="0"/>
              <a:t> PROGENITORS </a:t>
            </a:r>
            <a:r>
              <a:rPr lang="en-US" dirty="0"/>
              <a:t>– Parameter Space AND RATES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8047" y="1742509"/>
            <a:ext cx="3248181" cy="487227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363" y="1733227"/>
            <a:ext cx="3236927" cy="4855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066" y="1014528"/>
            <a:ext cx="4376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Single</a:t>
            </a:r>
          </a:p>
          <a:p>
            <a:r>
              <a:rPr lang="en-US" dirty="0"/>
              <a:t>Z</a:t>
            </a:r>
            <a:r>
              <a:rPr lang="bg-BG" baseline="-25000" dirty="0"/>
              <a:t>☉</a:t>
            </a:r>
            <a:r>
              <a:rPr lang="en-US" dirty="0"/>
              <a:t>: 22-26M</a:t>
            </a:r>
            <a:r>
              <a:rPr lang="bg-BG" b="1" baseline="-25000" dirty="0"/>
              <a:t>☉</a:t>
            </a:r>
            <a:r>
              <a:rPr lang="en-US" dirty="0"/>
              <a:t> 				Z</a:t>
            </a:r>
            <a:r>
              <a:rPr lang="bg-BG" baseline="-25000" dirty="0"/>
              <a:t>☉</a:t>
            </a:r>
            <a:r>
              <a:rPr lang="en-US" dirty="0"/>
              <a:t>/4: &gt;50M</a:t>
            </a:r>
            <a:r>
              <a:rPr lang="bg-BG" b="1" baseline="-25000" dirty="0"/>
              <a:t>☉</a:t>
            </a:r>
            <a:r>
              <a:rPr lang="en-US" b="1" baseline="30000" dirty="0"/>
              <a:t>*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50868" y="1704694"/>
            <a:ext cx="1786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directly collapse</a:t>
            </a:r>
          </a:p>
        </p:txBody>
      </p:sp>
      <p:sp>
        <p:nvSpPr>
          <p:cNvPr id="9" name="Oval 8"/>
          <p:cNvSpPr/>
          <p:nvPr/>
        </p:nvSpPr>
        <p:spPr>
          <a:xfrm>
            <a:off x="10370739" y="2714161"/>
            <a:ext cx="914400" cy="370332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BFDBAC-1CEC-344D-B153-DEE253F22F17}"/>
              </a:ext>
            </a:extLst>
          </p:cNvPr>
          <p:cNvSpPr/>
          <p:nvPr/>
        </p:nvSpPr>
        <p:spPr>
          <a:xfrm>
            <a:off x="9252831" y="2888615"/>
            <a:ext cx="914400" cy="27321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144E7-9EAF-B941-BFC1-DD4EDF67A99A}"/>
              </a:ext>
            </a:extLst>
          </p:cNvPr>
          <p:cNvSpPr txBox="1"/>
          <p:nvPr/>
        </p:nvSpPr>
        <p:spPr>
          <a:xfrm>
            <a:off x="7471203" y="1010169"/>
            <a:ext cx="1771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Binary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3D97D4-9006-A040-9734-B4C2FCDC0A89}"/>
              </a:ext>
            </a:extLst>
          </p:cNvPr>
          <p:cNvSpPr txBox="1"/>
          <p:nvPr/>
        </p:nvSpPr>
        <p:spPr>
          <a:xfrm>
            <a:off x="5982505" y="1318646"/>
            <a:ext cx="177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</a:t>
            </a:r>
            <a:r>
              <a:rPr lang="bg-BG" baseline="-25000" dirty="0"/>
              <a:t>☉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AA4A4B-2C3B-8A4F-BF07-73A90BB19361}"/>
              </a:ext>
            </a:extLst>
          </p:cNvPr>
          <p:cNvSpPr txBox="1"/>
          <p:nvPr/>
        </p:nvSpPr>
        <p:spPr>
          <a:xfrm>
            <a:off x="9393302" y="1318792"/>
            <a:ext cx="177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</a:t>
            </a:r>
            <a:r>
              <a:rPr lang="bg-BG" baseline="-25000" dirty="0"/>
              <a:t>☉</a:t>
            </a:r>
            <a:r>
              <a:rPr lang="en-US" dirty="0"/>
              <a:t>/4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330560-CF3F-0047-9016-31137350B44A}"/>
              </a:ext>
            </a:extLst>
          </p:cNvPr>
          <p:cNvSpPr txBox="1"/>
          <p:nvPr/>
        </p:nvSpPr>
        <p:spPr>
          <a:xfrm>
            <a:off x="9184501" y="3885361"/>
            <a:ext cx="106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(2)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contact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0FEAA-C43C-F943-9E91-386ED0FEC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51" y="3029753"/>
            <a:ext cx="4256212" cy="14951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493A66-22F7-624E-A1F5-76A1B1A41CBD}"/>
              </a:ext>
            </a:extLst>
          </p:cNvPr>
          <p:cNvSpPr txBox="1"/>
          <p:nvPr/>
        </p:nvSpPr>
        <p:spPr>
          <a:xfrm>
            <a:off x="1556433" y="2555281"/>
            <a:ext cx="177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RATES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3EDFE32-F6B2-734E-BEA5-B8F12127DB2D}"/>
              </a:ext>
            </a:extLst>
          </p:cNvPr>
          <p:cNvSpPr txBox="1">
            <a:spLocks/>
          </p:cNvSpPr>
          <p:nvPr/>
        </p:nvSpPr>
        <p:spPr>
          <a:xfrm>
            <a:off x="95307" y="4861819"/>
            <a:ext cx="4552387" cy="1895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only account for half the </a:t>
            </a:r>
            <a:r>
              <a:rPr lang="en-US" dirty="0" err="1"/>
              <a:t>IIbs</a:t>
            </a:r>
            <a:r>
              <a:rPr lang="en-US" dirty="0"/>
              <a:t> at solar metallicity</a:t>
            </a:r>
          </a:p>
          <a:p>
            <a:r>
              <a:rPr lang="en-US" dirty="0"/>
              <a:t>Implied rates at low Z are good (need larger observational sample sizes to confirm)</a:t>
            </a:r>
            <a:endParaRPr lang="en-US" b="1" dirty="0"/>
          </a:p>
          <a:p>
            <a:pPr marL="0" indent="0">
              <a:buNone/>
            </a:pPr>
            <a:r>
              <a:rPr lang="en-US" sz="1900" b="1" dirty="0">
                <a:solidFill>
                  <a:srgbClr val="FFC000"/>
                </a:solidFill>
              </a:rPr>
              <a:t>Need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FFC000"/>
                </a:solidFill>
              </a:rPr>
              <a:t>(1) Weaker winds at solar metallicity 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FFC000"/>
                </a:solidFill>
              </a:rPr>
              <a:t>AND </a:t>
            </a:r>
          </a:p>
          <a:p>
            <a:pPr marL="0" indent="0">
              <a:buNone/>
            </a:pPr>
            <a:r>
              <a:rPr lang="en-US" sz="1900" b="1" dirty="0">
                <a:solidFill>
                  <a:srgbClr val="FFC000"/>
                </a:solidFill>
              </a:rPr>
              <a:t>(2) low MT efficiency at all </a:t>
            </a:r>
            <a:r>
              <a:rPr lang="en-US" sz="1900" b="1" dirty="0" err="1">
                <a:solidFill>
                  <a:srgbClr val="FFC000"/>
                </a:solidFill>
              </a:rPr>
              <a:t>metallicites</a:t>
            </a:r>
            <a:endParaRPr lang="en-US" sz="1900" b="1" dirty="0">
              <a:solidFill>
                <a:srgbClr val="FFC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B5F249-7092-794F-97B3-3CEEC6EA601D}"/>
              </a:ext>
            </a:extLst>
          </p:cNvPr>
          <p:cNvSpPr txBox="1"/>
          <p:nvPr/>
        </p:nvSpPr>
        <p:spPr>
          <a:xfrm>
            <a:off x="10048836" y="3833990"/>
            <a:ext cx="178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(1)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weak winds fail to complete stripping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27E7900-0B32-D34A-8096-AF847C8738D0}"/>
              </a:ext>
            </a:extLst>
          </p:cNvPr>
          <p:cNvSpPr/>
          <p:nvPr/>
        </p:nvSpPr>
        <p:spPr>
          <a:xfrm>
            <a:off x="6868029" y="2714161"/>
            <a:ext cx="914400" cy="370332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B9251A-A8F5-1C4B-88AA-EDD21DA9BA1C}"/>
              </a:ext>
            </a:extLst>
          </p:cNvPr>
          <p:cNvSpPr txBox="1"/>
          <p:nvPr/>
        </p:nvSpPr>
        <p:spPr>
          <a:xfrm>
            <a:off x="6358070" y="3661490"/>
            <a:ext cx="1956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(1)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strong winds during the core helium burning successfully strip progenitor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ED8C11-17D4-354A-8DAA-D25F41B918DB}"/>
              </a:ext>
            </a:extLst>
          </p:cNvPr>
          <p:cNvSpPr txBox="1"/>
          <p:nvPr/>
        </p:nvSpPr>
        <p:spPr>
          <a:xfrm>
            <a:off x="3148518" y="4515541"/>
            <a:ext cx="179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Sravan et al., 2018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BE060E-8428-1D4F-A9B8-639F27D9733B}"/>
              </a:ext>
            </a:extLst>
          </p:cNvPr>
          <p:cNvSpPr txBox="1"/>
          <p:nvPr/>
        </p:nvSpPr>
        <p:spPr>
          <a:xfrm>
            <a:off x="10501593" y="6559542"/>
            <a:ext cx="179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Sravan et al., 2018</a:t>
            </a:r>
          </a:p>
        </p:txBody>
      </p:sp>
    </p:spTree>
    <p:extLst>
      <p:ext uri="{BB962C8B-B14F-4D97-AF65-F5344CB8AC3E}">
        <p14:creationId xmlns:p14="http://schemas.microsoft.com/office/powerpoint/2010/main" val="131172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8" grpId="0"/>
      <p:bldP spid="20" grpId="0"/>
      <p:bldP spid="21" grpId="0"/>
      <p:bldP spid="24" grpId="0"/>
      <p:bldP spid="26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793" y="2239434"/>
            <a:ext cx="2373208" cy="3234266"/>
          </a:xfrm>
        </p:spPr>
        <p:txBody>
          <a:bodyPr>
            <a:normAutofit/>
          </a:bodyPr>
          <a:lstStyle/>
          <a:p>
            <a:r>
              <a:rPr lang="en-US" dirty="0"/>
              <a:t>Helium core constraints </a:t>
            </a:r>
            <a:r>
              <a:rPr lang="en-US" b="1" dirty="0"/>
              <a:t>exclude single stars</a:t>
            </a:r>
          </a:p>
          <a:p>
            <a:r>
              <a:rPr lang="en-US" dirty="0"/>
              <a:t>No other strong constraint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17" y="1178884"/>
            <a:ext cx="9547851" cy="509218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AA5825F-1DB3-904A-89E6-FA7750FE0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9B5C2B-13E5-2443-900E-CD3DF0579D00}"/>
              </a:ext>
            </a:extLst>
          </p:cNvPr>
          <p:cNvSpPr txBox="1">
            <a:spLocks/>
          </p:cNvSpPr>
          <p:nvPr/>
        </p:nvSpPr>
        <p:spPr>
          <a:xfrm>
            <a:off x="685801" y="-89902"/>
            <a:ext cx="11307277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Type II</a:t>
            </a:r>
            <a:r>
              <a:rPr lang="en-US" cap="none" dirty="0"/>
              <a:t>b</a:t>
            </a:r>
            <a:r>
              <a:rPr lang="en-US" dirty="0"/>
              <a:t> SN</a:t>
            </a:r>
            <a:r>
              <a:rPr lang="en-US" cap="none" dirty="0"/>
              <a:t> PROGENITORS </a:t>
            </a:r>
            <a:r>
              <a:rPr lang="en-US" dirty="0"/>
              <a:t>– STRUCTURE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C20191-E686-9049-BFED-84F3405C87DB}"/>
              </a:ext>
            </a:extLst>
          </p:cNvPr>
          <p:cNvSpPr/>
          <p:nvPr/>
        </p:nvSpPr>
        <p:spPr>
          <a:xfrm>
            <a:off x="861863" y="3555823"/>
            <a:ext cx="774430" cy="25385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05C2B4-7DAC-3940-81EE-E7EE2F081985}"/>
              </a:ext>
            </a:extLst>
          </p:cNvPr>
          <p:cNvSpPr/>
          <p:nvPr/>
        </p:nvSpPr>
        <p:spPr>
          <a:xfrm>
            <a:off x="6433287" y="3627120"/>
            <a:ext cx="774430" cy="2538500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5635FE-C533-0A4C-A0EF-54AA51CF230B}"/>
              </a:ext>
            </a:extLst>
          </p:cNvPr>
          <p:cNvCxnSpPr>
            <a:cxnSpLocks/>
          </p:cNvCxnSpPr>
          <p:nvPr/>
        </p:nvCxnSpPr>
        <p:spPr>
          <a:xfrm>
            <a:off x="3724977" y="4620126"/>
            <a:ext cx="2633712" cy="3061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FA08DD-3595-7041-B9A1-3868367B541A}"/>
              </a:ext>
            </a:extLst>
          </p:cNvPr>
          <p:cNvCxnSpPr>
            <a:cxnSpLocks/>
          </p:cNvCxnSpPr>
          <p:nvPr/>
        </p:nvCxnSpPr>
        <p:spPr>
          <a:xfrm flipH="1">
            <a:off x="1710892" y="4620126"/>
            <a:ext cx="1118935" cy="38501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F5327F-FBA6-D64D-9EC7-7672E33FD05B}"/>
              </a:ext>
            </a:extLst>
          </p:cNvPr>
          <p:cNvSpPr txBox="1"/>
          <p:nvPr/>
        </p:nvSpPr>
        <p:spPr>
          <a:xfrm>
            <a:off x="2510412" y="4363408"/>
            <a:ext cx="154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Case EB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CEDF99-FA4D-0848-985C-BECFB7B06D73}"/>
              </a:ext>
            </a:extLst>
          </p:cNvPr>
          <p:cNvSpPr txBox="1"/>
          <p:nvPr/>
        </p:nvSpPr>
        <p:spPr>
          <a:xfrm>
            <a:off x="8299011" y="6290748"/>
            <a:ext cx="179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Sravan et al., in prep</a:t>
            </a:r>
          </a:p>
        </p:txBody>
      </p:sp>
    </p:spTree>
    <p:extLst>
      <p:ext uri="{BB962C8B-B14F-4D97-AF65-F5344CB8AC3E}">
        <p14:creationId xmlns:p14="http://schemas.microsoft.com/office/powerpoint/2010/main" val="33682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3389" y="1694047"/>
            <a:ext cx="2518612" cy="4273616"/>
          </a:xfrm>
        </p:spPr>
        <p:txBody>
          <a:bodyPr>
            <a:normAutofit/>
          </a:bodyPr>
          <a:lstStyle/>
          <a:p>
            <a:r>
              <a:rPr lang="en-US" dirty="0"/>
              <a:t>Current observations not particularly constraining</a:t>
            </a:r>
          </a:p>
          <a:p>
            <a:r>
              <a:rPr lang="en-US" dirty="0">
                <a:solidFill>
                  <a:srgbClr val="FFC000"/>
                </a:solidFill>
              </a:rPr>
              <a:t>Blue SN IIb progenitors </a:t>
            </a:r>
            <a:r>
              <a:rPr lang="en-US" b="1" dirty="0">
                <a:solidFill>
                  <a:srgbClr val="FFC000"/>
                </a:solidFill>
              </a:rPr>
              <a:t>expected</a:t>
            </a:r>
            <a:r>
              <a:rPr lang="en-US" dirty="0">
                <a:solidFill>
                  <a:srgbClr val="FFC000"/>
                </a:solidFill>
              </a:rPr>
              <a:t> from rates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If found at solar Z would indicate lower mass loss rates</a:t>
            </a:r>
          </a:p>
          <a:p>
            <a:r>
              <a:rPr lang="en-US" dirty="0"/>
              <a:t>Yellow/red </a:t>
            </a:r>
            <a:r>
              <a:rPr lang="en-US" b="1" dirty="0"/>
              <a:t>companions </a:t>
            </a:r>
            <a:r>
              <a:rPr lang="en-US" dirty="0"/>
              <a:t>predicted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06" y="1233460"/>
            <a:ext cx="9400007" cy="50133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3B7B80-693A-EF49-BCE6-7888D6BF7A72}"/>
              </a:ext>
            </a:extLst>
          </p:cNvPr>
          <p:cNvSpPr txBox="1">
            <a:spLocks/>
          </p:cNvSpPr>
          <p:nvPr/>
        </p:nvSpPr>
        <p:spPr>
          <a:xfrm>
            <a:off x="685801" y="-89902"/>
            <a:ext cx="11307277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Type II</a:t>
            </a:r>
            <a:r>
              <a:rPr lang="en-US" cap="none" dirty="0"/>
              <a:t>b</a:t>
            </a:r>
            <a:r>
              <a:rPr lang="en-US" dirty="0"/>
              <a:t> SN</a:t>
            </a:r>
            <a:r>
              <a:rPr lang="en-US" cap="none" dirty="0"/>
              <a:t> PROGENITORS </a:t>
            </a:r>
            <a:r>
              <a:rPr lang="en-US" dirty="0"/>
              <a:t>– photometry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B476D5-66DD-3040-A0B3-72E40EB5B486}"/>
              </a:ext>
            </a:extLst>
          </p:cNvPr>
          <p:cNvSpPr/>
          <p:nvPr/>
        </p:nvSpPr>
        <p:spPr>
          <a:xfrm rot="420672">
            <a:off x="885523" y="3686477"/>
            <a:ext cx="3165107" cy="76324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113645-33F6-4641-836C-C5CEA6F710D3}"/>
              </a:ext>
            </a:extLst>
          </p:cNvPr>
          <p:cNvSpPr/>
          <p:nvPr/>
        </p:nvSpPr>
        <p:spPr>
          <a:xfrm rot="420672">
            <a:off x="4674694" y="3686476"/>
            <a:ext cx="3165107" cy="763241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D8A065-3ACA-ED45-AE27-B9CAF2A99B6E}"/>
              </a:ext>
            </a:extLst>
          </p:cNvPr>
          <p:cNvCxnSpPr>
            <a:cxnSpLocks/>
          </p:cNvCxnSpPr>
          <p:nvPr/>
        </p:nvCxnSpPr>
        <p:spPr>
          <a:xfrm flipH="1" flipV="1">
            <a:off x="2891448" y="4593790"/>
            <a:ext cx="837322" cy="3066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515B4F2-85D6-434E-B19D-9BD442E8D8CF}"/>
              </a:ext>
            </a:extLst>
          </p:cNvPr>
          <p:cNvSpPr txBox="1"/>
          <p:nvPr/>
        </p:nvSpPr>
        <p:spPr>
          <a:xfrm>
            <a:off x="3409524" y="4720015"/>
            <a:ext cx="154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Case EB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C9D05B-7F41-9245-9080-B2E7087580D9}"/>
              </a:ext>
            </a:extLst>
          </p:cNvPr>
          <p:cNvCxnSpPr>
            <a:cxnSpLocks/>
          </p:cNvCxnSpPr>
          <p:nvPr/>
        </p:nvCxnSpPr>
        <p:spPr>
          <a:xfrm flipV="1">
            <a:off x="4634022" y="4389122"/>
            <a:ext cx="743875" cy="5113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1660F1B-18E5-AC4D-988C-4AC20C16B806}"/>
              </a:ext>
            </a:extLst>
          </p:cNvPr>
          <p:cNvSpPr txBox="1"/>
          <p:nvPr/>
        </p:nvSpPr>
        <p:spPr>
          <a:xfrm>
            <a:off x="8125754" y="6246796"/>
            <a:ext cx="1796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Sravan et al., in prep</a:t>
            </a:r>
          </a:p>
        </p:txBody>
      </p:sp>
    </p:spTree>
    <p:extLst>
      <p:ext uri="{BB962C8B-B14F-4D97-AF65-F5344CB8AC3E}">
        <p14:creationId xmlns:p14="http://schemas.microsoft.com/office/powerpoint/2010/main" val="7711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4974</TotalTime>
  <Words>779</Words>
  <Application>Microsoft Macintosh PowerPoint</Application>
  <PresentationFormat>Widescreen</PresentationFormat>
  <Paragraphs>162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Celestial</vt:lpstr>
      <vt:lpstr>A comprehensive population-scale modeling  of Type IIb supernova progenitors</vt:lpstr>
      <vt:lpstr>Stripped Envelope (SE) Sne</vt:lpstr>
      <vt:lpstr>Type IIb SNe</vt:lpstr>
      <vt:lpstr>What Drives Stripping?</vt:lpstr>
      <vt:lpstr>Question:</vt:lpstr>
      <vt:lpstr>PowerPoint Presentation</vt:lpstr>
      <vt:lpstr>Type IIb SN PROGENITORS – Parameter Space AND RATES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Niharika Sravan</dc:creator>
  <cp:lastModifiedBy>Microsoft Office User</cp:lastModifiedBy>
  <cp:revision>463</cp:revision>
  <cp:lastPrinted>2018-08-02T16:32:22Z</cp:lastPrinted>
  <dcterms:created xsi:type="dcterms:W3CDTF">2016-10-12T04:43:44Z</dcterms:created>
  <dcterms:modified xsi:type="dcterms:W3CDTF">2019-02-24T07:28:41Z</dcterms:modified>
</cp:coreProperties>
</file>