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7" r:id="rId5"/>
    <p:sldId id="272" r:id="rId6"/>
    <p:sldId id="268" r:id="rId7"/>
    <p:sldId id="267" r:id="rId8"/>
    <p:sldId id="269" r:id="rId9"/>
    <p:sldId id="270" r:id="rId10"/>
    <p:sldId id="273" r:id="rId11"/>
    <p:sldId id="276" r:id="rId12"/>
    <p:sldId id="274" r:id="rId13"/>
    <p:sldId id="275" r:id="rId14"/>
    <p:sldId id="277" r:id="rId15"/>
    <p:sldId id="278" r:id="rId16"/>
    <p:sldId id="279" r:id="rId17"/>
    <p:sldId id="259" r:id="rId18"/>
    <p:sldId id="261" r:id="rId19"/>
    <p:sldId id="262" r:id="rId20"/>
    <p:sldId id="263" r:id="rId21"/>
    <p:sldId id="271" r:id="rId22"/>
    <p:sldId id="265" r:id="rId2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09" d="100"/>
          <a:sy n="109" d="100"/>
        </p:scale>
        <p:origin x="672" y="7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2/21/2019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2/21/2019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2/21/2019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2/21/2019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1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r" defTabSz="1218987" rtl="1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836" y="116632"/>
            <a:ext cx="10801200" cy="2000251"/>
          </a:xfrm>
        </p:spPr>
        <p:txBody>
          <a:bodyPr>
            <a:normAutofit/>
          </a:bodyPr>
          <a:lstStyle/>
          <a:p>
            <a:pPr algn="ctr" rtl="0"/>
            <a:r>
              <a:rPr lang="en-US" dirty="0" smtClean="0"/>
              <a:t>Radiative Shocks in Transient Astrophysical Events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15537" y="2036440"/>
            <a:ext cx="8735325" cy="1752600"/>
          </a:xfrm>
        </p:spPr>
        <p:txBody>
          <a:bodyPr>
            <a:normAutofit fontScale="92500" lnSpcReduction="10000"/>
          </a:bodyPr>
          <a:lstStyle/>
          <a:p>
            <a:pPr algn="ctr" rtl="0"/>
            <a:r>
              <a:rPr lang="en-US" cap="none" dirty="0" smtClean="0"/>
              <a:t>Elad Steinberg &amp; Brian Metzger</a:t>
            </a:r>
          </a:p>
          <a:p>
            <a:pPr algn="ctr" rtl="0"/>
            <a:r>
              <a:rPr lang="en-US" cap="none" dirty="0" smtClean="0"/>
              <a:t>Columbia University</a:t>
            </a:r>
          </a:p>
          <a:p>
            <a:pPr algn="ctr" rtl="0"/>
            <a:endParaRPr lang="en-US" cap="none" dirty="0" smtClean="0"/>
          </a:p>
          <a:p>
            <a:pPr algn="ctr" rtl="0"/>
            <a:r>
              <a:rPr lang="en-US" cap="none" dirty="0" smtClean="0"/>
              <a:t>Midwest Workshop on Supernovae </a:t>
            </a:r>
          </a:p>
          <a:p>
            <a:pPr algn="ctr" rtl="0"/>
            <a:r>
              <a:rPr lang="en-US" cap="none" dirty="0" smtClean="0"/>
              <a:t>and Transients</a:t>
            </a:r>
          </a:p>
          <a:p>
            <a:pPr algn="ctr" rtl="0"/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3462919" y="3789040"/>
            <a:ext cx="50405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https://arxiv.org/abs/1805.03223</a:t>
            </a:r>
            <a:endParaRPr lang="he-IL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6637" y1="25955" x2="16637" y2="25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334" y="2564904"/>
            <a:ext cx="6528886" cy="4841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3" y="3421014"/>
            <a:ext cx="5774460" cy="43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575">
        <p:fade/>
      </p:transition>
    </mc:Choice>
    <mc:Fallback xmlns="">
      <p:transition spd="med" advTm="325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Results</a:t>
            </a:r>
            <a:endParaRPr lang="he-I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52" y="1532384"/>
            <a:ext cx="5660188" cy="4263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300" y="116632"/>
            <a:ext cx="4295705" cy="6597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788" y="5877272"/>
            <a:ext cx="691276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err="1" smtClean="0"/>
              <a:t>Avg</a:t>
            </a:r>
            <a:r>
              <a:rPr lang="en-US" sz="2800" dirty="0" smtClean="0"/>
              <a:t> emitting temperature is reduced due to </a:t>
            </a:r>
            <a:r>
              <a:rPr lang="en-US" sz="2800" dirty="0" err="1" smtClean="0"/>
              <a:t>PdV</a:t>
            </a:r>
            <a:r>
              <a:rPr lang="en-US" sz="2800" dirty="0" smtClean="0"/>
              <a:t> work of hot gas on cold under pressured gas.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88372" y="404664"/>
            <a:ext cx="18722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Hot</a:t>
            </a:r>
            <a:endParaRPr lang="he-IL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296047" y="4005064"/>
            <a:ext cx="18722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Hot</a:t>
            </a:r>
            <a:endParaRPr lang="he-IL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254652" y="208637"/>
            <a:ext cx="18722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Cold</a:t>
            </a:r>
            <a:endParaRPr lang="he-IL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169790" y="3583308"/>
            <a:ext cx="18722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Cold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614692" y="5318834"/>
            <a:ext cx="187220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Under Pressured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434475" y="1606029"/>
            <a:ext cx="187220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Under Pressured</a:t>
            </a:r>
            <a:endParaRPr lang="he-IL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430116" y="5414776"/>
            <a:ext cx="2592288" cy="288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1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Mach</a:t>
            </a:r>
            <a:endParaRPr lang="he-IL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41585" y="3199225"/>
            <a:ext cx="2592288" cy="36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1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X-ray fraction</a:t>
            </a:r>
            <a:endParaRPr lang="he-I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761">
        <p:fade/>
      </p:transition>
    </mc:Choice>
    <mc:Fallback xmlns="">
      <p:transition spd="med" advTm="1157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 for ion acceleration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83" y="1628800"/>
            <a:ext cx="6091182" cy="4323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6" y="116632"/>
            <a:ext cx="4217094" cy="6453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12" y="5951860"/>
            <a:ext cx="67687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Corrugated shock structure allows efficient ion acceleration.</a:t>
            </a:r>
            <a:endParaRPr lang="he-IL" sz="28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835616" y="3590275"/>
            <a:ext cx="432306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Non-thermal ion acceleration efficiency</a:t>
            </a:r>
            <a:endParaRPr lang="he-I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5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560">
        <p:fade/>
      </p:transition>
    </mc:Choice>
    <mc:Fallback xmlns="">
      <p:transition spd="med" advTm="635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25860" y="-459432"/>
            <a:ext cx="10360501" cy="1223963"/>
          </a:xfrm>
        </p:spPr>
        <p:txBody>
          <a:bodyPr/>
          <a:lstStyle/>
          <a:p>
            <a:r>
              <a:rPr lang="en-US" dirty="0" smtClean="0"/>
              <a:t>Thin Shell Gas Properties</a:t>
            </a: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1218835" y="900212"/>
            <a:ext cx="30367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Line widths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Dust 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5578" r="7548"/>
          <a:stretch/>
        </p:blipFill>
        <p:spPr>
          <a:xfrm>
            <a:off x="953293" y="2420888"/>
            <a:ext cx="5213127" cy="4269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4854" r="7980"/>
          <a:stretch/>
        </p:blipFill>
        <p:spPr>
          <a:xfrm>
            <a:off x="6567999" y="2420888"/>
            <a:ext cx="5176078" cy="42715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2004" y="196237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weighted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38628" y="198507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Emission weighted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2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017">
        <p:fade/>
      </p:transition>
    </mc:Choice>
    <mc:Fallback xmlns="">
      <p:transition spd="med" advTm="1030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The novel Lagrangian </a:t>
            </a:r>
            <a:r>
              <a:rPr lang="en-US" dirty="0"/>
              <a:t>Voronoi Moving </a:t>
            </a:r>
            <a:r>
              <a:rPr lang="en-US" dirty="0" smtClean="0"/>
              <a:t>Mesh method enables accurate simulations of radiative shocks.</a:t>
            </a:r>
          </a:p>
          <a:p>
            <a:pPr algn="l" rtl="0"/>
            <a:r>
              <a:rPr lang="en-US" dirty="0" smtClean="0"/>
              <a:t>Hydrodynamical instabilities corrugate the shock fronts.</a:t>
            </a:r>
          </a:p>
          <a:p>
            <a:pPr algn="l" rtl="0"/>
            <a:r>
              <a:rPr lang="en-US" dirty="0" smtClean="0"/>
              <a:t>Overpressure hot gas cools mainly by </a:t>
            </a:r>
            <a:r>
              <a:rPr lang="en-US" dirty="0" err="1" smtClean="0"/>
              <a:t>PdV</a:t>
            </a:r>
            <a:r>
              <a:rPr lang="en-US" dirty="0" smtClean="0"/>
              <a:t> work on cold gas, thus reducing the average emitted temperature, factor of 100 for Mach 100.</a:t>
            </a:r>
          </a:p>
          <a:p>
            <a:pPr algn="l" rtl="0"/>
            <a:r>
              <a:rPr lang="en-US" dirty="0" smtClean="0"/>
              <a:t>The corrugated shock structure enables favorable inclinations between the shock front and the magnetic field, enabling ion acceleration, 		         .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23" y="5445224"/>
            <a:ext cx="205511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81">
        <p:fade/>
      </p:transition>
    </mc:Choice>
    <mc:Fallback xmlns="">
      <p:transition spd="med" advTm="120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movies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933673"/>
            <a:ext cx="5600843" cy="3960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237" y="886618"/>
            <a:ext cx="5256177" cy="40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074" y="1041399"/>
            <a:ext cx="5940676" cy="47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08" y="238316"/>
            <a:ext cx="9375848" cy="65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mperature_M36Stable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3932" y="90872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nsity_M36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306" r="11412"/>
          <a:stretch/>
        </p:blipFill>
        <p:spPr>
          <a:xfrm>
            <a:off x="511069" y="1772816"/>
            <a:ext cx="5655351" cy="4012456"/>
          </a:xfrm>
          <a:prstGeom prst="rect">
            <a:avLst/>
          </a:prstGeom>
        </p:spPr>
      </p:pic>
      <p:pic>
        <p:nvPicPr>
          <p:cNvPr id="7" name="Density_M36_S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603" r="12545"/>
          <a:stretch/>
        </p:blipFill>
        <p:spPr>
          <a:xfrm>
            <a:off x="6310436" y="1809709"/>
            <a:ext cx="5317548" cy="399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radiative shocks?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701797"/>
            <a:ext cx="4227457" cy="4462272"/>
          </a:xfrm>
        </p:spPr>
        <p:txBody>
          <a:bodyPr/>
          <a:lstStyle/>
          <a:p>
            <a:pPr algn="just" rtl="0"/>
            <a:r>
              <a:rPr lang="en-US" dirty="0" smtClean="0"/>
              <a:t>Head on shocks give rise to a temperature  </a:t>
            </a:r>
          </a:p>
          <a:p>
            <a:pPr algn="just" rtl="0"/>
            <a:endParaRPr lang="en-US" dirty="0"/>
          </a:p>
          <a:p>
            <a:pPr algn="just" rtl="0"/>
            <a:endParaRPr lang="en-US" dirty="0" smtClean="0"/>
          </a:p>
          <a:p>
            <a:pPr algn="just" rtl="0"/>
            <a:r>
              <a:rPr lang="en-US" dirty="0" smtClean="0"/>
              <a:t>Gas cools via line emission or free-free.</a:t>
            </a:r>
          </a:p>
          <a:p>
            <a:pPr algn="just" rtl="0"/>
            <a:r>
              <a:rPr lang="en-US" dirty="0" smtClean="0"/>
              <a:t>Radiative shocks:</a:t>
            </a:r>
          </a:p>
          <a:p>
            <a:pPr marL="0" indent="0" algn="just" rtl="0">
              <a:buNone/>
            </a:pPr>
            <a:r>
              <a:rPr lang="en-US" dirty="0" smtClean="0"/>
              <a:t>        </a:t>
            </a:r>
            <a:endParaRPr lang="he-I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564" y="3140968"/>
            <a:ext cx="4475648" cy="3573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953" r="1023"/>
          <a:stretch/>
        </p:blipFill>
        <p:spPr>
          <a:xfrm>
            <a:off x="1332000" y="2552452"/>
            <a:ext cx="5616000" cy="88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62564" y="548680"/>
            <a:ext cx="4475648" cy="24482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280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>
            <a:off x="7462564" y="1772816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0930100" y="1737253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1251657"/>
            <a:ext cx="1440160" cy="2577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92" y="1262474"/>
            <a:ext cx="1440160" cy="2577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41" y="4869160"/>
            <a:ext cx="2326197" cy="432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38012" y="5079249"/>
            <a:ext cx="158417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Adiabatic</a:t>
            </a:r>
            <a:endParaRPr lang="he-IL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2644" y="4149080"/>
            <a:ext cx="158417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Radiative</a:t>
            </a:r>
            <a:endParaRPr lang="he-I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407">
        <p:fade/>
      </p:transition>
    </mc:Choice>
    <mc:Fallback xmlns="">
      <p:transition spd="med" advTm="904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Radiative Shocks are common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18883" y="1701797"/>
            <a:ext cx="6564197" cy="4462272"/>
          </a:xfrm>
        </p:spPr>
        <p:txBody>
          <a:bodyPr/>
          <a:lstStyle/>
          <a:p>
            <a:pPr algn="l" rtl="0"/>
            <a:r>
              <a:rPr lang="en-US" dirty="0" smtClean="0"/>
              <a:t>Type </a:t>
            </a:r>
            <a:r>
              <a:rPr lang="en-US" dirty="0" err="1" smtClean="0"/>
              <a:t>IIn</a:t>
            </a:r>
            <a:r>
              <a:rPr lang="en-US" dirty="0" smtClean="0"/>
              <a:t> </a:t>
            </a:r>
            <a:r>
              <a:rPr lang="en-US" dirty="0" err="1" smtClean="0"/>
              <a:t>Sne</a:t>
            </a:r>
            <a:r>
              <a:rPr lang="en-US" dirty="0" smtClean="0"/>
              <a:t> (e.g. Smith &amp; McCray 2007; Chevalier &amp; Irwin 2011). High luminosities explained by shocks.</a:t>
            </a:r>
            <a:endParaRPr lang="en-US" dirty="0"/>
          </a:p>
          <a:p>
            <a:pPr algn="l" rtl="0"/>
            <a:r>
              <a:rPr lang="en-US" dirty="0" smtClean="0"/>
              <a:t>Classical Nova (e.g. Mukai &amp; Ishida 2001; Metzger et al 2014; Martin et al 2017).</a:t>
            </a:r>
            <a:endParaRPr lang="en-US" dirty="0"/>
          </a:p>
          <a:p>
            <a:pPr algn="l" rtl="0"/>
            <a:r>
              <a:rPr lang="en-US" dirty="0" smtClean="0"/>
              <a:t>Merger of binary stars (e.g. Metzger &amp; </a:t>
            </a:r>
            <a:r>
              <a:rPr lang="en-US" dirty="0" err="1" smtClean="0"/>
              <a:t>Pejcha</a:t>
            </a:r>
            <a:r>
              <a:rPr lang="en-US" dirty="0" smtClean="0"/>
              <a:t> 2017; </a:t>
            </a:r>
            <a:r>
              <a:rPr lang="en-US" dirty="0" err="1" smtClean="0"/>
              <a:t>Pejcha</a:t>
            </a:r>
            <a:r>
              <a:rPr lang="en-US" dirty="0" smtClean="0"/>
              <a:t> et al 2017).</a:t>
            </a:r>
          </a:p>
          <a:p>
            <a:pPr algn="l" rtl="0"/>
            <a:r>
              <a:rPr lang="en-US" dirty="0" smtClean="0"/>
              <a:t>Colliding wind binaries (</a:t>
            </a:r>
            <a:r>
              <a:rPr lang="en-US" dirty="0" err="1" smtClean="0"/>
              <a:t>Pittard</a:t>
            </a:r>
            <a:r>
              <a:rPr lang="en-US" dirty="0" smtClean="0"/>
              <a:t> et al 2005, Lamberts et al 2011).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40" y="3709561"/>
            <a:ext cx="4896544" cy="317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00" y="2490872"/>
            <a:ext cx="4999253" cy="4237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3403" y="5488335"/>
            <a:ext cx="25922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Smith et al 2008</a:t>
            </a:r>
            <a:endParaRPr lang="he-IL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902724" y="3131012"/>
            <a:ext cx="25922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Li et al 2017</a:t>
            </a:r>
            <a:endParaRPr lang="he-IL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080" y="1734476"/>
            <a:ext cx="4310463" cy="4429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2641"/>
          <a:stretch/>
        </p:blipFill>
        <p:spPr>
          <a:xfrm>
            <a:off x="6900521" y="1916832"/>
            <a:ext cx="5113897" cy="4667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569">
        <p:fade/>
      </p:transition>
    </mc:Choice>
    <mc:Fallback xmlns="">
      <p:transition spd="med" advTm="84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1D picture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90156" y="6021288"/>
            <a:ext cx="87129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Metzger et al 2014, </a:t>
            </a:r>
            <a:r>
              <a:rPr lang="en-US" sz="2800" dirty="0" err="1" smtClean="0"/>
              <a:t>Vlasov</a:t>
            </a:r>
            <a:r>
              <a:rPr lang="en-US" sz="2800" dirty="0" smtClean="0"/>
              <a:t> et al 2016, Martin et al 2018.</a:t>
            </a:r>
            <a:endParaRPr lang="he-IL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81844" y="1772816"/>
            <a:ext cx="3312368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Dense cold shell surrounded by hot forward and reverse shocks.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Efficient thermal X-rays.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Ion acceleration?</a:t>
            </a:r>
            <a:endParaRPr lang="he-IL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8" t="1329" r="2000" b="3520"/>
          <a:stretch/>
        </p:blipFill>
        <p:spPr>
          <a:xfrm>
            <a:off x="4104000" y="972000"/>
            <a:ext cx="7920000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429">
        <p:fade/>
      </p:transition>
    </mc:Choice>
    <mc:Fallback xmlns="">
      <p:transition spd="med" advTm="604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Puzzling result from classical nova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74132" y="5210036"/>
            <a:ext cx="82089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Ackermann et al 2014, </a:t>
            </a:r>
            <a:r>
              <a:rPr lang="en-US" sz="2800" dirty="0" err="1" smtClean="0"/>
              <a:t>Franckowiak</a:t>
            </a:r>
            <a:r>
              <a:rPr lang="en-US" sz="2800" dirty="0" smtClean="0"/>
              <a:t> et al 2018.</a:t>
            </a:r>
            <a:endParaRPr lang="he-IL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37828" y="1628800"/>
            <a:ext cx="4248472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Gamma ray emission from classical nova.</a:t>
            </a:r>
          </a:p>
          <a:p>
            <a:r>
              <a:rPr lang="en-US" sz="2800" dirty="0" smtClean="0"/>
              <a:t>Most probably arising from ion acceleration (high efficiency and magnetic field required for </a:t>
            </a:r>
            <a:r>
              <a:rPr lang="en-US" sz="2800" dirty="0" err="1" smtClean="0"/>
              <a:t>leptonic</a:t>
            </a:r>
            <a:r>
              <a:rPr lang="en-US" sz="2800" dirty="0" smtClean="0"/>
              <a:t> scenario).</a:t>
            </a:r>
            <a:r>
              <a:rPr lang="en-US" sz="2800" dirty="0"/>
              <a:t> </a:t>
            </a:r>
            <a:r>
              <a:rPr lang="en-US" sz="2800" dirty="0" smtClean="0"/>
              <a:t>Efficiency 0.005 inferred from ASASSN-16ma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788" y="5715253"/>
            <a:ext cx="1159328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However, </a:t>
            </a:r>
            <a:r>
              <a:rPr lang="en-US" sz="2800" dirty="0" err="1" smtClean="0"/>
              <a:t>Caprioli</a:t>
            </a:r>
            <a:r>
              <a:rPr lang="en-US" sz="2800" dirty="0" smtClean="0"/>
              <a:t> &amp; </a:t>
            </a:r>
            <a:r>
              <a:rPr lang="en-US" sz="2800" dirty="0" err="1" smtClean="0"/>
              <a:t>Spitkovsky</a:t>
            </a:r>
            <a:r>
              <a:rPr lang="en-US" sz="2800" dirty="0" smtClean="0"/>
              <a:t> 2014 have shown that ion acceleration requires a magnetic field parallel to the shock normal, unexpected for expanding gas.</a:t>
            </a:r>
            <a:endParaRPr lang="he-IL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316" y="1428457"/>
            <a:ext cx="4044812" cy="37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548">
        <p:fade/>
      </p:transition>
    </mc:Choice>
    <mc:Fallback xmlns="">
      <p:transition spd="med" advTm="1065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3892" y="1916832"/>
            <a:ext cx="4985241" cy="302433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sz="2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Thermal instability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96337" y="5302046"/>
            <a:ext cx="439248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err="1" smtClean="0"/>
              <a:t>Vishniac</a:t>
            </a:r>
            <a:r>
              <a:rPr lang="en-US" sz="2800" dirty="0" smtClean="0"/>
              <a:t> 1994, McLeod &amp; Whitworth 2013</a:t>
            </a:r>
            <a:endParaRPr lang="he-IL" sz="28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2205980" y="3365202"/>
            <a:ext cx="3456384" cy="0"/>
            <a:chOff x="2205980" y="3429000"/>
            <a:chExt cx="3456384" cy="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205980" y="3429000"/>
              <a:ext cx="108012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4582244" y="3429000"/>
              <a:ext cx="108012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485900" y="3363706"/>
            <a:ext cx="4828698" cy="0"/>
            <a:chOff x="1485900" y="3363706"/>
            <a:chExt cx="4828698" cy="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1485900" y="3363706"/>
              <a:ext cx="5040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806380" y="3363706"/>
              <a:ext cx="5082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998068" y="1927465"/>
            <a:ext cx="1800200" cy="3016106"/>
            <a:chOff x="2998068" y="1927465"/>
            <a:chExt cx="1800200" cy="3016106"/>
          </a:xfrm>
        </p:grpSpPr>
        <p:sp>
          <p:nvSpPr>
            <p:cNvPr id="21" name="Rectangle 20"/>
            <p:cNvSpPr/>
            <p:nvPr/>
          </p:nvSpPr>
          <p:spPr>
            <a:xfrm>
              <a:off x="2998068" y="1927465"/>
              <a:ext cx="1800200" cy="301610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e-IL" sz="280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4438228" y="3363706"/>
              <a:ext cx="288032" cy="0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3142084" y="3363706"/>
              <a:ext cx="288032" cy="0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240702" y="1916832"/>
            <a:ext cx="3384376" cy="3024336"/>
            <a:chOff x="2205980" y="2276872"/>
            <a:chExt cx="3384376" cy="3024336"/>
          </a:xfrm>
        </p:grpSpPr>
        <p:sp>
          <p:nvSpPr>
            <p:cNvPr id="41" name="Rectangle 40"/>
            <p:cNvSpPr/>
            <p:nvPr/>
          </p:nvSpPr>
          <p:spPr>
            <a:xfrm>
              <a:off x="2205980" y="2276872"/>
              <a:ext cx="3384376" cy="30243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2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86100" y="2276872"/>
              <a:ext cx="1152128" cy="302433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2800"/>
            </a:p>
          </p:txBody>
        </p:sp>
      </p:grpSp>
      <p:cxnSp>
        <p:nvCxnSpPr>
          <p:cNvPr id="11" name="Straight Connector 10"/>
          <p:cNvCxnSpPr>
            <a:stCxn id="9" idx="0"/>
            <a:endCxn id="9" idx="2"/>
          </p:cNvCxnSpPr>
          <p:nvPr/>
        </p:nvCxnSpPr>
        <p:spPr>
          <a:xfrm>
            <a:off x="3906513" y="1916832"/>
            <a:ext cx="0" cy="3024336"/>
          </a:xfrm>
          <a:prstGeom prst="line">
            <a:avLst/>
          </a:prstGeom>
          <a:solidFill>
            <a:srgbClr val="00B0F0"/>
          </a:solidFill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349996" y="1916832"/>
            <a:ext cx="3384376" cy="3024336"/>
            <a:chOff x="2205980" y="2276872"/>
            <a:chExt cx="3384376" cy="3024336"/>
          </a:xfrm>
        </p:grpSpPr>
        <p:sp>
          <p:nvSpPr>
            <p:cNvPr id="47" name="Rectangle 46"/>
            <p:cNvSpPr/>
            <p:nvPr/>
          </p:nvSpPr>
          <p:spPr>
            <a:xfrm>
              <a:off x="2205980" y="2276872"/>
              <a:ext cx="3384376" cy="30243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28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494012" y="2276872"/>
              <a:ext cx="2769438" cy="302433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280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58108" y="1916832"/>
            <a:ext cx="1152128" cy="3024336"/>
            <a:chOff x="2205980" y="2276872"/>
            <a:chExt cx="3384376" cy="3024336"/>
          </a:xfrm>
        </p:grpSpPr>
        <p:sp>
          <p:nvSpPr>
            <p:cNvPr id="53" name="Rectangle 52"/>
            <p:cNvSpPr/>
            <p:nvPr/>
          </p:nvSpPr>
          <p:spPr>
            <a:xfrm>
              <a:off x="2205980" y="2276872"/>
              <a:ext cx="3384376" cy="30243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28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519499" y="2276872"/>
              <a:ext cx="2743951" cy="302433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 sz="280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791934" y="5589240"/>
            <a:ext cx="47885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Chevalier &amp; Imamura 1982</a:t>
            </a:r>
            <a:endParaRPr lang="he-IL" sz="280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58" y="5121788"/>
            <a:ext cx="3230352" cy="360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090" y="5066020"/>
            <a:ext cx="277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Stability criteria:</a:t>
            </a:r>
            <a:endParaRPr lang="he-IL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401" y="1054278"/>
            <a:ext cx="4002721" cy="4011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24613" y="315049"/>
            <a:ext cx="26642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 smtClean="0"/>
              <a:t>NTSI</a:t>
            </a:r>
            <a:endParaRPr lang="he-IL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1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548">
        <p:fade/>
      </p:transition>
    </mc:Choice>
    <mc:Fallback xmlns="">
      <p:transition spd="med" advTm="49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2" y="2164217"/>
            <a:ext cx="3566254" cy="3621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409" y="1888691"/>
            <a:ext cx="5943884" cy="3919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2D/3D picture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621804" y="6021288"/>
            <a:ext cx="51125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Steinberg &amp; Metzger 2018</a:t>
            </a:r>
            <a:endParaRPr lang="he-IL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310436" y="404664"/>
            <a:ext cx="5069942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en-US" sz="2800" dirty="0" smtClean="0"/>
              <a:t>Corrugated shock front gives rise to lower emission temperature but enables ion acceleration.</a:t>
            </a:r>
            <a:endParaRPr lang="he-IL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637" y1="25955" x2="16637" y2="25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316" y="1463692"/>
            <a:ext cx="6528886" cy="4841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4612" y="6017696"/>
            <a:ext cx="23042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err="1" smtClean="0"/>
              <a:t>Kee</a:t>
            </a:r>
            <a:r>
              <a:rPr lang="en-US" sz="2800" dirty="0" smtClean="0"/>
              <a:t> et al 2014</a:t>
            </a:r>
            <a:endParaRPr lang="he-IL" sz="28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879858" y="3499082"/>
            <a:ext cx="266429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X-ray fraction</a:t>
            </a:r>
            <a:endParaRPr lang="he-IL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4692" y="5293598"/>
            <a:ext cx="105129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time</a:t>
            </a:r>
            <a:endParaRPr lang="he-IL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4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61">
        <p:fade/>
      </p:transition>
    </mc:Choice>
    <mc:Fallback xmlns="">
      <p:transition spd="med" advTm="26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difficulties</a:t>
            </a: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8038628" y="1052736"/>
            <a:ext cx="3540756" cy="56938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Numerical mixing of hot and cold gas artificially enhance the cooling rate of the hot gas phase (</a:t>
            </a:r>
            <a:r>
              <a:rPr lang="en-US" sz="2800" dirty="0" err="1" smtClean="0"/>
              <a:t>Parkin</a:t>
            </a:r>
            <a:r>
              <a:rPr lang="en-US" sz="2800" dirty="0" smtClean="0"/>
              <a:t> &amp; </a:t>
            </a:r>
            <a:r>
              <a:rPr lang="en-US" sz="2800" dirty="0" err="1" smtClean="0"/>
              <a:t>Pittard</a:t>
            </a:r>
            <a:r>
              <a:rPr lang="en-US" sz="2800" dirty="0" smtClean="0"/>
              <a:t> 2010).</a:t>
            </a:r>
          </a:p>
          <a:p>
            <a:endParaRPr lang="en-US" sz="2800" dirty="0" smtClean="0"/>
          </a:p>
          <a:p>
            <a:r>
              <a:rPr lang="en-US" sz="2800" dirty="0" smtClean="0"/>
              <a:t>Solution: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Lagrangian Voronoi Moving Mesh</a:t>
            </a:r>
            <a:r>
              <a:rPr lang="en-US" sz="2800" dirty="0" smtClean="0"/>
              <a:t> (Yalinewich, Steinberg &amp; Sari 2014, Steinberg &amp; Metzger 2018).</a:t>
            </a:r>
            <a:endParaRPr lang="he-IL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4" y="1506105"/>
            <a:ext cx="6702301" cy="448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900" y="6093296"/>
            <a:ext cx="491323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 err="1"/>
              <a:t>Parkin</a:t>
            </a:r>
            <a:r>
              <a:rPr lang="en-US" sz="2800" dirty="0"/>
              <a:t> &amp; </a:t>
            </a:r>
            <a:r>
              <a:rPr lang="en-US" sz="2800" dirty="0" err="1"/>
              <a:t>Pittard</a:t>
            </a:r>
            <a:r>
              <a:rPr lang="en-US" sz="2800" dirty="0"/>
              <a:t> 2010</a:t>
            </a:r>
            <a:endParaRPr lang="he-IL" sz="28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46744" y="3491426"/>
            <a:ext cx="338437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X-ray luminosity</a:t>
            </a:r>
            <a:endParaRPr lang="he-I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402">
        <p:fade/>
      </p:transition>
    </mc:Choice>
    <mc:Fallback xmlns="">
      <p:transition spd="med" advTm="1064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– </a:t>
            </a:r>
            <a:r>
              <a:rPr lang="en-US" dirty="0"/>
              <a:t> </a:t>
            </a:r>
            <a:r>
              <a:rPr lang="en-US" dirty="0" smtClean="0"/>
              <a:t>v=500 km/s, </a:t>
            </a:r>
            <a:r>
              <a:rPr lang="en-US" dirty="0" err="1" smtClean="0"/>
              <a:t>cs</a:t>
            </a:r>
            <a:r>
              <a:rPr lang="en-US" dirty="0" smtClean="0"/>
              <a:t>=10 km/s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1629916" y="1498600"/>
            <a:ext cx="35283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Lagrangian</a:t>
            </a:r>
            <a:endParaRPr lang="he-IL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822604" y="1499528"/>
            <a:ext cx="35283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Semi-Lagrangian</a:t>
            </a:r>
            <a:endParaRPr lang="he-IL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22" y="2132856"/>
            <a:ext cx="5334011" cy="4567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0" y="2161431"/>
            <a:ext cx="5334011" cy="4579937"/>
          </a:xfrm>
          <a:prstGeom prst="rect">
            <a:avLst/>
          </a:prstGeom>
        </p:spPr>
      </p:pic>
      <p:pic>
        <p:nvPicPr>
          <p:cNvPr id="9" name="Temperature_M36_S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1720" r="11127"/>
          <a:stretch/>
        </p:blipFill>
        <p:spPr>
          <a:xfrm>
            <a:off x="6573154" y="2135676"/>
            <a:ext cx="5510836" cy="4608512"/>
          </a:xfrm>
          <a:prstGeom prst="rect">
            <a:avLst/>
          </a:prstGeom>
        </p:spPr>
      </p:pic>
      <p:pic>
        <p:nvPicPr>
          <p:cNvPr id="10" name="Temperature_M36_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2320" r="11999"/>
          <a:stretch/>
        </p:blipFill>
        <p:spPr>
          <a:xfrm>
            <a:off x="421366" y="2138497"/>
            <a:ext cx="5415165" cy="46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534">
        <p:fade/>
      </p:transition>
    </mc:Choice>
    <mc:Fallback xmlns="">
      <p:transition spd="med" advTm="38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0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" objId="4"/>
        <p14:stopEvt time="3119" objId="4"/>
        <p14:stopEvt time="5854" objId="4"/>
        <p14:stopEvt time="6691" objId="4"/>
        <p14:stopEvt time="8948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691.4135"/>
  <p:tag name="LATEXADDIN" val="\documentclass{article}&#10;\usepackage{amsmath}&#10;\usepackage{xcolor}&#10;\pagestyle{empty}&#10;\begin{document}&#10;&#10;\textcolor{black}{$v=500\mathrm{km/s}$}&#10;&#10;&#10;\end{document}"/>
  <p:tag name="IGUANATEXSIZE" val="20"/>
  <p:tag name="IGUANATEXCURSOR" val="1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691.4135"/>
  <p:tag name="LATEXADDIN" val="\documentclass{article}&#10;\usepackage{amsmath}&#10;\usepackage{xcolor}&#10;\pagestyle{empty}&#10;\begin{document}&#10;&#10;\textcolor{black}{$v=500\mathrm{km/s}$}&#10;&#10;&#10;\end{document}"/>
  <p:tag name="IGUANATEXSIZE" val="20"/>
  <p:tag name="IGUANATEXCURSOR" val="1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2358"/>
  <p:tag name="ORIGINALWIDTH" val="609.6738"/>
  <p:tag name="LATEXADDIN" val="\documentclass{article}&#10;\usepackage{amsmath}&#10;\usepackage{xcolor}&#10;\pagestyle{empty}&#10;\begin{document}&#10;&#10;\textcolor{white}{$t_{\rm cool}\ll t_{\rm exp}$}&#10;&#10;&#10;\end{document}"/>
  <p:tag name="IGUANATEXSIZE" val="20"/>
  <p:tag name="IGUANATEXCURSOR" val="1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28.2|1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2|0.1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.48819"/>
  <p:tag name="ORIGINALWIDTH" val="846.6442"/>
  <p:tag name="LATEXADDIN" val="\documentclass{article}&#10;\usepackage{amsmath}&#10;\usepackage{xcolor}&#10;\pagestyle{empty}&#10;\begin{document}&#10;&#10;\textcolor{white}{$\Lambda\propto T^\alpha\;\alpha&lt;0.4$}&#10;&#10;&#10;\end{document}"/>
  <p:tag name="IGUANATEXSIZE" val="20"/>
  <p:tag name="IGUANATEXCURSOR" val="1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.7372"/>
  <p:tag name="ORIGINALWIDTH" val="586.4267"/>
  <p:tag name="LATEXADDIN" val="\documentclass{article}&#10;\usepackage{amsmath}&#10;\usepackage{color}&#10;\pagestyle{empty}&#10;\begin{document}&#10;&#10;{\color{white} $\epsilon_{nth}\approx0.01$}&#10;&#10;&#10;\end{document}"/>
  <p:tag name="IGUANATEXSIZE" val="20"/>
  <p:tag name="IGUANATEXCURSOR" val="143"/>
</p:tagLst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787990.potx" id="{BDB9CD5E-36EC-45F3-B87D-6D062B8A3823}" vid="{51682E2F-7C85-4D6F-AD40-072EFC83910D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C67BEE-D13F-4BD2-98A5-34D8A0977F68}">
  <ds:schemaRefs>
    <ds:schemaRef ds:uri="http://purl.org/dc/dcmitype/"/>
    <ds:schemaRef ds:uri="4873beb7-5857-4685-be1f-d57550cc96cc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Triple circuit lines presentation (widescreen)</Template>
  <TotalTime>12352</TotalTime>
  <Words>471</Words>
  <Application>Microsoft Office PowerPoint</Application>
  <PresentationFormat>Custom</PresentationFormat>
  <Paragraphs>79</Paragraphs>
  <Slides>19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Gisha</vt:lpstr>
      <vt:lpstr>Tech 16x9</vt:lpstr>
      <vt:lpstr>Radiative Shocks in Transient Astrophysical Events</vt:lpstr>
      <vt:lpstr>What are radiative shocks?</vt:lpstr>
      <vt:lpstr>Radiative Shocks are common</vt:lpstr>
      <vt:lpstr>1D picture</vt:lpstr>
      <vt:lpstr>Puzzling result from classical nova</vt:lpstr>
      <vt:lpstr>Thermal instability</vt:lpstr>
      <vt:lpstr>2D/3D picture</vt:lpstr>
      <vt:lpstr>Numerical difficulties</vt:lpstr>
      <vt:lpstr>Temperature –  v=500 km/s, cs=10 km/s</vt:lpstr>
      <vt:lpstr>Results</vt:lpstr>
      <vt:lpstr>Implication for ion acceleration</vt:lpstr>
      <vt:lpstr>Thin Shell Gas Properties</vt:lpstr>
      <vt:lpstr>Conclusion</vt:lpstr>
      <vt:lpstr>Backup movies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Multi-Dimensional Structure of Radiative Shocks: Suppressed Thermal X-rays and Relativistic Ion Acceleration</dc:title>
  <dc:creator>Elad Steinberg</dc:creator>
  <cp:lastModifiedBy>Elad</cp:lastModifiedBy>
  <cp:revision>76</cp:revision>
  <dcterms:created xsi:type="dcterms:W3CDTF">2018-05-15T16:14:26Z</dcterms:created>
  <dcterms:modified xsi:type="dcterms:W3CDTF">2019-02-21T15:06:49Z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