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77" r:id="rId4"/>
    <p:sldId id="276" r:id="rId5"/>
    <p:sldId id="275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78" r:id="rId17"/>
    <p:sldId id="269" r:id="rId18"/>
    <p:sldId id="272" r:id="rId19"/>
  </p:sldIdLst>
  <p:sldSz cx="9144000" cy="6858000" type="screen4x3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FAFA"/>
          </a:solidFill>
        </a:fill>
      </a:tcStyle>
    </a:wholeTbl>
    <a:band2H>
      <a:tcTxStyle/>
      <a:tcStyle>
        <a:tcBdr/>
        <a:fill>
          <a:solidFill>
            <a:srgbClr val="FAF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1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94900772"/>
      </p:ext>
    </p:extLst>
  </p:cSld>
  <p:clrMap bg1="lt1" tx1="dk1" bg2="lt2" tx2="dk2" accent1="accent1" accent2="accent2" accent3="accent3" accent4="accent4" accent5="accent5" accent6="accent6" hlink="hlink" folHlink="folHlink"/>
  <p:notesStyle>
    <a:lvl1pPr>
      <a:spcBef>
        <a:spcPts val="400"/>
      </a:spcBef>
      <a:defRPr sz="1200">
        <a:uFill>
          <a:solidFill/>
        </a:uFill>
        <a:latin typeface="+mn-lt"/>
        <a:ea typeface="+mn-ea"/>
        <a:cs typeface="+mn-cs"/>
        <a:sym typeface="Arial"/>
      </a:defRPr>
    </a:lvl1pPr>
    <a:lvl2pPr indent="228600">
      <a:spcBef>
        <a:spcPts val="400"/>
      </a:spcBef>
      <a:defRPr sz="1200">
        <a:uFill>
          <a:solidFill/>
        </a:uFill>
        <a:latin typeface="+mn-lt"/>
        <a:ea typeface="+mn-ea"/>
        <a:cs typeface="+mn-cs"/>
        <a:sym typeface="Arial"/>
      </a:defRPr>
    </a:lvl2pPr>
    <a:lvl3pPr indent="457200">
      <a:spcBef>
        <a:spcPts val="400"/>
      </a:spcBef>
      <a:defRPr sz="1200">
        <a:uFill>
          <a:solidFill/>
        </a:uFill>
        <a:latin typeface="+mn-lt"/>
        <a:ea typeface="+mn-ea"/>
        <a:cs typeface="+mn-cs"/>
        <a:sym typeface="Arial"/>
      </a:defRPr>
    </a:lvl3pPr>
    <a:lvl4pPr indent="685800">
      <a:spcBef>
        <a:spcPts val="400"/>
      </a:spcBef>
      <a:defRPr sz="1200">
        <a:uFill>
          <a:solidFill/>
        </a:uFill>
        <a:latin typeface="+mn-lt"/>
        <a:ea typeface="+mn-ea"/>
        <a:cs typeface="+mn-cs"/>
        <a:sym typeface="Arial"/>
      </a:defRPr>
    </a:lvl4pPr>
    <a:lvl5pPr indent="914400">
      <a:spcBef>
        <a:spcPts val="400"/>
      </a:spcBef>
      <a:defRPr sz="1200">
        <a:uFill>
          <a:solidFill/>
        </a:uFill>
        <a:latin typeface="+mn-lt"/>
        <a:ea typeface="+mn-ea"/>
        <a:cs typeface="+mn-cs"/>
        <a:sym typeface="Arial"/>
      </a:defRPr>
    </a:lvl5pPr>
    <a:lvl6pPr indent="1143000">
      <a:spcBef>
        <a:spcPts val="400"/>
      </a:spcBef>
      <a:defRPr sz="1200">
        <a:uFill>
          <a:solidFill/>
        </a:uFill>
        <a:latin typeface="+mn-lt"/>
        <a:ea typeface="+mn-ea"/>
        <a:cs typeface="+mn-cs"/>
        <a:sym typeface="Arial"/>
      </a:defRPr>
    </a:lvl6pPr>
    <a:lvl7pPr indent="1371600">
      <a:spcBef>
        <a:spcPts val="400"/>
      </a:spcBef>
      <a:defRPr sz="1200">
        <a:uFill>
          <a:solidFill/>
        </a:uFill>
        <a:latin typeface="+mn-lt"/>
        <a:ea typeface="+mn-ea"/>
        <a:cs typeface="+mn-cs"/>
        <a:sym typeface="Arial"/>
      </a:defRPr>
    </a:lvl7pPr>
    <a:lvl8pPr indent="1600200">
      <a:spcBef>
        <a:spcPts val="400"/>
      </a:spcBef>
      <a:defRPr sz="1200">
        <a:uFill>
          <a:solidFill/>
        </a:uFill>
        <a:latin typeface="+mn-lt"/>
        <a:ea typeface="+mn-ea"/>
        <a:cs typeface="+mn-cs"/>
        <a:sym typeface="Arial"/>
      </a:defRPr>
    </a:lvl8pPr>
    <a:lvl9pPr indent="1828800">
      <a:spcBef>
        <a:spcPts val="400"/>
      </a:spcBef>
      <a:defRPr sz="1200">
        <a:uFill>
          <a:solidFill/>
        </a:uFill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sz="2400" b="1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Clr>
                <a:srgbClr val="275D90"/>
              </a:buClr>
              <a:buChar char="–"/>
              <a:defRPr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defRPr>
            </a:lvl2pPr>
            <a:lvl3pPr marL="1143000" indent="-228600">
              <a:spcBef>
                <a:spcPts val="300"/>
              </a:spcBef>
              <a:defRPr sz="1600" b="0"/>
            </a:lvl3pPr>
            <a:lvl4pPr marL="1600200" indent="-228600">
              <a:spcBef>
                <a:spcPts val="300"/>
              </a:spcBef>
              <a:buClr>
                <a:srgbClr val="275D90"/>
              </a:buClr>
              <a:buChar char="–"/>
              <a:defRPr sz="1600" b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defRPr>
            </a:lvl4pPr>
            <a:lvl5pPr marL="2057400" indent="-228600">
              <a:spcBef>
                <a:spcPts val="300"/>
              </a:spcBef>
              <a:buChar char="»"/>
              <a:defRPr sz="1600" b="0"/>
            </a:lvl5pPr>
          </a:lstStyle>
          <a:p>
            <a:pPr lvl="0">
              <a:defRPr b="0">
                <a:uFillTx/>
              </a:defRPr>
            </a:pPr>
            <a:r>
              <a:rPr b="1">
                <a:uFill>
                  <a:solidFill/>
                </a:uFill>
              </a:rPr>
              <a:t>Body Level One</a:t>
            </a:r>
          </a:p>
          <a:p>
            <a:pPr lvl="1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Main Title Layout">
    <p:bg>
      <p:bgPr>
        <a:gradFill flip="none" rotWithShape="1">
          <a:gsLst>
            <a:gs pos="0">
              <a:srgbClr val="89C2F9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685800" y="1181768"/>
            <a:ext cx="7772400" cy="3113163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 b="0">
                <a:effectLst/>
                <a:uFillTx/>
              </a:defRPr>
            </a:pPr>
            <a:r>
              <a:rPr sz="2400" b="1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Title Text</a:t>
            </a:r>
          </a:p>
        </p:txBody>
      </p:sp>
      <p:pic>
        <p:nvPicPr>
          <p:cNvPr id="11" name="mse-observatory4.png"/>
          <p:cNvPicPr/>
          <p:nvPr/>
        </p:nvPicPr>
        <p:blipFill>
          <a:blip r:embed="rId2">
            <a:extLst/>
          </a:blip>
          <a:srcRect r="55359"/>
          <a:stretch>
            <a:fillRect/>
          </a:stretch>
        </p:blipFill>
        <p:spPr>
          <a:xfrm>
            <a:off x="3193424" y="3725829"/>
            <a:ext cx="2910467" cy="3132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blanco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8677" y="3725862"/>
            <a:ext cx="2888754" cy="3851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maxresdefault.jpg"/>
          <p:cNvPicPr/>
          <p:nvPr/>
        </p:nvPicPr>
        <p:blipFill>
          <a:blip r:embed="rId4">
            <a:extLst/>
          </a:blip>
          <a:srcRect l="12523" t="23044" r="48626" b="2068"/>
          <a:stretch>
            <a:fillRect/>
          </a:stretch>
        </p:blipFill>
        <p:spPr>
          <a:xfrm>
            <a:off x="0" y="3725862"/>
            <a:ext cx="2888608" cy="3131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H="1" flipV="1">
            <a:off x="66675" y="808038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52400" y="38100"/>
            <a:ext cx="7035800" cy="877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" tIns="12700" rIns="12700" bIns="12700"/>
          <a:lstStyle/>
          <a:p>
            <a:pPr lvl="0">
              <a:defRPr sz="1800" b="0">
                <a:effectLst/>
                <a:uFillTx/>
              </a:defRPr>
            </a:pPr>
            <a:r>
              <a:rPr sz="2400" b="1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98425" y="915987"/>
            <a:ext cx="8839200" cy="565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2pPr>
              <a:buClr>
                <a:srgbClr val="275D90"/>
              </a:buClr>
              <a:buChar char="–"/>
              <a:defRPr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defRPr>
            </a:lvl2pPr>
            <a:lvl3pPr marL="1143000" indent="-228600">
              <a:spcBef>
                <a:spcPts val="300"/>
              </a:spcBef>
              <a:defRPr sz="1600" b="0"/>
            </a:lvl3pPr>
            <a:lvl4pPr marL="1600200" indent="-228600">
              <a:spcBef>
                <a:spcPts val="300"/>
              </a:spcBef>
              <a:buClr>
                <a:srgbClr val="275D90"/>
              </a:buClr>
              <a:buChar char="–"/>
              <a:defRPr sz="1600" b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defRPr>
            </a:lvl4pPr>
            <a:lvl5pPr marL="2057400" indent="-228600">
              <a:spcBef>
                <a:spcPts val="300"/>
              </a:spcBef>
              <a:buChar char="»"/>
              <a:defRPr sz="1600" b="0"/>
            </a:lvl5pPr>
          </a:lstStyle>
          <a:p>
            <a:pPr lvl="0">
              <a:defRPr b="0">
                <a:uFillTx/>
              </a:defRPr>
            </a:pPr>
            <a:r>
              <a:rPr b="1">
                <a:uFill>
                  <a:solidFill/>
                </a:uFill>
              </a:rPr>
              <a:t>Body Level One</a:t>
            </a:r>
          </a:p>
          <a:p>
            <a:pPr lvl="1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Body Level Five</a:t>
            </a:r>
          </a:p>
        </p:txBody>
      </p:sp>
      <p:pic>
        <p:nvPicPr>
          <p:cNvPr id="5" name="embed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12000" y="76200"/>
            <a:ext cx="1955800" cy="645725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txStyles>
    <p:titleStyle>
      <a:lvl1pPr>
        <a:defRPr sz="2400" b="1">
          <a:effectLst>
            <a:outerShdw blurRad="38100" dist="38100" dir="2700000" rotWithShape="0">
              <a:srgbClr val="CBCBCB"/>
            </a:outerShdw>
          </a:effectLst>
          <a:uFill>
            <a:solidFill/>
          </a:uFill>
          <a:latin typeface="+mj-lt"/>
          <a:ea typeface="+mj-ea"/>
          <a:cs typeface="+mj-cs"/>
          <a:sym typeface="Calibri"/>
        </a:defRPr>
      </a:lvl1pPr>
      <a:lvl2pPr indent="228600">
        <a:defRPr sz="2400" b="1">
          <a:effectLst>
            <a:outerShdw blurRad="38100" dist="38100" dir="2700000" rotWithShape="0">
              <a:srgbClr val="CBCBCB"/>
            </a:outerShdw>
          </a:effectLst>
          <a:uFill>
            <a:solidFill/>
          </a:uFill>
          <a:latin typeface="+mj-lt"/>
          <a:ea typeface="+mj-ea"/>
          <a:cs typeface="+mj-cs"/>
          <a:sym typeface="Calibri"/>
        </a:defRPr>
      </a:lvl2pPr>
      <a:lvl3pPr indent="457200">
        <a:defRPr sz="2400" b="1">
          <a:effectLst>
            <a:outerShdw blurRad="38100" dist="38100" dir="2700000" rotWithShape="0">
              <a:srgbClr val="CBCBCB"/>
            </a:outerShdw>
          </a:effectLst>
          <a:uFill>
            <a:solidFill/>
          </a:uFill>
          <a:latin typeface="+mj-lt"/>
          <a:ea typeface="+mj-ea"/>
          <a:cs typeface="+mj-cs"/>
          <a:sym typeface="Calibri"/>
        </a:defRPr>
      </a:lvl3pPr>
      <a:lvl4pPr indent="685800">
        <a:defRPr sz="2400" b="1">
          <a:effectLst>
            <a:outerShdw blurRad="38100" dist="38100" dir="2700000" rotWithShape="0">
              <a:srgbClr val="CBCBCB"/>
            </a:outerShdw>
          </a:effectLst>
          <a:uFill>
            <a:solidFill/>
          </a:uFill>
          <a:latin typeface="+mj-lt"/>
          <a:ea typeface="+mj-ea"/>
          <a:cs typeface="+mj-cs"/>
          <a:sym typeface="Calibri"/>
        </a:defRPr>
      </a:lvl4pPr>
      <a:lvl5pPr indent="914400">
        <a:defRPr sz="2400" b="1">
          <a:effectLst>
            <a:outerShdw blurRad="38100" dist="38100" dir="2700000" rotWithShape="0">
              <a:srgbClr val="CBCBCB"/>
            </a:outerShdw>
          </a:effectLst>
          <a:uFill>
            <a:solidFill/>
          </a:uFill>
          <a:latin typeface="+mj-lt"/>
          <a:ea typeface="+mj-ea"/>
          <a:cs typeface="+mj-cs"/>
          <a:sym typeface="Calibri"/>
        </a:defRPr>
      </a:lvl5pPr>
      <a:lvl6pPr indent="1143000">
        <a:defRPr sz="2400" b="1">
          <a:effectLst>
            <a:outerShdw blurRad="38100" dist="38100" dir="2700000" rotWithShape="0">
              <a:srgbClr val="CBCBCB"/>
            </a:outerShdw>
          </a:effectLst>
          <a:uFill>
            <a:solidFill/>
          </a:uFill>
          <a:latin typeface="+mj-lt"/>
          <a:ea typeface="+mj-ea"/>
          <a:cs typeface="+mj-cs"/>
          <a:sym typeface="Calibri"/>
        </a:defRPr>
      </a:lvl6pPr>
      <a:lvl7pPr indent="1371600">
        <a:defRPr sz="2400" b="1">
          <a:effectLst>
            <a:outerShdw blurRad="38100" dist="38100" dir="2700000" rotWithShape="0">
              <a:srgbClr val="CBCBCB"/>
            </a:outerShdw>
          </a:effectLst>
          <a:uFill>
            <a:solidFill/>
          </a:uFill>
          <a:latin typeface="+mj-lt"/>
          <a:ea typeface="+mj-ea"/>
          <a:cs typeface="+mj-cs"/>
          <a:sym typeface="Calibri"/>
        </a:defRPr>
      </a:lvl7pPr>
      <a:lvl8pPr indent="1600200">
        <a:defRPr sz="2400" b="1">
          <a:effectLst>
            <a:outerShdw blurRad="38100" dist="38100" dir="2700000" rotWithShape="0">
              <a:srgbClr val="CBCBCB"/>
            </a:outerShdw>
          </a:effectLst>
          <a:uFill>
            <a:solidFill/>
          </a:uFill>
          <a:latin typeface="+mj-lt"/>
          <a:ea typeface="+mj-ea"/>
          <a:cs typeface="+mj-cs"/>
          <a:sym typeface="Calibri"/>
        </a:defRPr>
      </a:lvl8pPr>
      <a:lvl9pPr indent="1828800">
        <a:defRPr sz="2400" b="1">
          <a:effectLst>
            <a:outerShdw blurRad="38100" dist="38100" dir="2700000" rotWithShape="0">
              <a:srgbClr val="CBCBCB"/>
            </a:outerShdw>
          </a:effectLst>
          <a:uFill>
            <a:solidFill/>
          </a:uFill>
          <a:latin typeface="+mj-lt"/>
          <a:ea typeface="+mj-ea"/>
          <a:cs typeface="+mj-cs"/>
          <a:sym typeface="Calibri"/>
        </a:defRPr>
      </a:lvl9pPr>
    </p:titleStyle>
    <p:bodyStyle>
      <a:lvl1pPr marL="342900" indent="-342900">
        <a:spcBef>
          <a:spcPts val="400"/>
        </a:spcBef>
        <a:buClr>
          <a:srgbClr val="000000"/>
        </a:buClr>
        <a:buSzPct val="100000"/>
        <a:buChar char="•"/>
        <a:defRPr b="1">
          <a:uFill>
            <a:solidFill/>
          </a:uFill>
          <a:latin typeface="+mj-lt"/>
          <a:ea typeface="+mj-ea"/>
          <a:cs typeface="+mj-cs"/>
          <a:sym typeface="Calibri"/>
        </a:defRPr>
      </a:lvl1pPr>
      <a:lvl2pPr marL="742950" indent="-285750">
        <a:spcBef>
          <a:spcPts val="400"/>
        </a:spcBef>
        <a:buClr>
          <a:srgbClr val="000000"/>
        </a:buClr>
        <a:buSzPct val="100000"/>
        <a:buChar char="•"/>
        <a:defRPr b="1">
          <a:uFill>
            <a:solidFill/>
          </a:uFill>
          <a:latin typeface="+mj-lt"/>
          <a:ea typeface="+mj-ea"/>
          <a:cs typeface="+mj-cs"/>
          <a:sym typeface="Calibri"/>
        </a:defRPr>
      </a:lvl2pPr>
      <a:lvl3pPr marL="1171575" indent="-257175">
        <a:spcBef>
          <a:spcPts val="400"/>
        </a:spcBef>
        <a:buClr>
          <a:srgbClr val="000000"/>
        </a:buClr>
        <a:buSzPct val="100000"/>
        <a:buChar char="•"/>
        <a:defRPr b="1">
          <a:uFill>
            <a:solidFill/>
          </a:uFill>
          <a:latin typeface="+mj-lt"/>
          <a:ea typeface="+mj-ea"/>
          <a:cs typeface="+mj-cs"/>
          <a:sym typeface="Calibri"/>
        </a:defRPr>
      </a:lvl3pPr>
      <a:lvl4pPr marL="1628775" indent="-257175">
        <a:spcBef>
          <a:spcPts val="400"/>
        </a:spcBef>
        <a:buClr>
          <a:srgbClr val="000000"/>
        </a:buClr>
        <a:buSzPct val="100000"/>
        <a:buChar char="•"/>
        <a:defRPr b="1">
          <a:uFill>
            <a:solidFill/>
          </a:uFill>
          <a:latin typeface="+mj-lt"/>
          <a:ea typeface="+mj-ea"/>
          <a:cs typeface="+mj-cs"/>
          <a:sym typeface="Calibri"/>
        </a:defRPr>
      </a:lvl4pPr>
      <a:lvl5pPr marL="2085975" indent="-257175">
        <a:spcBef>
          <a:spcPts val="400"/>
        </a:spcBef>
        <a:buClr>
          <a:srgbClr val="000000"/>
        </a:buClr>
        <a:buSzPct val="100000"/>
        <a:buChar char="•"/>
        <a:defRPr b="1">
          <a:uFill>
            <a:solidFill/>
          </a:uFill>
          <a:latin typeface="+mj-lt"/>
          <a:ea typeface="+mj-ea"/>
          <a:cs typeface="+mj-cs"/>
          <a:sym typeface="Calibri"/>
        </a:defRPr>
      </a:lvl5pPr>
      <a:lvl6pPr marL="3094037" indent="-642937">
        <a:spcBef>
          <a:spcPts val="400"/>
        </a:spcBef>
        <a:buClr>
          <a:srgbClr val="000000"/>
        </a:buClr>
        <a:buSzPct val="171000"/>
        <a:buChar char="•"/>
        <a:defRPr b="1">
          <a:uFill>
            <a:solidFill/>
          </a:uFill>
          <a:latin typeface="+mj-lt"/>
          <a:ea typeface="+mj-ea"/>
          <a:cs typeface="+mj-cs"/>
          <a:sym typeface="Calibri"/>
        </a:defRPr>
      </a:lvl6pPr>
      <a:lvl7pPr marL="3449637" indent="-642937">
        <a:spcBef>
          <a:spcPts val="400"/>
        </a:spcBef>
        <a:buClr>
          <a:srgbClr val="000000"/>
        </a:buClr>
        <a:buSzPct val="171000"/>
        <a:buChar char="•"/>
        <a:defRPr b="1">
          <a:uFill>
            <a:solidFill/>
          </a:uFill>
          <a:latin typeface="+mj-lt"/>
          <a:ea typeface="+mj-ea"/>
          <a:cs typeface="+mj-cs"/>
          <a:sym typeface="Calibri"/>
        </a:defRPr>
      </a:lvl7pPr>
      <a:lvl8pPr marL="3805237" indent="-642937">
        <a:spcBef>
          <a:spcPts val="400"/>
        </a:spcBef>
        <a:buClr>
          <a:srgbClr val="000000"/>
        </a:buClr>
        <a:buSzPct val="171000"/>
        <a:buChar char="•"/>
        <a:defRPr b="1">
          <a:uFill>
            <a:solidFill/>
          </a:uFill>
          <a:latin typeface="+mj-lt"/>
          <a:ea typeface="+mj-ea"/>
          <a:cs typeface="+mj-cs"/>
          <a:sym typeface="Calibri"/>
        </a:defRPr>
      </a:lvl8pPr>
      <a:lvl9pPr marL="4160837" indent="-642937">
        <a:spcBef>
          <a:spcPts val="400"/>
        </a:spcBef>
        <a:buClr>
          <a:srgbClr val="000000"/>
        </a:buClr>
        <a:buSzPct val="171000"/>
        <a:buChar char="•"/>
        <a:defRPr b="1">
          <a:uFill>
            <a:solidFill/>
          </a:uFill>
          <a:latin typeface="+mj-lt"/>
          <a:ea typeface="+mj-ea"/>
          <a:cs typeface="+mj-cs"/>
          <a:sym typeface="Calibri"/>
        </a:defRPr>
      </a:lvl9pPr>
    </p:bodyStyle>
    <p:otherStyle>
      <a:lvl1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flipH="1" flipV="1">
            <a:off x="66675" y="808038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pic>
        <p:nvPicPr>
          <p:cNvPr id="18" name="emb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0" y="76200"/>
            <a:ext cx="1955800" cy="645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mse-observatory4.png"/>
          <p:cNvPicPr/>
          <p:nvPr/>
        </p:nvPicPr>
        <p:blipFill>
          <a:blip r:embed="rId3">
            <a:extLst/>
          </a:blip>
          <a:srcRect r="55359"/>
          <a:stretch>
            <a:fillRect/>
          </a:stretch>
        </p:blipFill>
        <p:spPr>
          <a:xfrm>
            <a:off x="3193424" y="3725829"/>
            <a:ext cx="2910467" cy="3132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blanco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8677" y="3725862"/>
            <a:ext cx="2888754" cy="3851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maxresdefault.jpg"/>
          <p:cNvPicPr/>
          <p:nvPr/>
        </p:nvPicPr>
        <p:blipFill>
          <a:blip r:embed="rId5">
            <a:extLst/>
          </a:blip>
          <a:srcRect l="12523" t="23044" r="48626" b="2068"/>
          <a:stretch>
            <a:fillRect/>
          </a:stretch>
        </p:blipFill>
        <p:spPr>
          <a:xfrm>
            <a:off x="0" y="3725862"/>
            <a:ext cx="2888608" cy="313197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sz="3300" b="1" dirty="0" smtClean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S</a:t>
            </a:r>
            <a:r>
              <a:rPr lang="en-US" sz="3300" b="1" dirty="0" smtClean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outhern Spectroscopic Survey Instrument:</a:t>
            </a:r>
            <a:r>
              <a:rPr sz="3300" b="1" dirty="0" smtClean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 </a:t>
            </a:r>
            <a:r>
              <a:rPr sz="3300" b="1" dirty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Programmatics</a:t>
            </a:r>
          </a:p>
          <a:p>
            <a:pPr lvl="0">
              <a:defRPr sz="1800" b="0">
                <a:effectLst/>
                <a:uFillTx/>
              </a:defRPr>
            </a:pPr>
            <a:r>
              <a:rPr sz="2700" b="1" dirty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/>
            </a:r>
            <a:br>
              <a:rPr sz="2700" b="1" dirty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</a:br>
            <a:r>
              <a:rPr sz="2700" b="1" dirty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Josh Frieman, </a:t>
            </a:r>
            <a:r>
              <a:rPr sz="2700" b="1" dirty="0" smtClean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F</a:t>
            </a:r>
            <a:r>
              <a:rPr lang="en-US" sz="2700" b="1" dirty="0" smtClean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ermilab &amp; U. Chicago</a:t>
            </a:r>
            <a:br>
              <a:rPr lang="en-US" sz="2700" b="1" dirty="0" smtClean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</a:br>
            <a:r>
              <a:rPr lang="en-US" sz="2700" b="1" dirty="0" smtClean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Jeff Newman, U. </a:t>
            </a:r>
            <a:r>
              <a:rPr lang="en-US" sz="2700" b="1" dirty="0" smtClean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Pittsburgh/PITT PACC </a:t>
            </a:r>
            <a:r>
              <a:rPr lang="en-US" sz="2700" b="1" dirty="0" smtClean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/>
            </a:r>
            <a:br>
              <a:rPr lang="en-US" sz="2700" b="1" dirty="0" smtClean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</a:br>
            <a:endParaRPr sz="2700" dirty="0">
              <a:effectLst>
                <a:outerShdw blurRad="38100" dist="38100" dir="2700000" rotWithShape="0">
                  <a:srgbClr val="CBCBCB"/>
                </a:outerShdw>
              </a:effectLst>
              <a:uFill>
                <a:solidFill/>
              </a:uFill>
            </a:endParaRPr>
          </a:p>
          <a:p>
            <a:pPr lvl="0">
              <a:defRPr sz="1800" b="0">
                <a:effectLst/>
                <a:uFillTx/>
              </a:defRPr>
            </a:pPr>
            <a:endParaRPr sz="2400" dirty="0">
              <a:effectLst>
                <a:outerShdw blurRad="38100" dist="38100" dir="2700000" rotWithShape="0">
                  <a:srgbClr val="CBCBCB"/>
                </a:outerShdw>
              </a:effectLst>
              <a:uFill>
                <a:solidFill/>
              </a:uFill>
            </a:endParaRPr>
          </a:p>
          <a:p>
            <a:pPr lvl="0">
              <a:defRPr sz="1800" b="0">
                <a:effectLst/>
                <a:uFillTx/>
              </a:defRPr>
            </a:pPr>
            <a:endParaRPr sz="2400" b="1" dirty="0">
              <a:effectLst>
                <a:outerShdw blurRad="38100" dist="38100" dir="2700000" rotWithShape="0">
                  <a:srgbClr val="CBCBCB"/>
                </a:outerShdw>
              </a:effectLst>
              <a:uFill>
                <a:solidFill/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 flipH="1" flipV="1">
            <a:off x="66675" y="808038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pic>
        <p:nvPicPr>
          <p:cNvPr id="54" name="emb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0" y="76200"/>
            <a:ext cx="1955800" cy="645725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66672" y="0"/>
            <a:ext cx="6889346" cy="91598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sz="2400" b="1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Gemini telescope, Chile</a:t>
            </a:r>
          </a:p>
        </p:txBody>
      </p:sp>
      <p:sp>
        <p:nvSpPr>
          <p:cNvPr id="56" name="Shape 56"/>
          <p:cNvSpPr/>
          <p:nvPr/>
        </p:nvSpPr>
        <p:spPr>
          <a:xfrm>
            <a:off x="66672" y="832285"/>
            <a:ext cx="5642128" cy="5719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8m telescope, US(NSF)-led international consortium</a:t>
            </a:r>
          </a:p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Current FOV is small</a:t>
            </a:r>
            <a:endParaRPr sz="2400" b="1" dirty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With ~$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50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M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upgrade, </a:t>
            </a: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could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get 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1.5 deg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FOV, plus ~$75M instrument: WFMOS redux.</a:t>
            </a:r>
            <a:endParaRPr sz="2400" b="1" dirty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Pros: </a:t>
            </a: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Larger collecting 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area; </a:t>
            </a: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US-led</a:t>
            </a:r>
          </a:p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Cons:</a:t>
            </a: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Total cost &gt;~$125M</a:t>
            </a:r>
            <a:endParaRPr sz="2400" b="1" dirty="0">
              <a:solidFill>
                <a:srgbClr val="003DAF"/>
              </a:solidFill>
              <a:uFill>
                <a:solidFill>
                  <a:srgbClr val="003DAF"/>
                </a:solidFill>
              </a:uFill>
              <a:latin typeface="+mj-lt"/>
              <a:ea typeface="+mj-ea"/>
              <a:cs typeface="+mj-cs"/>
              <a:sym typeface="Calibri"/>
            </a:endParaRP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Gemini</a:t>
            </a: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-South 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desired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 lead 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role in 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LSST </a:t>
            </a: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transient follow-up. 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Probably </a:t>
            </a: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not available before late 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2020s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.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 </a:t>
            </a:r>
            <a:endParaRPr sz="2400" b="1" dirty="0">
              <a:solidFill>
                <a:srgbClr val="003DAF"/>
              </a:solidFill>
              <a:uFill>
                <a:solidFill>
                  <a:srgbClr val="003DAF"/>
                </a:solidFill>
              </a:uFill>
              <a:latin typeface="+mj-lt"/>
              <a:ea typeface="+mj-ea"/>
              <a:cs typeface="+mj-cs"/>
              <a:sym typeface="Calibri"/>
            </a:endParaRPr>
          </a:p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Gemini-North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might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be more available, but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in 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wrong hemisphere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.</a:t>
            </a:r>
            <a:endParaRPr sz="2400" b="1" dirty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7" name="pasted-image.pdf"/>
          <p:cNvPicPr/>
          <p:nvPr/>
        </p:nvPicPr>
        <p:blipFill>
          <a:blip r:embed="rId3">
            <a:extLst/>
          </a:blip>
          <a:srcRect l="27060" r="13972"/>
          <a:stretch>
            <a:fillRect/>
          </a:stretch>
        </p:blipFill>
        <p:spPr>
          <a:xfrm>
            <a:off x="5872162" y="1453554"/>
            <a:ext cx="3195621" cy="451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 flipH="1" flipV="1">
            <a:off x="66675" y="808038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pic>
        <p:nvPicPr>
          <p:cNvPr id="65" name="emb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0" y="76200"/>
            <a:ext cx="1955800" cy="645725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66672" y="0"/>
            <a:ext cx="6889346" cy="91598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sz="2400" b="1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Mayall Telescope, Arizona</a:t>
            </a:r>
          </a:p>
        </p:txBody>
      </p:sp>
      <p:sp>
        <p:nvSpPr>
          <p:cNvPr id="67" name="Shape 67"/>
          <p:cNvSpPr/>
          <p:nvPr/>
        </p:nvSpPr>
        <p:spPr>
          <a:xfrm>
            <a:off x="66672" y="885389"/>
            <a:ext cx="5642128" cy="6001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457200" lvl="0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4m diameter</a:t>
            </a:r>
          </a:p>
          <a:p>
            <a:pPr marL="457200" lvl="0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Latitude 32N</a:t>
            </a:r>
          </a:p>
          <a:p>
            <a:pPr marL="457200" lvl="0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Could use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(possibly upgraded) 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DESI instrument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from mid-2020s</a:t>
            </a:r>
            <a:endParaRPr sz="2400" b="1" dirty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Pros: </a:t>
            </a: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Enables SSSI science without new instrument</a:t>
            </a:r>
          </a:p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Cons:</a:t>
            </a: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Northern 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hemisphere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, can access only ½ of LSST area</a:t>
            </a:r>
            <a:endParaRPr sz="2400" b="1" dirty="0">
              <a:solidFill>
                <a:srgbClr val="003DAF"/>
              </a:solidFill>
              <a:uFill>
                <a:solidFill>
                  <a:srgbClr val="003DAF"/>
                </a:solidFill>
              </a:uFill>
              <a:latin typeface="+mj-lt"/>
              <a:ea typeface="+mj-ea"/>
              <a:cs typeface="+mj-cs"/>
              <a:sym typeface="Calibri"/>
            </a:endParaRP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Very large amounts of time required to do SSSI 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program 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on </a:t>
            </a: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4m</a:t>
            </a: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G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ets </a:t>
            </a: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worse at the higher airmasses required to reach into LSST footprint from Kitt Peak</a:t>
            </a:r>
          </a:p>
        </p:txBody>
      </p:sp>
      <p:pic>
        <p:nvPicPr>
          <p:cNvPr id="68" name="Kittpeakteliscope.jpeg"/>
          <p:cNvPicPr/>
          <p:nvPr/>
        </p:nvPicPr>
        <p:blipFill>
          <a:blip r:embed="rId3">
            <a:extLst/>
          </a:blip>
          <a:srcRect l="42539" t="8155" r="15208"/>
          <a:stretch>
            <a:fillRect/>
          </a:stretch>
        </p:blipFill>
        <p:spPr>
          <a:xfrm>
            <a:off x="5967015" y="1156890"/>
            <a:ext cx="3100832" cy="5055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 flipH="1" flipV="1">
            <a:off x="66675" y="808038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pic>
        <p:nvPicPr>
          <p:cNvPr id="71" name="emb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0" y="76200"/>
            <a:ext cx="1955800" cy="645725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66672" y="0"/>
            <a:ext cx="6889346" cy="91598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sz="2400" b="1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Telescopio San Pedro Mártir, Mexico</a:t>
            </a:r>
          </a:p>
        </p:txBody>
      </p:sp>
      <p:sp>
        <p:nvSpPr>
          <p:cNvPr id="73" name="Shape 73"/>
          <p:cNvSpPr/>
          <p:nvPr/>
        </p:nvSpPr>
        <p:spPr>
          <a:xfrm>
            <a:off x="66672" y="799195"/>
            <a:ext cx="5642128" cy="6155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457200" lvl="0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Magellan clone, 6.5m diameter</a:t>
            </a:r>
          </a:p>
          <a:p>
            <a:pPr marL="457200" lvl="0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Latitude 30N</a:t>
            </a:r>
          </a:p>
          <a:p>
            <a:pPr marL="457200" lvl="0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M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ight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begin construction 2017 (finish FY23), funding decision imminent</a:t>
            </a:r>
          </a:p>
          <a:p>
            <a:pPr marL="457200" lvl="0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$74M projected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telescope 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budget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, plus ~$75M+(?) for instrument</a:t>
            </a:r>
            <a:endParaRPr sz="2400" b="1" dirty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Pros: </a:t>
            </a: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Simpler politics than 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Magellan, </a:t>
            </a: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enthusiasm of partners to host an SSSI-like instrument</a:t>
            </a:r>
          </a:p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Cons:</a:t>
            </a: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Northern hemisphere</a:t>
            </a: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Smaller than some other options</a:t>
            </a: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Not yet certain to be 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built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, time access likely limited.</a:t>
            </a:r>
            <a:endParaRPr sz="2400" b="1" dirty="0">
              <a:solidFill>
                <a:srgbClr val="003DAF"/>
              </a:solidFill>
              <a:uFill>
                <a:solidFill>
                  <a:srgbClr val="003DAF"/>
                </a:solidFill>
              </a:u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74" name="maxresdefault.jpg"/>
          <p:cNvPicPr/>
          <p:nvPr/>
        </p:nvPicPr>
        <p:blipFill>
          <a:blip r:embed="rId3">
            <a:extLst/>
          </a:blip>
          <a:srcRect l="15588" t="26183" r="50000"/>
          <a:stretch>
            <a:fillRect/>
          </a:stretch>
        </p:blipFill>
        <p:spPr>
          <a:xfrm>
            <a:off x="5827712" y="1779380"/>
            <a:ext cx="3240109" cy="3909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 flipH="1" flipV="1">
            <a:off x="66675" y="808038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pic>
        <p:nvPicPr>
          <p:cNvPr id="77" name="emb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0" y="76200"/>
            <a:ext cx="1955800" cy="645725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66672" y="0"/>
            <a:ext cx="6889346" cy="91598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sz="2400" b="1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Subaru (+PFS spectrograph), Hawai'i</a:t>
            </a:r>
          </a:p>
        </p:txBody>
      </p:sp>
      <p:sp>
        <p:nvSpPr>
          <p:cNvPr id="79" name="Shape 79"/>
          <p:cNvSpPr/>
          <p:nvPr/>
        </p:nvSpPr>
        <p:spPr>
          <a:xfrm>
            <a:off x="66672" y="1130173"/>
            <a:ext cx="5642128" cy="533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8m diameter, wide-field telescope</a:t>
            </a:r>
          </a:p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PFS 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spectrograph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,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2400 fibers over 1.3 deg, 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under construction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,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commissioning to be completed 2019</a:t>
            </a:r>
          </a:p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Pros: </a:t>
            </a: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Enables SSSI without new instrument</a:t>
            </a:r>
          </a:p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Cons:</a:t>
            </a: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Northern 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hemisphere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, but can access majority of LSST footprint</a:t>
            </a:r>
            <a:endParaRPr sz="2400" b="1" dirty="0">
              <a:solidFill>
                <a:srgbClr val="003DAF"/>
              </a:solidFill>
              <a:uFill>
                <a:solidFill>
                  <a:srgbClr val="003DAF"/>
                </a:solidFill>
              </a:uFill>
              <a:latin typeface="+mj-lt"/>
              <a:ea typeface="+mj-ea"/>
              <a:cs typeface="+mj-cs"/>
              <a:sym typeface="Calibri"/>
            </a:endParaRP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Limited 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time 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access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must compete with other Japanese priorities and potential time allocations for WFIRST</a:t>
            </a: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Subaru 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relatively 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expensive </a:t>
            </a: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to build + 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operate</a:t>
            </a:r>
          </a:p>
        </p:txBody>
      </p:sp>
      <p:pic>
        <p:nvPicPr>
          <p:cNvPr id="80" name="Subaru_Telescop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6984" y="1486904"/>
            <a:ext cx="3220816" cy="42944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 flipH="1" flipV="1">
            <a:off x="66675" y="808038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pic>
        <p:nvPicPr>
          <p:cNvPr id="83" name="emb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0" y="76200"/>
            <a:ext cx="1955800" cy="645725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6672" y="0"/>
            <a:ext cx="6889346" cy="91598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sz="2400" b="1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Keck (+FOBOS spectrograph), Hawai'i</a:t>
            </a:r>
          </a:p>
        </p:txBody>
      </p:sp>
      <p:sp>
        <p:nvSpPr>
          <p:cNvPr id="85" name="Shape 85"/>
          <p:cNvSpPr/>
          <p:nvPr/>
        </p:nvSpPr>
        <p:spPr>
          <a:xfrm>
            <a:off x="66672" y="809624"/>
            <a:ext cx="5642128" cy="6101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10m diameter, narrower-field telescope</a:t>
            </a:r>
          </a:p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FOBOS: proposed 500-object 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spectrograph</a:t>
            </a:r>
            <a:endParaRPr sz="2400" b="1" dirty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Designed for high efficiency: could have comparable survey speeds to PFS</a:t>
            </a:r>
          </a:p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Pros: </a:t>
            </a: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Large </a:t>
            </a: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telescope aperture</a:t>
            </a: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Could enable kinematic weak lensing via mini-IFUs </a:t>
            </a:r>
          </a:p>
          <a:p>
            <a:pPr marL="330200" lvl="0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Cons</a:t>
            </a: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:</a:t>
            </a: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Northern 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hemisphere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, but accesses majority of LSST footprint</a:t>
            </a:r>
            <a:endParaRPr sz="2400" b="1" dirty="0">
              <a:solidFill>
                <a:srgbClr val="003DAF"/>
              </a:solidFill>
              <a:uFill>
                <a:solidFill>
                  <a:srgbClr val="003DAF"/>
                </a:solidFill>
              </a:uFill>
              <a:latin typeface="+mj-lt"/>
              <a:ea typeface="+mj-ea"/>
              <a:cs typeface="+mj-cs"/>
              <a:sym typeface="Calibri"/>
            </a:endParaRP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Very </a:t>
            </a:r>
            <a:r>
              <a:rPr lang="en-US"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l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imited multiplexing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 and FOV</a:t>
            </a:r>
            <a:endParaRPr sz="2400" b="1" dirty="0">
              <a:solidFill>
                <a:srgbClr val="003DAF"/>
              </a:solidFill>
              <a:uFill>
                <a:solidFill>
                  <a:srgbClr val="003DAF"/>
                </a:solidFill>
              </a:uFill>
              <a:latin typeface="+mj-lt"/>
              <a:ea typeface="+mj-ea"/>
              <a:cs typeface="+mj-cs"/>
              <a:sym typeface="Calibri"/>
            </a:endParaRP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L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imited </a:t>
            </a: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time available: largest Keck programs to date have been ~100 nights</a:t>
            </a:r>
          </a:p>
        </p:txBody>
      </p:sp>
      <p:pic>
        <p:nvPicPr>
          <p:cNvPr id="86" name="KeckObservatory20071020.jpg"/>
          <p:cNvPicPr/>
          <p:nvPr/>
        </p:nvPicPr>
        <p:blipFill>
          <a:blip r:embed="rId3">
            <a:extLst/>
          </a:blip>
          <a:srcRect l="5935" t="30403" r="62464" b="4879"/>
          <a:stretch>
            <a:fillRect/>
          </a:stretch>
        </p:blipFill>
        <p:spPr>
          <a:xfrm>
            <a:off x="6178153" y="1456332"/>
            <a:ext cx="2889562" cy="3945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 flipH="1" flipV="1">
            <a:off x="66675" y="808038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pic>
        <p:nvPicPr>
          <p:cNvPr id="89" name="emb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0" y="76200"/>
            <a:ext cx="1955800" cy="645725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66672" y="0"/>
            <a:ext cx="6889346" cy="91598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sz="2400" b="1" dirty="0" smtClean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M</a:t>
            </a:r>
            <a:r>
              <a:rPr lang="en-US" sz="2400" b="1" dirty="0" smtClean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auna Kea Spectroscopic Explorer</a:t>
            </a:r>
            <a:r>
              <a:rPr sz="2400" b="1" dirty="0" smtClean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, </a:t>
            </a:r>
            <a:r>
              <a:rPr sz="2400" b="1" dirty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Hawai'i</a:t>
            </a:r>
          </a:p>
        </p:txBody>
      </p:sp>
      <p:sp>
        <p:nvSpPr>
          <p:cNvPr id="91" name="Shape 91"/>
          <p:cNvSpPr/>
          <p:nvPr/>
        </p:nvSpPr>
        <p:spPr>
          <a:xfrm>
            <a:off x="66672" y="832238"/>
            <a:ext cx="5567404" cy="535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11m diameter telescope with 1.5 degree field of view, replacing CFHT</a:t>
            </a:r>
          </a:p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Designed solely for spectroscopy with an SSSI-like (3200-fiber) instrument</a:t>
            </a:r>
          </a:p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Pros: </a:t>
            </a: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Large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aperture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wide field, very high survey speed</a:t>
            </a: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Enthusiastic about collaborating</a:t>
            </a:r>
          </a:p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Cons:</a:t>
            </a: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Northern 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hemisphere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, but accesses majority of LSST footprint</a:t>
            </a:r>
            <a:endParaRPr sz="2400" b="1" dirty="0">
              <a:solidFill>
                <a:srgbClr val="003DAF"/>
              </a:solidFill>
              <a:uFill>
                <a:solidFill>
                  <a:srgbClr val="003DAF"/>
                </a:solidFill>
              </a:uFill>
              <a:latin typeface="+mj-lt"/>
              <a:ea typeface="+mj-ea"/>
              <a:cs typeface="+mj-cs"/>
              <a:sym typeface="Calibri"/>
            </a:endParaRP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Not 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yet funded; timescale?</a:t>
            </a:r>
            <a:endParaRPr sz="2400" b="1" dirty="0">
              <a:solidFill>
                <a:srgbClr val="003DAF"/>
              </a:solidFill>
              <a:uFill>
                <a:solidFill>
                  <a:srgbClr val="003DAF"/>
                </a:solidFill>
              </a:uFill>
              <a:latin typeface="+mj-lt"/>
              <a:ea typeface="+mj-ea"/>
              <a:cs typeface="+mj-cs"/>
              <a:sym typeface="Calibri"/>
            </a:endParaRP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Cost to join: $50 million 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(in</a:t>
            </a: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-kind via instrument construction?)</a:t>
            </a:r>
          </a:p>
        </p:txBody>
      </p:sp>
      <p:pic>
        <p:nvPicPr>
          <p:cNvPr id="9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01997" y="1371377"/>
            <a:ext cx="3265803" cy="442888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66672" y="6187143"/>
            <a:ext cx="901528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720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2400" b="1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lvl="0">
              <a:defRPr sz="1800" b="0">
                <a:uFillTx/>
              </a:defRPr>
            </a:pPr>
            <a:r>
              <a:rPr sz="2400" b="1" dirty="0">
                <a:uFill>
                  <a:solidFill/>
                </a:uFill>
              </a:rPr>
              <a:t>Note: similar telescope concepts </a:t>
            </a:r>
            <a:r>
              <a:rPr sz="2400" b="1" dirty="0" smtClean="0">
                <a:uFill>
                  <a:solidFill/>
                </a:uFill>
              </a:rPr>
              <a:t>for South under</a:t>
            </a:r>
            <a:r>
              <a:rPr lang="en-US" sz="2400" b="1" dirty="0" smtClean="0">
                <a:uFill>
                  <a:solidFill/>
                </a:uFill>
              </a:rPr>
              <a:t> ESO discussion.</a:t>
            </a:r>
            <a:endParaRPr sz="2400" b="1" dirty="0">
              <a:uFill>
                <a:solidFill/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 flipH="1" flipV="1">
            <a:off x="66675" y="808038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pic>
        <p:nvPicPr>
          <p:cNvPr id="89" name="emb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0" y="76200"/>
            <a:ext cx="1955800" cy="645725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66672" y="0"/>
            <a:ext cx="6889346" cy="91598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lang="en-US" sz="2400" b="1" dirty="0" smtClean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New 8m WF Telescope in Chile</a:t>
            </a:r>
            <a:endParaRPr sz="2400" b="1" dirty="0">
              <a:effectLst>
                <a:outerShdw blurRad="38100" dist="38100" dir="2700000" rotWithShape="0">
                  <a:srgbClr val="CBCBCB"/>
                </a:outerShdw>
              </a:effectLst>
              <a:uFill>
                <a:solidFill/>
              </a:uFill>
            </a:endParaRPr>
          </a:p>
        </p:txBody>
      </p:sp>
      <p:sp>
        <p:nvSpPr>
          <p:cNvPr id="91" name="Shape 91"/>
          <p:cNvSpPr/>
          <p:nvPr/>
        </p:nvSpPr>
        <p:spPr>
          <a:xfrm>
            <a:off x="66672" y="1490095"/>
            <a:ext cx="5567404" cy="3465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Strawman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8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m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+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telescope </a:t>
            </a: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with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&gt;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1.5 </a:t>
            </a: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degree field of 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vie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w</a:t>
            </a:r>
            <a:endParaRPr sz="2400" b="1" dirty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Designed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ab initio 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for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WF, highly multiplexed 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spectroscopy </a:t>
            </a:r>
            <a:endParaRPr lang="en-US" sz="2400" b="1" dirty="0" smtClean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Pros</a:t>
            </a: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: </a:t>
            </a: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Large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aperture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wide field, very high survey 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speed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, access, LSST overlap</a:t>
            </a:r>
            <a:endParaRPr sz="2400" b="1" dirty="0">
              <a:solidFill>
                <a:srgbClr val="003DAF"/>
              </a:solidFill>
              <a:uFill>
                <a:solidFill>
                  <a:srgbClr val="003DAF"/>
                </a:solidFill>
              </a:uFill>
              <a:latin typeface="+mj-lt"/>
              <a:ea typeface="+mj-ea"/>
              <a:cs typeface="+mj-cs"/>
              <a:sym typeface="Calibri"/>
            </a:endParaRPr>
          </a:p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Cons:</a:t>
            </a:r>
          </a:p>
          <a:p>
            <a:pPr marL="673100" lvl="1" indent="-330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Cost and timescale?</a:t>
            </a:r>
            <a:endParaRPr sz="2400" b="1" dirty="0">
              <a:solidFill>
                <a:srgbClr val="003DAF"/>
              </a:solidFill>
              <a:uFill>
                <a:solidFill>
                  <a:srgbClr val="003DAF"/>
                </a:solidFill>
              </a:uFill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28877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flipH="1" flipV="1">
            <a:off x="66675" y="808038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pic>
        <p:nvPicPr>
          <p:cNvPr id="96" name="emb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0" y="76200"/>
            <a:ext cx="1955800" cy="645725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66672" y="0"/>
            <a:ext cx="6889346" cy="91598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lang="en-US" sz="2400" b="1" dirty="0" smtClean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Budget scenarios</a:t>
            </a:r>
            <a:endParaRPr sz="2400" b="1" dirty="0">
              <a:effectLst>
                <a:outerShdw blurRad="38100" dist="38100" dir="2700000" rotWithShape="0">
                  <a:srgbClr val="CBCBCB"/>
                </a:outerShdw>
              </a:effectLst>
              <a:uFill>
                <a:solidFill/>
              </a:uFill>
            </a:endParaRPr>
          </a:p>
        </p:txBody>
      </p:sp>
      <p:sp>
        <p:nvSpPr>
          <p:cNvPr id="98" name="Shape 98"/>
          <p:cNvSpPr/>
          <p:nvPr/>
        </p:nvSpPr>
        <p:spPr>
          <a:xfrm>
            <a:off x="36070" y="796442"/>
            <a:ext cx="9077328" cy="614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~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$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5-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10M</a:t>
            </a: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:</a:t>
            </a:r>
          </a:p>
          <a:p>
            <a:pPr marL="800100" lvl="1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Upgrade DESI in North, or upgrade and move 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to </a:t>
            </a: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South</a:t>
            </a:r>
          </a:p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~$40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M</a:t>
            </a: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:</a:t>
            </a:r>
          </a:p>
          <a:p>
            <a:pPr marL="800100" lvl="1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DESpec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on Blanco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 </a:t>
            </a:r>
            <a:endParaRPr sz="2400" b="1" dirty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  <a:p>
            <a:pPr marL="457200" lvl="0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~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$</a:t>
            </a:r>
            <a:r>
              <a:rPr lang="en-US"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7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5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M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+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:</a:t>
            </a:r>
            <a:endParaRPr sz="2400" b="1" dirty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  <a:p>
            <a:pPr marL="800100" lvl="1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New 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instrument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for existing or funded 6-10m telescope</a:t>
            </a:r>
          </a:p>
          <a:p>
            <a:pPr marL="800100" lvl="1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Join existing or planned facility (PFS, MSE,…)</a:t>
            </a:r>
            <a:endParaRPr lang="en-US" sz="2400" b="1" dirty="0" smtClean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  <a:p>
            <a:pPr marL="347472" lvl="1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~$125-150M+:</a:t>
            </a:r>
          </a:p>
          <a:p>
            <a:pPr marL="800100" lvl="1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New instrument on upgraded Gemini</a:t>
            </a:r>
          </a:p>
          <a:p>
            <a:pPr marL="347472" lvl="1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~$250M+:</a:t>
            </a:r>
          </a:p>
          <a:p>
            <a:pPr marL="800100" lvl="1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New instrument on new 8m+ in the south</a:t>
            </a:r>
          </a:p>
          <a:p>
            <a:pPr marL="347472" lvl="1" indent="-457200" defTabSz="914400">
              <a:spcBef>
                <a:spcPts val="1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i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Large uncertainties in the larger numbers, depending on design details, partnership arrangements, etc.</a:t>
            </a:r>
            <a:endParaRPr lang="en-US" sz="2400" b="1" i="1" dirty="0" smtClean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  <a:p>
            <a:pPr marL="342900" lvl="1" indent="-342900" defTabSz="914400">
              <a:spcBef>
                <a:spcPts val="100"/>
              </a:spcBef>
              <a:buClr>
                <a:srgbClr val="000000"/>
              </a:buClr>
              <a:buSzPct val="120000"/>
              <a:buFont typeface="Arial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DES and DESI were/will be ~10 </a:t>
            </a:r>
            <a:r>
              <a:rPr lang="en-US" sz="2400" b="1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yrs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from conception to survey start. LSST ~25 yrs. More ambitious projects will be on-sky well after mid-2020s.</a:t>
            </a:r>
            <a:endParaRPr lang="en-US" sz="2400" b="1" dirty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 flipV="1">
            <a:off x="66675" y="808038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pic>
        <p:nvPicPr>
          <p:cNvPr id="111" name="emb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0" y="76200"/>
            <a:ext cx="1955800" cy="645725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66672" y="0"/>
            <a:ext cx="6889346" cy="91598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lang="en-US" sz="2400" b="1" dirty="0" smtClean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Potential Partners</a:t>
            </a:r>
            <a:endParaRPr sz="2400" b="1" dirty="0">
              <a:effectLst>
                <a:outerShdw blurRad="38100" dist="38100" dir="2700000" rotWithShape="0">
                  <a:srgbClr val="CBCBCB"/>
                </a:outerShdw>
              </a:effectLst>
              <a:uFill>
                <a:solidFill/>
              </a:uFill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73779" y="1459497"/>
            <a:ext cx="8903697" cy="3885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457200" lvl="0" indent="-457200" defTabSz="914400">
              <a:spcBef>
                <a:spcPts val="3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A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stronomy community has identified SSSI-like instrument as a priority, but will want to enable non-cosmic science.</a:t>
            </a:r>
          </a:p>
          <a:p>
            <a:pPr marL="457200" lvl="0" indent="-457200" defTabSz="914400">
              <a:spcBef>
                <a:spcPts val="3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NASA could be interested in partnering for WFIRST photo-z training/calibration?</a:t>
            </a:r>
          </a:p>
          <a:p>
            <a:pPr marL="457200" lvl="0" indent="-457200" defTabSz="914400">
              <a:spcBef>
                <a:spcPts val="3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Private consortia with existing or to-be-built 6-10m telescopes may be interested in partnering for cash or instrument. </a:t>
            </a:r>
          </a:p>
          <a:p>
            <a:pPr marL="457200" lvl="0" indent="-457200" defTabSz="914400">
              <a:spcBef>
                <a:spcPts val="3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The internationa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l community also recognizes and is discussing the potential benefits for such a capability in the LSST era. International partnerships possible and may be necessary for larger-scale implementations of SSSI. </a:t>
            </a:r>
            <a:endParaRPr sz="2400" b="1" dirty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 flipH="1" flipV="1">
            <a:off x="66675" y="808038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pic>
        <p:nvPicPr>
          <p:cNvPr id="25" name="emb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0" y="76200"/>
            <a:ext cx="1955800" cy="645725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66672" y="0"/>
            <a:ext cx="6889346" cy="91598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lang="en-US" sz="2400" b="1" dirty="0" smtClean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Context</a:t>
            </a:r>
            <a:endParaRPr sz="2400" b="1" dirty="0">
              <a:effectLst>
                <a:outerShdw blurRad="38100" dist="38100" dir="2700000" rotWithShape="0">
                  <a:srgbClr val="CBCBCB"/>
                </a:outerShdw>
              </a:effectLst>
              <a:uFill>
                <a:solidFill/>
              </a:u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66672" y="1201367"/>
            <a:ext cx="8966201" cy="5186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457200" lvl="0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2015: NSF-commissioned NRC “A Strategy to Optimize the US Optical and Infrared System in the Era of LSST” (</a:t>
            </a:r>
            <a:r>
              <a:rPr lang="en-US" sz="2400" b="1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Elmegreen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report) recommended wide-field, highly multiplexed spectroscopy on intermediate-to-large aperture telescope in the southern hemisphere. </a:t>
            </a:r>
          </a:p>
          <a:p>
            <a:pPr marL="457200" lvl="0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2016: DOE-commissioned “Cosmic Visions Dark Energy” (</a:t>
            </a:r>
            <a:r>
              <a:rPr lang="en-US" sz="2400" b="1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Dodelson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report) identified a Southern Spectroscopic Survey facility as enhancing LSST science and one of several possible projects that could go beyond Stage IV DE experiments.</a:t>
            </a:r>
          </a:p>
          <a:p>
            <a:pPr marL="457200" lvl="0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2016: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NOAO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-</a:t>
            </a:r>
            <a:r>
              <a:rPr lang="en-US" sz="2400" b="1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Kavli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-LSST community study “Maximizing Science in the Era of LSST” report due out soon, will recommend wide-field, highly multiplexed optical spectroscopy on 8m+ telescope preferably in southern hemisphere. </a:t>
            </a:r>
            <a:endParaRPr lang="en-US" sz="2400" b="1" dirty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8797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 flipH="1" flipV="1">
            <a:off x="66675" y="808038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pic>
        <p:nvPicPr>
          <p:cNvPr id="25" name="emb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0" y="76200"/>
            <a:ext cx="1955800" cy="645725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66672" y="0"/>
            <a:ext cx="6889346" cy="91598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lang="en-US" sz="2400" b="1" dirty="0" smtClean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A Few Observations</a:t>
            </a:r>
            <a:endParaRPr sz="2400" b="1" dirty="0">
              <a:effectLst>
                <a:outerShdw blurRad="38100" dist="38100" dir="2700000" rotWithShape="0">
                  <a:srgbClr val="CBCBCB"/>
                </a:outerShdw>
              </a:effectLst>
              <a:uFill>
                <a:solidFill/>
              </a:u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66672" y="1044760"/>
            <a:ext cx="8966201" cy="6017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457200" lvl="0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Close coupling of photometric and WF spectroscopic surveys pays enormous scientific dividends: SDSS, DES/</a:t>
            </a:r>
            <a:r>
              <a:rPr lang="en-US" sz="2400" b="1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OzDES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2400" b="1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KiDS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/2dFLens, HSC/PFS, </a:t>
            </a:r>
            <a:r>
              <a:rPr lang="en-US" sz="2400" b="1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SDSS+</a:t>
            </a:r>
            <a:r>
              <a:rPr lang="en-US" sz="2400" b="1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DeCALS+DES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/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DESI,…, LSST/???</a:t>
            </a:r>
          </a:p>
          <a:p>
            <a:pPr marL="457200" lvl="0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LSST is a </a:t>
            </a:r>
            <a:r>
              <a:rPr lang="en-US" sz="2400" b="1" i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fast, deep, wide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survey. Spectroscopic resources are/will be in place for </a:t>
            </a:r>
            <a:r>
              <a:rPr lang="en-US" sz="2400" b="1" i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fast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&amp; </a:t>
            </a:r>
            <a:r>
              <a:rPr lang="en-US" sz="2400" b="1" i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deep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spectroscopic follow-up.</a:t>
            </a:r>
          </a:p>
          <a:p>
            <a:pPr marL="457200" lvl="0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Tremendous amount of (cosmic) science would be enabled by </a:t>
            </a:r>
            <a:r>
              <a:rPr lang="en-US" sz="2400" b="1" i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wide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, multi-mega to </a:t>
            </a:r>
            <a:r>
              <a:rPr lang="en-US" sz="2400" b="1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giga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-target spectroscopy of LSST objects: 3D map of ½ the sky. Follow CMB to the cosmic variance limit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pPr marL="457200" lvl="0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In general, for efficient (i.e., time-limited) multi-object surveys, need spectroscopic aperture ≥ photometric aperture (thousands </a:t>
            </a:r>
            <a:r>
              <a:rPr lang="en-US" sz="2400" b="1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vs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few photons at mag limit for medium-res spectroscopy). </a:t>
            </a:r>
          </a:p>
          <a:p>
            <a:pPr marL="457200" lvl="0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What follows are unendorsed personal views, and some numbers are at best educated guesses.</a:t>
            </a:r>
          </a:p>
          <a:p>
            <a:pPr marL="457200" lvl="0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endParaRPr lang="en-US" sz="2400" b="1" dirty="0" smtClean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9143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 flipH="1" flipV="1">
            <a:off x="66675" y="808038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pic>
        <p:nvPicPr>
          <p:cNvPr id="25" name="emb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0" y="76200"/>
            <a:ext cx="1955800" cy="645725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66672" y="0"/>
            <a:ext cx="6889346" cy="91598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lang="en-US" sz="2400" b="1" dirty="0" err="1" smtClean="0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Programmatics</a:t>
            </a:r>
            <a:endParaRPr sz="2400" b="1" dirty="0">
              <a:effectLst>
                <a:outerShdw blurRad="38100" dist="38100" dir="2700000" rotWithShape="0">
                  <a:srgbClr val="CBCBCB"/>
                </a:outerShdw>
              </a:effectLst>
              <a:uFill>
                <a:solidFill/>
              </a:u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66672" y="834191"/>
            <a:ext cx="8966201" cy="5770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457200" lvl="0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Explore constrained, multi-dimensional trade space of:</a:t>
            </a:r>
          </a:p>
          <a:p>
            <a:pPr marL="804672" lvl="4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        </a:t>
            </a:r>
            <a:r>
              <a:rPr lang="en-US" sz="2400" b="1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Telescope+instrument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desiderata/design</a:t>
            </a:r>
          </a:p>
          <a:p>
            <a:pPr lvl="5" indent="0" defTabSz="914400">
              <a:lnSpc>
                <a:spcPct val="50000"/>
              </a:lnSpc>
              <a:spcBef>
                <a:spcPts val="1200"/>
              </a:spcBef>
              <a:buClr>
                <a:srgbClr val="000000"/>
              </a:buClr>
              <a:buSzPct val="100000"/>
              <a:defRPr sz="1800"/>
            </a:pPr>
            <a:r>
              <a:rPr lang="en-US"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                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 </a:t>
            </a:r>
            <a:r>
              <a:rPr lang="en-US" sz="2400" b="1" dirty="0" smtClean="0">
                <a:uFill>
                  <a:solidFill/>
                </a:u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    aperture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, #fibers, </a:t>
            </a:r>
            <a:r>
              <a:rPr lang="en-US" sz="2400" b="1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λ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range and resolution, FOV</a:t>
            </a:r>
          </a:p>
          <a:p>
            <a:pPr marL="804672" lvl="2" indent="-457200" algn="l" defTabSz="914400">
              <a:spcBef>
                <a:spcPts val="1200"/>
              </a:spcBef>
              <a:buClr>
                <a:srgbClr val="000000"/>
              </a:buClr>
              <a:buSzPct val="110000"/>
              <a:buFont typeface="Arial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       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Cost</a:t>
            </a:r>
          </a:p>
          <a:p>
            <a:pPr marL="1920240" lvl="2" indent="-457200" algn="l" defTabSz="914400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110000"/>
              <a:buFont typeface="Arial"/>
              <a:buChar char="•"/>
              <a:defRPr sz="1800"/>
            </a:pPr>
            <a:r>
              <a:rPr lang="en-US" sz="2400" b="1" dirty="0">
                <a:uFill>
                  <a:solidFill/>
                </a:uFill>
                <a:latin typeface="+mj-lt"/>
                <a:sym typeface="Calibri"/>
              </a:rPr>
              <a:t>Costs for </a:t>
            </a:r>
            <a:r>
              <a:rPr lang="en-US" sz="2400" b="1" i="1" dirty="0">
                <a:uFill>
                  <a:solidFill/>
                </a:uFill>
                <a:latin typeface="+mj-lt"/>
                <a:sym typeface="Calibri"/>
              </a:rPr>
              <a:t>fiber-</a:t>
            </a:r>
            <a:r>
              <a:rPr lang="en-US" sz="2400" b="1" i="1" dirty="0" smtClean="0">
                <a:uFill>
                  <a:solidFill/>
                </a:uFill>
                <a:latin typeface="+mj-lt"/>
                <a:sym typeface="Calibri"/>
              </a:rPr>
              <a:t>fed </a:t>
            </a:r>
            <a:r>
              <a:rPr lang="en-US" sz="2400" b="1" dirty="0" smtClean="0">
                <a:uFill>
                  <a:solidFill/>
                </a:uFill>
                <a:latin typeface="+mj-lt"/>
                <a:sym typeface="Calibri"/>
              </a:rPr>
              <a:t>(prime-focus)</a:t>
            </a:r>
            <a:r>
              <a:rPr lang="en-US" sz="2400" b="1" i="1" dirty="0" smtClean="0">
                <a:uFill>
                  <a:solidFill/>
                </a:uFill>
                <a:latin typeface="+mj-lt"/>
                <a:sym typeface="Calibri"/>
              </a:rPr>
              <a:t> </a:t>
            </a:r>
            <a:r>
              <a:rPr lang="en-US" sz="2400" b="1" dirty="0">
                <a:uFill>
                  <a:solidFill/>
                </a:uFill>
                <a:latin typeface="+mj-lt"/>
                <a:sym typeface="Calibri"/>
              </a:rPr>
              <a:t>spectrographs </a:t>
            </a:r>
            <a:r>
              <a:rPr lang="en-US" sz="2400" b="1" i="1" dirty="0" smtClean="0">
                <a:uFill>
                  <a:solidFill/>
                </a:uFill>
                <a:latin typeface="+mj-lt"/>
                <a:sym typeface="Calibri"/>
              </a:rPr>
              <a:t>primarily</a:t>
            </a:r>
            <a:r>
              <a:rPr lang="en-US" sz="2400" b="1" dirty="0" smtClean="0">
                <a:uFill>
                  <a:solidFill/>
                </a:uFill>
                <a:latin typeface="+mj-lt"/>
                <a:sym typeface="Calibri"/>
              </a:rPr>
              <a:t> </a:t>
            </a:r>
            <a:r>
              <a:rPr lang="en-US" sz="2400" b="1" dirty="0">
                <a:uFill>
                  <a:solidFill/>
                </a:uFill>
                <a:latin typeface="+mj-lt"/>
                <a:sym typeface="Calibri"/>
              </a:rPr>
              <a:t>driven by fibers/positioners and </a:t>
            </a:r>
            <a:r>
              <a:rPr lang="en-US" sz="2400" b="1" dirty="0" smtClean="0">
                <a:uFill>
                  <a:solidFill/>
                </a:uFill>
                <a:latin typeface="+mj-lt"/>
                <a:sym typeface="Calibri"/>
              </a:rPr>
              <a:t>spectrographs—relatively weak scaling with telescope </a:t>
            </a:r>
            <a:r>
              <a:rPr lang="en-US" sz="2400" b="1" dirty="0">
                <a:uFill>
                  <a:solidFill/>
                </a:uFill>
                <a:latin typeface="+mj-lt"/>
                <a:sym typeface="Calibri"/>
              </a:rPr>
              <a:t>aperture</a:t>
            </a:r>
            <a:r>
              <a:rPr lang="en-US" sz="2400" b="1" dirty="0" smtClean="0">
                <a:uFill>
                  <a:solidFill/>
                </a:uFill>
                <a:latin typeface="+mj-lt"/>
                <a:sym typeface="Calibri"/>
              </a:rPr>
              <a:t>. DESI: 5000 fibers on 4m: ~$75M; PFS: 2400 fibers on 8m: ~$65M</a:t>
            </a:r>
            <a:endParaRPr lang="en-US" sz="2400" b="1" dirty="0" smtClean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  <a:p>
            <a:pPr marL="804672" lvl="2" indent="-457200" algn="l" defTabSz="914400">
              <a:lnSpc>
                <a:spcPct val="80000"/>
              </a:lnSpc>
              <a:spcBef>
                <a:spcPts val="1200"/>
              </a:spcBef>
              <a:buClr>
                <a:srgbClr val="000000"/>
              </a:buClr>
              <a:buSzPct val="110000"/>
              <a:buFont typeface="Arial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        Timescales (construction, operation, funding)</a:t>
            </a:r>
          </a:p>
          <a:p>
            <a:pPr marL="804672" lvl="2" indent="-457200" algn="l" defTabSz="914400">
              <a:lnSpc>
                <a:spcPct val="80000"/>
              </a:lnSpc>
              <a:spcBef>
                <a:spcPts val="1200"/>
              </a:spcBef>
              <a:buClr>
                <a:srgbClr val="000000"/>
              </a:buClr>
              <a:buSzPct val="110000"/>
              <a:buFont typeface="Arial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        Science capabilities/goals (previous talks)</a:t>
            </a:r>
          </a:p>
          <a:p>
            <a:pPr marL="804672" lvl="2" indent="-457200" algn="l" defTabSz="914400">
              <a:lnSpc>
                <a:spcPct val="80000"/>
              </a:lnSpc>
              <a:spcBef>
                <a:spcPts val="1200"/>
              </a:spcBef>
              <a:buClr>
                <a:srgbClr val="000000"/>
              </a:buClr>
              <a:buSzPct val="110000"/>
              <a:buFont typeface="Arial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        Resource availability (may trump all others)</a:t>
            </a:r>
          </a:p>
          <a:p>
            <a:pPr marL="804672" lvl="2" indent="-457200" algn="l" defTabSz="914400">
              <a:lnSpc>
                <a:spcPct val="60000"/>
              </a:lnSpc>
              <a:spcBef>
                <a:spcPts val="1200"/>
              </a:spcBef>
              <a:buClr>
                <a:srgbClr val="000000"/>
              </a:buClr>
              <a:buSzPct val="110000"/>
              <a:buFont typeface="Arial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        Partner/stakeholder interests (agencies,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communities, 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 </a:t>
            </a:r>
          </a:p>
          <a:p>
            <a:pPr marL="347472" lvl="2" indent="0" algn="l" defTabSz="914400">
              <a:lnSpc>
                <a:spcPct val="60000"/>
              </a:lnSpc>
              <a:spcBef>
                <a:spcPts val="1200"/>
              </a:spcBef>
              <a:buClr>
                <a:srgbClr val="000000"/>
              </a:buClr>
              <a:buSzPct val="110000"/>
              <a:defRPr sz="1800"/>
            </a:pPr>
            <a:r>
              <a:rPr lang="en-US"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              international)</a:t>
            </a:r>
            <a:endParaRPr lang="en-US" sz="2400" b="1" dirty="0" smtClean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17117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 flipH="1" flipV="1">
            <a:off x="66675" y="808038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pic>
        <p:nvPicPr>
          <p:cNvPr id="25" name="emb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0" y="76200"/>
            <a:ext cx="1955800" cy="645725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66672" y="1034131"/>
            <a:ext cx="8966201" cy="5647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457200" lvl="0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sym typeface="Calibri"/>
              </a:rPr>
              <a:t>DOE </a:t>
            </a:r>
            <a:r>
              <a:rPr lang="en-US" sz="2400" b="1" dirty="0">
                <a:uFill>
                  <a:solidFill/>
                </a:uFill>
                <a:latin typeface="+mj-lt"/>
                <a:sym typeface="Calibri"/>
              </a:rPr>
              <a:t>is a mission-driven agency that builds &amp; operates experiments with well-defined science goals and requirements. In our case, this means cosmic frontier science as (narrowly) described in the P5 report. It does not fund astronomy.</a:t>
            </a:r>
          </a:p>
          <a:p>
            <a:pPr marL="457200" lvl="0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>
                <a:uFill>
                  <a:solidFill/>
                </a:uFill>
                <a:latin typeface="+mj-lt"/>
                <a:sym typeface="Calibri"/>
              </a:rPr>
              <a:t>Traditionally, astronomers have built multi-purpose facilities/instruments that enable a broad mix of science programs. </a:t>
            </a:r>
            <a:endParaRPr sz="2400" b="1" dirty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  <a:p>
            <a:pPr marL="457200" lvl="0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Multiple funding/partnership models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possible, e.g.,:</a:t>
            </a:r>
            <a:endParaRPr sz="2400" b="1" dirty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  <a:p>
            <a:pPr marL="800100" lvl="1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Time in exchange for instrument on existing telescope (e.g., DES)</a:t>
            </a:r>
          </a:p>
          <a:p>
            <a:pPr marL="800100" lvl="1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More time in exchange for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instrument + telescope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operations costs (e.g., DESI)</a:t>
            </a:r>
          </a:p>
          <a:p>
            <a:pPr marL="800100" lvl="1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Interagency or public-private partnership for new facility (e.g., LSST, SDSS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)</a:t>
            </a:r>
            <a:endParaRPr sz="2400" b="1" dirty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062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 flipH="1" flipV="1">
            <a:off x="66675" y="808038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pic>
        <p:nvPicPr>
          <p:cNvPr id="30" name="emb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0" y="76200"/>
            <a:ext cx="1955800" cy="645725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66672" y="0"/>
            <a:ext cx="6889346" cy="91598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sz="2400" b="1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Blanco telescope, Chile</a:t>
            </a:r>
          </a:p>
        </p:txBody>
      </p:sp>
      <p:sp>
        <p:nvSpPr>
          <p:cNvPr id="32" name="Shape 32"/>
          <p:cNvSpPr/>
          <p:nvPr/>
        </p:nvSpPr>
        <p:spPr>
          <a:xfrm>
            <a:off x="66672" y="1405555"/>
            <a:ext cx="5594305" cy="4716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457200" lvl="0" indent="-457200" defTabSz="914400">
              <a:spcBef>
                <a:spcPts val="12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Same telescope used for DES: 4m 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diameter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, currently w/ 3 deg</a:t>
            </a:r>
            <a:r>
              <a:rPr lang="en-US" sz="2400" b="1" baseline="30000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2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FOV</a:t>
            </a:r>
            <a:endParaRPr sz="2400" b="1" dirty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  <a:p>
            <a:pPr marL="800100" lvl="1" indent="-457200" defTabSz="914400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Successful experience with DOE/NSF/NOAO partnership</a:t>
            </a:r>
          </a:p>
          <a:p>
            <a:pPr marL="457200" lvl="0" indent="-457200" defTabSz="914400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C</a:t>
            </a:r>
            <a:r>
              <a:rPr sz="2400" b="1" dirty="0" smtClean="0"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lone </a:t>
            </a:r>
            <a:r>
              <a:rPr sz="2400" b="1" dirty="0"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or move DESI: 5000x multiplexing, ~7 deg</a:t>
            </a:r>
            <a:r>
              <a:rPr sz="2400" b="1" baseline="31999" dirty="0"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2</a:t>
            </a:r>
            <a:r>
              <a:rPr sz="2400" b="1" dirty="0"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 FOV</a:t>
            </a:r>
          </a:p>
          <a:p>
            <a:pPr marL="800100" lvl="1" indent="-457200" defTabSz="914400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~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few M$ for 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move or ~60M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$ for 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clone</a:t>
            </a:r>
            <a:endParaRPr lang="en-US" sz="2400" b="1" dirty="0">
              <a:solidFill>
                <a:schemeClr val="tx1"/>
              </a:solidFill>
              <a:uFill>
                <a:solidFill>
                  <a:srgbClr val="003DAF"/>
                </a:solidFill>
              </a:uFill>
              <a:latin typeface="+mj-lt"/>
              <a:ea typeface="+mj-ea"/>
              <a:cs typeface="+mj-cs"/>
              <a:sym typeface="Calibri"/>
            </a:endParaRPr>
          </a:p>
          <a:p>
            <a:pPr marL="347472" indent="-342900" defTabSz="914400">
              <a:spcBef>
                <a:spcPts val="900"/>
              </a:spcBef>
              <a:buClr>
                <a:srgbClr val="000000"/>
              </a:buClr>
              <a:buSzPct val="120000"/>
              <a:buFont typeface="Arial"/>
              <a:buChar char="•"/>
              <a:defRPr sz="1800"/>
            </a:pPr>
            <a:r>
              <a:rPr lang="en-US" sz="2400" b="1" dirty="0" err="1" smtClean="0">
                <a:solidFill>
                  <a:schemeClr val="tx1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DESpec</a:t>
            </a:r>
            <a:r>
              <a:rPr lang="en-US" sz="2400" b="1" dirty="0" smtClean="0">
                <a:solidFill>
                  <a:schemeClr val="tx1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: 5000x, 3 deg</a:t>
            </a:r>
            <a:r>
              <a:rPr lang="en-US" sz="2400" b="1" baseline="30000" dirty="0" smtClean="0">
                <a:solidFill>
                  <a:schemeClr val="tx1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 FOV with existing corrector, interchangeable w/ </a:t>
            </a:r>
            <a:r>
              <a:rPr lang="en-US" sz="2400" b="1" dirty="0" err="1" smtClean="0">
                <a:solidFill>
                  <a:schemeClr val="tx1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DECam</a:t>
            </a:r>
            <a:r>
              <a:rPr lang="en-US" sz="2400" b="1" dirty="0" smtClean="0">
                <a:solidFill>
                  <a:schemeClr val="tx1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:</a:t>
            </a:r>
          </a:p>
          <a:p>
            <a:pPr marL="685800" indent="-342900" defTabSz="914400">
              <a:spcBef>
                <a:spcPts val="900"/>
              </a:spcBef>
              <a:buClr>
                <a:srgbClr val="000000"/>
              </a:buClr>
              <a:buSzPct val="120000"/>
              <a:buFont typeface="Arial"/>
              <a:buChar char="•"/>
              <a:defRPr sz="1800"/>
            </a:pPr>
            <a:r>
              <a:rPr lang="en-US" sz="2400" b="1" dirty="0" smtClean="0">
                <a:solidFill>
                  <a:schemeClr val="accent1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~40M$</a:t>
            </a:r>
            <a:endParaRPr sz="2400" b="1" dirty="0">
              <a:solidFill>
                <a:schemeClr val="accent1"/>
              </a:solidFill>
              <a:uFill>
                <a:solidFill>
                  <a:srgbClr val="003DAF"/>
                </a:solidFill>
              </a:u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3" name="blanco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76924" y="1557135"/>
            <a:ext cx="3190876" cy="4254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 flipH="1" flipV="1">
            <a:off x="66675" y="808038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pic>
        <p:nvPicPr>
          <p:cNvPr id="36" name="emb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0" y="76200"/>
            <a:ext cx="1955800" cy="645725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66672" y="0"/>
            <a:ext cx="6889346" cy="91598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sz="2400" b="1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Blanco telescope, Chile</a:t>
            </a:r>
          </a:p>
        </p:txBody>
      </p:sp>
      <p:sp>
        <p:nvSpPr>
          <p:cNvPr id="38" name="Shape 38"/>
          <p:cNvSpPr/>
          <p:nvPr/>
        </p:nvSpPr>
        <p:spPr>
          <a:xfrm>
            <a:off x="66672" y="895738"/>
            <a:ext cx="5610436" cy="5875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457200" lvl="0" indent="-457200" defTabSz="914400">
              <a:spcBef>
                <a:spcPts val="4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Pros: </a:t>
            </a:r>
          </a:p>
          <a:p>
            <a:pPr marL="673100" lvl="1" indent="-330200" defTabSz="914400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Largest </a:t>
            </a: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field of 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view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 w/ DESI move or clone</a:t>
            </a:r>
            <a:endParaRPr sz="2400" b="1" dirty="0">
              <a:solidFill>
                <a:srgbClr val="003DAF"/>
              </a:solidFill>
              <a:uFill>
                <a:solidFill>
                  <a:srgbClr val="003DAF"/>
                </a:solidFill>
              </a:uFill>
              <a:latin typeface="+mj-lt"/>
              <a:ea typeface="+mj-ea"/>
              <a:cs typeface="+mj-cs"/>
              <a:sym typeface="Calibri"/>
            </a:endParaRPr>
          </a:p>
          <a:p>
            <a:pPr marL="673100" lvl="1" indent="-330200" defTabSz="914400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Moving DESI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cheapest option for an 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SSSI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; mid-2020s possible</a:t>
            </a:r>
            <a:endParaRPr sz="2400" b="1" dirty="0">
              <a:solidFill>
                <a:srgbClr val="003DAF"/>
              </a:solidFill>
              <a:uFill>
                <a:solidFill>
                  <a:srgbClr val="003DAF"/>
                </a:solidFill>
              </a:uFill>
              <a:latin typeface="+mj-lt"/>
              <a:ea typeface="+mj-ea"/>
              <a:cs typeface="+mj-cs"/>
              <a:sym typeface="Calibri"/>
            </a:endParaRPr>
          </a:p>
          <a:p>
            <a:pPr marL="457200" lvl="0" indent="-457200" defTabSz="914400">
              <a:spcBef>
                <a:spcPts val="4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Cons:</a:t>
            </a:r>
          </a:p>
          <a:p>
            <a:pPr marL="673100" lvl="1" indent="-330200" defTabSz="914400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Small aperture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 requires long survey times </a:t>
            </a:r>
          </a:p>
          <a:p>
            <a:pPr marL="673100" lvl="1" indent="-330200" defTabSz="914400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Earthquake safety of DESI corrector?</a:t>
            </a:r>
            <a:endParaRPr lang="en-US" sz="2400" b="1" dirty="0">
              <a:solidFill>
                <a:srgbClr val="003DAF"/>
              </a:solidFill>
              <a:uFill>
                <a:solidFill>
                  <a:srgbClr val="003DAF"/>
                </a:solidFill>
              </a:uFill>
              <a:latin typeface="+mj-lt"/>
              <a:ea typeface="+mj-ea"/>
              <a:cs typeface="+mj-cs"/>
              <a:sym typeface="Calibri"/>
            </a:endParaRPr>
          </a:p>
          <a:p>
            <a:pPr marL="673100" lvl="1" indent="-330200" defTabSz="914400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Kavli</a:t>
            </a: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/NOAO/LSST report 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will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 recommend </a:t>
            </a: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DECam stay on Blanco at minimum 3 years into LSST survey; would 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delay 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SSSI 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deployment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 unless  DESpec option</a:t>
            </a:r>
            <a:endParaRPr sz="2400" b="1" dirty="0">
              <a:solidFill>
                <a:srgbClr val="003DAF"/>
              </a:solidFill>
              <a:uFill>
                <a:solidFill>
                  <a:srgbClr val="003DAF"/>
                </a:solidFill>
              </a:u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9" name="blanco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76924" y="1557135"/>
            <a:ext cx="3190876" cy="4254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 flipH="1" flipV="1">
            <a:off x="66675" y="808038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pic>
        <p:nvPicPr>
          <p:cNvPr id="42" name="emb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0" y="76200"/>
            <a:ext cx="1955800" cy="64572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672" y="0"/>
            <a:ext cx="6889346" cy="91598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sz="2400" b="1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Magellan telescope, Chile</a:t>
            </a:r>
          </a:p>
        </p:txBody>
      </p:sp>
      <p:sp>
        <p:nvSpPr>
          <p:cNvPr id="44" name="Shape 44"/>
          <p:cNvSpPr/>
          <p:nvPr/>
        </p:nvSpPr>
        <p:spPr>
          <a:xfrm>
            <a:off x="66672" y="915987"/>
            <a:ext cx="5642128" cy="5555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457200" lvl="0" indent="-457200" defTabSz="914400">
              <a:spcBef>
                <a:spcPts val="6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Two 6.5 diameter telescopes</a:t>
            </a:r>
          </a:p>
          <a:p>
            <a:pPr marL="457200" lvl="0" indent="-457200" defTabSz="914400">
              <a:spcBef>
                <a:spcPts val="6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Potential f/3 secondary would match DESI input beam and enable 1.5-2 deg diameter field of view with 3000-6000 positioners </a:t>
            </a:r>
            <a:endParaRPr lang="en-US" sz="2400" b="1" dirty="0" smtClean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  <a:p>
            <a:pPr marL="457200" lvl="0" indent="-457200" defTabSz="914400">
              <a:spcBef>
                <a:spcPts val="6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New </a:t>
            </a: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secondary would cost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~$few M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million, 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plus ~$75M+(?) for instrument</a:t>
            </a:r>
            <a:endParaRPr sz="2400" b="1" dirty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  <a:p>
            <a:pPr marL="457200" lvl="0" indent="-457200" defTabSz="914400">
              <a:spcBef>
                <a:spcPts val="6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Magellan institutions with majority of time interested in partnership: successful model with SDSS4/APOGEE-South</a:t>
            </a:r>
          </a:p>
          <a:p>
            <a:pPr marL="800100" lvl="1" indent="-457200" defTabSz="914400">
              <a:spcBef>
                <a:spcPts val="6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SSSI instrument could form the basis of a 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S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DSS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6 survey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;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potential public/private partnership</a:t>
            </a:r>
          </a:p>
        </p:txBody>
      </p:sp>
      <p:pic>
        <p:nvPicPr>
          <p:cNvPr id="45" name="maxresdefault.jpg"/>
          <p:cNvPicPr/>
          <p:nvPr/>
        </p:nvPicPr>
        <p:blipFill>
          <a:blip r:embed="rId3">
            <a:extLst/>
          </a:blip>
          <a:srcRect l="15588" t="26183" r="50000"/>
          <a:stretch>
            <a:fillRect/>
          </a:stretch>
        </p:blipFill>
        <p:spPr>
          <a:xfrm>
            <a:off x="5827712" y="1779380"/>
            <a:ext cx="3240109" cy="3909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 flipH="1" flipV="1">
            <a:off x="66675" y="808038"/>
            <a:ext cx="9028114" cy="1587"/>
          </a:xfrm>
          <a:prstGeom prst="line">
            <a:avLst/>
          </a:prstGeom>
          <a:ln w="25400">
            <a:solidFill>
              <a:srgbClr val="6095C9"/>
            </a:solidFill>
            <a:round/>
          </a:ln>
          <a:effectLst>
            <a:outerShdw blurRad="12700" dist="20000" dir="5400000" rotWithShape="0">
              <a:srgbClr val="929292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pic>
        <p:nvPicPr>
          <p:cNvPr id="48" name="emb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0" y="76200"/>
            <a:ext cx="1955800" cy="645725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66672" y="0"/>
            <a:ext cx="6889346" cy="91598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effectLst/>
                <a:uFillTx/>
              </a:defRPr>
            </a:pPr>
            <a:r>
              <a:rPr sz="2400" b="1"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/>
                </a:uFill>
              </a:rPr>
              <a:t>Magellan telescope, Chile</a:t>
            </a:r>
          </a:p>
        </p:txBody>
      </p:sp>
      <p:sp>
        <p:nvSpPr>
          <p:cNvPr id="50" name="Shape 50"/>
          <p:cNvSpPr/>
          <p:nvPr/>
        </p:nvSpPr>
        <p:spPr>
          <a:xfrm>
            <a:off x="66672" y="908438"/>
            <a:ext cx="5227323" cy="5811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marL="457200" lvl="0" indent="-457200" defTabSz="914400">
              <a:spcBef>
                <a:spcPts val="4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Pros: </a:t>
            </a:r>
          </a:p>
          <a:p>
            <a:pPr marL="673100" lvl="1" indent="-330200" defTabSz="914400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Larger collecting area</a:t>
            </a:r>
          </a:p>
          <a:p>
            <a:pPr marL="673100" lvl="1" indent="-330200" defTabSz="914400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Existing telescope makes earlier schedule possible: mid-2020s?</a:t>
            </a:r>
            <a:endParaRPr sz="2400" b="1" dirty="0">
              <a:solidFill>
                <a:srgbClr val="003DAF"/>
              </a:solidFill>
              <a:uFill>
                <a:solidFill>
                  <a:srgbClr val="003DAF"/>
                </a:solidFill>
              </a:uFill>
              <a:latin typeface="+mj-lt"/>
              <a:ea typeface="+mj-ea"/>
              <a:cs typeface="+mj-cs"/>
              <a:sym typeface="Calibri"/>
            </a:endParaRPr>
          </a:p>
          <a:p>
            <a:pPr marL="457200" lvl="0" indent="-457200" defTabSz="914400">
              <a:spcBef>
                <a:spcPts val="4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Cons:</a:t>
            </a:r>
          </a:p>
          <a:p>
            <a:pPr marL="673100" lvl="1" indent="-330200" defTabSz="914400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Would prefer 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even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larger aperture, &gt;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8m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 (Kavli/NOAO/LSST)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  </a:t>
            </a:r>
            <a:endParaRPr sz="2400" b="1" dirty="0">
              <a:solidFill>
                <a:srgbClr val="003DAF"/>
              </a:solidFill>
              <a:uFill>
                <a:solidFill>
                  <a:srgbClr val="003DAF"/>
                </a:solidFill>
              </a:uFill>
              <a:latin typeface="+mj-lt"/>
              <a:ea typeface="+mj-ea"/>
              <a:cs typeface="+mj-cs"/>
              <a:sym typeface="Calibri"/>
            </a:endParaRPr>
          </a:p>
          <a:p>
            <a:pPr marL="673100" lvl="1" indent="-330200" defTabSz="914400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sz="2400" b="1" dirty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If use an existing Magellan telescope, must navigate politics of Magellan </a:t>
            </a:r>
            <a:r>
              <a:rPr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institutions</a:t>
            </a:r>
            <a:r>
              <a:rPr lang="en-US" sz="2400" b="1" dirty="0" smtClean="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+mj-lt"/>
                <a:ea typeface="+mj-ea"/>
                <a:cs typeface="+mj-cs"/>
                <a:sym typeface="Calibri"/>
              </a:rPr>
              <a:t>, time access likely limited. </a:t>
            </a:r>
            <a:endParaRPr sz="2400" b="1" dirty="0">
              <a:solidFill>
                <a:srgbClr val="003DAF"/>
              </a:solidFill>
              <a:uFill>
                <a:solidFill>
                  <a:srgbClr val="003DAF"/>
                </a:solidFill>
              </a:uFill>
              <a:latin typeface="+mj-lt"/>
              <a:ea typeface="+mj-ea"/>
              <a:cs typeface="+mj-cs"/>
              <a:sym typeface="Calibri"/>
            </a:endParaRPr>
          </a:p>
          <a:p>
            <a:pPr marL="423333" lvl="0" indent="-423333" defTabSz="914400">
              <a:spcBef>
                <a:spcPts val="400"/>
              </a:spcBef>
              <a:buClr>
                <a:srgbClr val="000000"/>
              </a:buClr>
              <a:buSzPct val="100000"/>
              <a:buFont typeface="Calibri"/>
              <a:buChar char="•"/>
              <a:defRPr sz="1800"/>
            </a:pP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Build a 3</a:t>
            </a:r>
            <a:r>
              <a:rPr lang="en-US" sz="2400" b="1" baseline="30000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rd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Magellan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 telescope for this? Add 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$75M</a:t>
            </a:r>
            <a:r>
              <a:rPr lang="en-US"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+ and additional construction time</a:t>
            </a:r>
            <a:r>
              <a:rPr sz="2400" b="1" dirty="0" smtClean="0">
                <a:uFill>
                  <a:solidFill/>
                </a:uFill>
                <a:latin typeface="+mj-lt"/>
                <a:ea typeface="+mj-ea"/>
                <a:cs typeface="+mj-cs"/>
                <a:sym typeface="Calibri"/>
              </a:rPr>
              <a:t>.</a:t>
            </a:r>
            <a:endParaRPr sz="2400" b="1" dirty="0">
              <a:uFill>
                <a:solidFill/>
              </a:u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1" name="maxresdefault.jpg"/>
          <p:cNvPicPr/>
          <p:nvPr/>
        </p:nvPicPr>
        <p:blipFill>
          <a:blip r:embed="rId3">
            <a:extLst/>
          </a:blip>
          <a:srcRect l="15588" t="26183" r="50000"/>
          <a:stretch>
            <a:fillRect/>
          </a:stretch>
        </p:blipFill>
        <p:spPr>
          <a:xfrm>
            <a:off x="5827712" y="1779380"/>
            <a:ext cx="3240109" cy="3909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95C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95C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1609</Words>
  <Application>Microsoft Macintosh PowerPoint</Application>
  <PresentationFormat>On-screen Show (4:3)</PresentationFormat>
  <Paragraphs>147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White</vt:lpstr>
      <vt:lpstr>Southern Spectroscopic Survey Instrument: Programmatics  Josh Frieman, Fermilab &amp; U. Chicago Jeff Newman, U. Pittsburgh/PITT PACC    </vt:lpstr>
      <vt:lpstr>Context</vt:lpstr>
      <vt:lpstr>A Few Observations</vt:lpstr>
      <vt:lpstr>Programmatics</vt:lpstr>
      <vt:lpstr>Agency Issues</vt:lpstr>
      <vt:lpstr>Blanco telescope, Chile</vt:lpstr>
      <vt:lpstr>Blanco telescope, Chile</vt:lpstr>
      <vt:lpstr>Magellan telescope, Chile</vt:lpstr>
      <vt:lpstr>Magellan telescope, Chile</vt:lpstr>
      <vt:lpstr>Gemini telescope, Chile</vt:lpstr>
      <vt:lpstr>Mayall Telescope, Arizona</vt:lpstr>
      <vt:lpstr>Telescopio San Pedro Mártir, Mexico</vt:lpstr>
      <vt:lpstr>Subaru (+PFS spectrograph), Hawai'i</vt:lpstr>
      <vt:lpstr>Keck (+FOBOS spectrograph), Hawai'i</vt:lpstr>
      <vt:lpstr>Mauna Kea Spectroscopic Explorer, Hawai'i</vt:lpstr>
      <vt:lpstr>New 8m WF Telescope in Chile</vt:lpstr>
      <vt:lpstr>Budget scenarios</vt:lpstr>
      <vt:lpstr>Potential Partners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SSSI Programmatics  Josh Frieman, FNAL  </dc:title>
  <cp:lastModifiedBy>Joshua A Frieman</cp:lastModifiedBy>
  <cp:revision>172</cp:revision>
  <dcterms:modified xsi:type="dcterms:W3CDTF">2016-09-22T17:29:02Z</dcterms:modified>
</cp:coreProperties>
</file>