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2" r:id="rId3"/>
    <p:sldId id="284" r:id="rId4"/>
    <p:sldId id="287" r:id="rId5"/>
    <p:sldId id="260" r:id="rId6"/>
    <p:sldId id="261" r:id="rId7"/>
    <p:sldId id="288" r:id="rId8"/>
    <p:sldId id="278" r:id="rId9"/>
    <p:sldId id="263" r:id="rId10"/>
    <p:sldId id="267" r:id="rId11"/>
    <p:sldId id="290" r:id="rId12"/>
    <p:sldId id="277" r:id="rId13"/>
    <p:sldId id="297" r:id="rId14"/>
    <p:sldId id="296" r:id="rId15"/>
    <p:sldId id="298" r:id="rId16"/>
    <p:sldId id="299" r:id="rId17"/>
    <p:sldId id="300" r:id="rId18"/>
    <p:sldId id="292" r:id="rId19"/>
    <p:sldId id="264" r:id="rId20"/>
    <p:sldId id="293" r:id="rId21"/>
    <p:sldId id="266" r:id="rId22"/>
    <p:sldId id="294" r:id="rId23"/>
    <p:sldId id="295" r:id="rId24"/>
    <p:sldId id="270" r:id="rId25"/>
    <p:sldId id="271" r:id="rId26"/>
    <p:sldId id="273" r:id="rId27"/>
    <p:sldId id="272" r:id="rId28"/>
    <p:sldId id="301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98B54-7EF5-104C-8EEF-CC5C42AD6BF3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DC026-5BBE-E544-BCD3-A57FD6661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9725A-29C0-654C-BF17-539C70E94D30}" type="datetimeFigureOut">
              <a:rPr lang="en-US" smtClean="0"/>
              <a:pPr/>
              <a:t>8/29/14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E6361-67FE-F544-B34E-22AF2D2A7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6635E-FD25-BF42-A2AB-9FCC63E7E4F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BA4F-64E3-3C45-9F8E-4614E83D8F15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B2ED-640C-1D47-8F8E-515B6B2EBFDF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C86C-AF45-A740-B18B-E297413DCCA6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BD4F-8F16-F64E-8F99-6A97294A903A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BCE1-E8A6-DF4D-97AF-914EAECF8290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F715-C79E-914F-A924-0546C3278FAB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70C4-16EB-A64A-9F1F-6784F0DAFA22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8D41-3B59-CE4D-8AAF-1AF8313D0664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0EBF-47AC-8D4E-A673-D1BBC14CCDA6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91BB-DC87-D64E-9C90-5323F1CD4E83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761A-E659-AA48-B54F-7C5427291997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254F-9A40-C144-9F2D-BA7D43A9EA7B}" type="datetime1">
              <a:rPr lang="en-US" smtClean="0"/>
              <a:pPr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BAE5-4015-CF46-902D-870A873188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d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df"/><Relationship Id="rId3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df"/><Relationship Id="rId5" Type="http://schemas.openxmlformats.org/officeDocument/2006/relationships/image" Target="../media/image51.png"/><Relationship Id="rId6" Type="http://schemas.openxmlformats.org/officeDocument/2006/relationships/image" Target="../media/image52.pdf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df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df"/><Relationship Id="rId3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df"/><Relationship Id="rId3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df"/><Relationship Id="rId3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pdf"/><Relationship Id="rId9" Type="http://schemas.openxmlformats.org/officeDocument/2006/relationships/image" Target="../media/image18.png"/><Relationship Id="rId10" Type="http://schemas.openxmlformats.org/officeDocument/2006/relationships/image" Target="../media/image19.pdf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495300" y="-99864"/>
            <a:ext cx="10109200" cy="1711245"/>
          </a:xfrm>
        </p:spPr>
        <p:txBody>
          <a:bodyPr>
            <a:normAutofit/>
          </a:bodyPr>
          <a:lstStyle/>
          <a:p>
            <a:r>
              <a:rPr lang="en-US" sz="4600" b="1" i="1" dirty="0" smtClean="0">
                <a:solidFill>
                  <a:srgbClr val="000090"/>
                </a:solidFill>
              </a:rPr>
              <a:t>Probing fundamental physics </a:t>
            </a:r>
            <a:br>
              <a:rPr lang="en-US" sz="4600" b="1" i="1" dirty="0" smtClean="0">
                <a:solidFill>
                  <a:srgbClr val="000090"/>
                </a:solidFill>
              </a:rPr>
            </a:br>
            <a:r>
              <a:rPr lang="en-US" sz="4600" b="1" i="1" dirty="0" smtClean="0">
                <a:solidFill>
                  <a:srgbClr val="000090"/>
                </a:solidFill>
              </a:rPr>
              <a:t>with CMB B-modes</a:t>
            </a:r>
            <a:endParaRPr lang="en-US" sz="4600" b="1" i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24062" y="2555067"/>
            <a:ext cx="10198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Cora Dvorkin</a:t>
            </a:r>
          </a:p>
          <a:p>
            <a:pPr algn="ctr"/>
            <a:endParaRPr lang="en-US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       IAS        Harvard (Hubble fellow) </a:t>
            </a:r>
          </a:p>
          <a:p>
            <a:pPr algn="ctr"/>
            <a:endParaRPr lang="en-US" sz="3100" dirty="0" smtClean="0">
              <a:solidFill>
                <a:srgbClr val="FF0000"/>
              </a:solidFill>
            </a:endParaRPr>
          </a:p>
          <a:p>
            <a:pPr algn="ctr"/>
            <a:endParaRPr lang="en-US" sz="3100" dirty="0" smtClean="0">
              <a:solidFill>
                <a:srgbClr val="FF0000"/>
              </a:solidFill>
            </a:endParaRPr>
          </a:p>
          <a:p>
            <a:pPr algn="ctr"/>
            <a:r>
              <a:rPr lang="en-US" sz="3100" i="1" dirty="0" smtClean="0">
                <a:solidFill>
                  <a:srgbClr val="FF0000"/>
                </a:solidFill>
              </a:rPr>
              <a:t>Status and Future of Inflationary Theory workshop</a:t>
            </a:r>
          </a:p>
          <a:p>
            <a:pPr algn="ctr"/>
            <a:endParaRPr lang="en-US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3100" dirty="0" smtClean="0">
                <a:solidFill>
                  <a:srgbClr val="FF0000"/>
                </a:solidFill>
              </a:rPr>
              <a:t>August 2014, KICP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AAD-70B3-5D4B-B301-0E9CC886303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709576" y="3484520"/>
            <a:ext cx="512064" cy="2651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Polarization Predictions</a:t>
            </a:r>
            <a:endParaRPr lang="en-US" sz="4800" i="1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emode_foreca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75308" y="1727647"/>
            <a:ext cx="5238118" cy="3928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47" y="5789147"/>
            <a:ext cx="851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K.M.  Smith, C. Dvorkin, L. Boyle, N. </a:t>
            </a:r>
            <a:r>
              <a:rPr lang="en-US" b="1" i="1" dirty="0" err="1" smtClean="0"/>
              <a:t>Turok</a:t>
            </a:r>
            <a:r>
              <a:rPr lang="en-US" b="1" i="1" dirty="0" smtClean="0"/>
              <a:t>, M. </a:t>
            </a:r>
            <a:r>
              <a:rPr lang="en-US" b="1" i="1" dirty="0" err="1" smtClean="0"/>
              <a:t>Halpern</a:t>
            </a:r>
            <a:r>
              <a:rPr lang="en-US" b="1" i="1" dirty="0" smtClean="0"/>
              <a:t>, G. </a:t>
            </a:r>
            <a:r>
              <a:rPr lang="en-US" b="1" i="1" dirty="0" err="1" smtClean="0"/>
              <a:t>Hinshaw</a:t>
            </a:r>
            <a:r>
              <a:rPr lang="en-US" b="1" i="1" dirty="0" smtClean="0"/>
              <a:t>, B. Gold, PRL (2014)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Polarization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6612" y="1327396"/>
            <a:ext cx="6144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If the scalars are </a:t>
            </a:r>
            <a:r>
              <a:rPr lang="en-US" sz="2200" dirty="0" smtClean="0">
                <a:solidFill>
                  <a:srgbClr val="FF0000"/>
                </a:solidFill>
              </a:rPr>
              <a:t>suppressed</a:t>
            </a:r>
            <a:r>
              <a:rPr lang="en-US" sz="2200" dirty="0" smtClean="0"/>
              <a:t> by a feature, we expect </a:t>
            </a:r>
          </a:p>
          <a:p>
            <a:r>
              <a:rPr lang="en-US" sz="2200" dirty="0" smtClean="0"/>
              <a:t>      a </a:t>
            </a:r>
            <a:r>
              <a:rPr lang="en-US" sz="2200" dirty="0" smtClean="0">
                <a:solidFill>
                  <a:srgbClr val="FF0000"/>
                </a:solidFill>
              </a:rPr>
              <a:t>compensated</a:t>
            </a:r>
            <a:r>
              <a:rPr lang="en-US" sz="2200" dirty="0" smtClean="0"/>
              <a:t> signal in the E-modes as well.</a:t>
            </a:r>
            <a:endParaRPr lang="en-US" sz="2200" dirty="0"/>
          </a:p>
        </p:txBody>
      </p:sp>
      <p:pic>
        <p:nvPicPr>
          <p:cNvPr id="9" name="Picture 8" descr="po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1107" y="2230934"/>
            <a:ext cx="4149315" cy="4141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2373" y="6340988"/>
            <a:ext cx="380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V. Miranda, W. </a:t>
            </a:r>
            <a:r>
              <a:rPr lang="en-US" b="1" i="1" dirty="0" err="1" smtClean="0"/>
              <a:t>Hu</a:t>
            </a:r>
            <a:r>
              <a:rPr lang="en-US" b="1" i="1" dirty="0" smtClean="0"/>
              <a:t>, P. </a:t>
            </a:r>
            <a:r>
              <a:rPr lang="en-US" b="1" i="1" dirty="0" err="1" smtClean="0"/>
              <a:t>Adshead</a:t>
            </a:r>
            <a:r>
              <a:rPr lang="en-US" b="1" i="1" dirty="0" smtClean="0"/>
              <a:t> (2014)</a:t>
            </a:r>
            <a:endParaRPr lang="en-US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5644" y="2633311"/>
            <a:ext cx="72319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0090"/>
                </a:solidFill>
              </a:rPr>
              <a:t>  New physics in the matter</a:t>
            </a:r>
          </a:p>
          <a:p>
            <a:r>
              <a:rPr lang="en-US" sz="5000" dirty="0" smtClean="0">
                <a:solidFill>
                  <a:srgbClr val="000090"/>
                </a:solidFill>
              </a:rPr>
              <a:t>        content of LCDM?</a:t>
            </a:r>
            <a:endParaRPr lang="en-US" sz="5000" dirty="0">
              <a:solidFill>
                <a:srgbClr val="00009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Neutrinos + </a:t>
            </a:r>
            <a:r>
              <a:rPr lang="en-US" sz="4800" i="1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new concordance model?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4365" y="1277192"/>
            <a:ext cx="96831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• Adding neutrinos to the LCDM model relaxes the tension between temperature </a:t>
            </a:r>
          </a:p>
          <a:p>
            <a:r>
              <a:rPr lang="en-US" sz="2100" dirty="0" smtClean="0"/>
              <a:t>   and B-mode polarization data by allowing a change in the tilt, which suppresses </a:t>
            </a:r>
          </a:p>
          <a:p>
            <a:r>
              <a:rPr lang="en-US" sz="2100" dirty="0" smtClean="0"/>
              <a:t>   the excess in the temperature large-scale power.</a:t>
            </a:r>
            <a:endParaRPr lang="en-US" sz="2100" dirty="0"/>
          </a:p>
        </p:txBody>
      </p:sp>
      <p:pic>
        <p:nvPicPr>
          <p:cNvPr id="5" name="Picture 4" descr="r_LCDMr_LCDMrn_v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5484" y="2319360"/>
            <a:ext cx="5436617" cy="3883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656" y="6246968"/>
            <a:ext cx="496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C. Dvorkin, M. Wyman, D. Rudd, and W. </a:t>
            </a:r>
            <a:r>
              <a:rPr lang="en-US" b="1" i="1" dirty="0" err="1" smtClean="0"/>
              <a:t>Hu</a:t>
            </a:r>
            <a:r>
              <a:rPr lang="en-US" b="1" i="1" dirty="0" smtClean="0"/>
              <a:t> (2014)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76055" y="4696299"/>
            <a:ext cx="82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rLCDM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1817" y="3736238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nurLCDM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5377" y="3884040"/>
            <a:ext cx="2268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Planck+WP+ACT</a:t>
            </a:r>
            <a:r>
              <a:rPr lang="en-US" dirty="0" smtClean="0"/>
              <a:t>/SPT)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An old tension between </a:t>
            </a:r>
            <a:endParaRPr lang="en-US" sz="480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CMB and local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31" y="1715229"/>
            <a:ext cx="4149919" cy="4240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9538" y="6047531"/>
            <a:ext cx="252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Planck paper XVI (2013)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62055"/>
            <a:ext cx="933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• A massive sterile neutrino of 0.5 </a:t>
            </a:r>
            <a:r>
              <a:rPr lang="en-US" sz="2400" dirty="0" err="1" smtClean="0"/>
              <a:t>eV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suppresses structure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fixes H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 descr="H0_EU_measuremen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265793" y="2396304"/>
            <a:ext cx="4928616" cy="3520440"/>
          </a:xfrm>
          <a:prstGeom prst="rect">
            <a:avLst/>
          </a:prstGeom>
        </p:spPr>
      </p:pic>
      <p:pic>
        <p:nvPicPr>
          <p:cNvPr id="6" name="Picture 5" descr="S8_EU_measurement_v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26330" y="2392824"/>
            <a:ext cx="4928616" cy="3520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3830" y="6187896"/>
            <a:ext cx="9371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				C. Dvorkin, M. Wyman, D. Rudd, and W. </a:t>
            </a:r>
            <a:r>
              <a:rPr lang="en-US" b="1" i="1" dirty="0" err="1" smtClean="0"/>
              <a:t>Hu</a:t>
            </a:r>
            <a:r>
              <a:rPr lang="en-US" b="1" i="1" dirty="0" smtClean="0"/>
              <a:t> (2014)</a:t>
            </a:r>
          </a:p>
          <a:p>
            <a:r>
              <a:rPr lang="en-US" b="1" i="1" dirty="0" smtClean="0"/>
              <a:t>Previously pointed out (without tensors) in M. Wyman, D. Rudd, A. </a:t>
            </a:r>
            <a:r>
              <a:rPr lang="en-US" b="1" i="1" dirty="0" err="1" smtClean="0"/>
              <a:t>Vanderveld</a:t>
            </a:r>
            <a:r>
              <a:rPr lang="en-US" b="1" i="1" dirty="0" smtClean="0"/>
              <a:t> and W. </a:t>
            </a:r>
            <a:r>
              <a:rPr lang="en-US" b="1" i="1" dirty="0" err="1" smtClean="0"/>
              <a:t>Hu</a:t>
            </a:r>
            <a:r>
              <a:rPr lang="en-US" b="1" i="1" dirty="0" smtClean="0"/>
              <a:t> (2013)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Neutrinos + </a:t>
            </a:r>
            <a:r>
              <a:rPr lang="en-US" sz="4800" i="1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new concordance model?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5102" y="2023492"/>
            <a:ext cx="303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(Planck+WP+ACT/SPT+BICEP2)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Neutrinos + </a:t>
            </a:r>
            <a:r>
              <a:rPr lang="en-US" sz="4800" i="1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new concordance model?</a:t>
            </a:r>
          </a:p>
        </p:txBody>
      </p:sp>
      <p:pic>
        <p:nvPicPr>
          <p:cNvPr id="5" name="Picture 4" descr="r_neff_EU_r_v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63307" y="2669530"/>
            <a:ext cx="4518133" cy="3483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0656" y="6246968"/>
            <a:ext cx="496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C. Dvorkin, M. Wyman, D. Rudd, and W. </a:t>
            </a:r>
            <a:r>
              <a:rPr lang="en-US" b="1" i="1" dirty="0" err="1" smtClean="0"/>
              <a:t>Hu</a:t>
            </a:r>
            <a:r>
              <a:rPr lang="en-US" b="1" i="1" dirty="0" smtClean="0"/>
              <a:t> (2014)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62055"/>
            <a:ext cx="933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• A massive sterile neutrino of 0.5 </a:t>
            </a:r>
            <a:r>
              <a:rPr lang="en-US" sz="2400" dirty="0" err="1" smtClean="0"/>
              <a:t>eV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suppresses structure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fixes H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endParaRPr lang="en-US" sz="2400" dirty="0" smtClean="0"/>
          </a:p>
          <a:p>
            <a:r>
              <a:rPr lang="en-US" sz="2400" dirty="0" smtClean="0"/>
              <a:t>    and the </a:t>
            </a:r>
            <a:r>
              <a:rPr lang="en-US" sz="2400" dirty="0" smtClean="0">
                <a:solidFill>
                  <a:srgbClr val="FF0000"/>
                </a:solidFill>
              </a:rPr>
              <a:t>tensor excess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neff_ms_ELU_rn_v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2566" y="2669530"/>
            <a:ext cx="4484361" cy="3483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9075" y="2403574"/>
            <a:ext cx="303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(Planck+WP+ACT/SPT+BICEP2)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1868" y="2403574"/>
            <a:ext cx="476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(Planck+WP+ACT/SPT+BICEP2+H0+BAO+clusters)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Neutrinos + </a:t>
            </a:r>
            <a:r>
              <a:rPr lang="en-US" sz="4800" i="1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00009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4800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nflationary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 implications</a:t>
            </a:r>
          </a:p>
        </p:txBody>
      </p:sp>
      <p:pic>
        <p:nvPicPr>
          <p:cNvPr id="4" name="Picture 3" descr="ns_r02_ELU_rn_v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6581" y="2441806"/>
            <a:ext cx="4876009" cy="3758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0656" y="6187896"/>
            <a:ext cx="496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C. Dvorkin, M. Wyman, D. Rudd, and W. </a:t>
            </a:r>
            <a:r>
              <a:rPr lang="en-US" b="1" i="1" dirty="0" err="1" smtClean="0"/>
              <a:t>Hu</a:t>
            </a:r>
            <a:r>
              <a:rPr lang="en-US" b="1" i="1" dirty="0" smtClean="0"/>
              <a:t> (2014)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96069" y="1624506"/>
            <a:ext cx="7381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• Nearly scale-invariant potentials are required in this scenario.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31943" y="2183300"/>
            <a:ext cx="476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(Planck+WP+ACT/SPT+BICEP2+H0+BAO+clusters)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What’s next?</a:t>
            </a:r>
            <a:endParaRPr lang="en-US" sz="48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791" y="1495060"/>
            <a:ext cx="8742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 CMB scales, the tensor power spectrum is predicted to be almost </a:t>
            </a:r>
          </a:p>
          <a:p>
            <a:r>
              <a:rPr lang="en-US" sz="2400" dirty="0" smtClean="0"/>
              <a:t>a power-law in most models of inflation: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3383" y="3535978"/>
            <a:ext cx="443162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Cosmic variance limit for B-modes </a:t>
            </a:r>
          </a:p>
          <a:p>
            <a:r>
              <a:rPr lang="en-US" sz="2400" dirty="0" smtClean="0"/>
              <a:t>(                          ) compares to </a:t>
            </a:r>
          </a:p>
          <a:p>
            <a:r>
              <a:rPr lang="en-US" sz="2400" dirty="0" smtClean="0"/>
              <a:t>the prediction from the “single </a:t>
            </a:r>
          </a:p>
          <a:p>
            <a:r>
              <a:rPr lang="en-US" sz="2400" dirty="0" smtClean="0"/>
              <a:t>field consistency relation” </a:t>
            </a:r>
          </a:p>
          <a:p>
            <a:r>
              <a:rPr lang="en-US" sz="2400" dirty="0" smtClean="0"/>
              <a:t>for a value of </a:t>
            </a:r>
            <a:r>
              <a:rPr lang="en-US" sz="2400" i="1" dirty="0" err="1" smtClean="0"/>
              <a:t>r</a:t>
            </a:r>
            <a:r>
              <a:rPr lang="en-US" sz="2400" dirty="0" smtClean="0"/>
              <a:t>=0.2:</a:t>
            </a:r>
          </a:p>
          <a:p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3513" y="4016122"/>
            <a:ext cx="17018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989263" y="2543717"/>
            <a:ext cx="4241800" cy="406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9413" y="5580104"/>
            <a:ext cx="29718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8967" y="3072509"/>
            <a:ext cx="4586528" cy="36346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Delensing</a:t>
            </a:r>
            <a:endParaRPr lang="en-US" sz="48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elensing_top_pan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48233" y="2852472"/>
            <a:ext cx="4585060" cy="3438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4213" y="6400060"/>
            <a:ext cx="657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L. Boyle, K. M. Smith, C. Dvorkin, N. </a:t>
            </a:r>
            <a:r>
              <a:rPr lang="en-US" b="1" i="1" dirty="0" err="1" smtClean="0"/>
              <a:t>Turok</a:t>
            </a:r>
            <a:r>
              <a:rPr lang="en-US" b="1" i="1" dirty="0" smtClean="0"/>
              <a:t>, submitted to PRL (2014)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6819" y="1521128"/>
            <a:ext cx="8150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Delensing</a:t>
            </a:r>
            <a:r>
              <a:rPr lang="en-US" sz="2200" dirty="0" smtClean="0"/>
              <a:t> is an algorithm that can statistically separate the </a:t>
            </a:r>
            <a:r>
              <a:rPr lang="en-US" sz="2200" dirty="0" err="1" smtClean="0"/>
              <a:t>lensing</a:t>
            </a:r>
            <a:r>
              <a:rPr lang="en-US" sz="2200" dirty="0" smtClean="0"/>
              <a:t> B-modes (non-Gaussian) from the tensor B-modes (Gaussian), lowering the effective </a:t>
            </a:r>
            <a:r>
              <a:rPr lang="en-US" sz="2200" dirty="0" err="1" smtClean="0"/>
              <a:t>lensing</a:t>
            </a:r>
            <a:r>
              <a:rPr lang="en-US" sz="2200" dirty="0" smtClean="0"/>
              <a:t> background.</a:t>
            </a:r>
            <a:endParaRPr 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552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Standard Model of Cosmology</a:t>
            </a:r>
            <a:br>
              <a:rPr lang="en-US" sz="4000" dirty="0" smtClean="0">
                <a:solidFill>
                  <a:srgbClr val="000090"/>
                </a:solidFill>
              </a:rPr>
            </a:br>
            <a:r>
              <a:rPr lang="en-US" sz="4000" dirty="0" smtClean="0">
                <a:solidFill>
                  <a:srgbClr val="000090"/>
                </a:solidFill>
              </a:rPr>
              <a:t>(before March 2014)</a:t>
            </a:r>
            <a:endParaRPr lang="en-US" sz="4000" dirty="0">
              <a:solidFill>
                <a:srgbClr val="000090"/>
              </a:solidFill>
            </a:endParaRPr>
          </a:p>
        </p:txBody>
      </p:sp>
      <p:pic>
        <p:nvPicPr>
          <p:cNvPr id="4" name="Picture 3" descr="anisotrop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71" y="2298954"/>
            <a:ext cx="3300984" cy="1650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9027" y="4978806"/>
            <a:ext cx="354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Nearly scale-invariant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Gaussian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06681" y="1441975"/>
            <a:ext cx="189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Perturbations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8682" y="1441975"/>
            <a:ext cx="354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Homogeneous background</a:t>
            </a:r>
            <a:endParaRPr lang="en-US" sz="24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2413" y="4479925"/>
            <a:ext cx="3162300" cy="419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146800" y="4386072"/>
            <a:ext cx="965200" cy="35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073" y="5023110"/>
            <a:ext cx="35449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451B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B30000"/>
                </a:solidFill>
              </a:rPr>
              <a:t> </a:t>
            </a:r>
            <a:r>
              <a:rPr lang="en-US" sz="2400" dirty="0" smtClean="0"/>
              <a:t>Baryonic matter: 5%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Cold dark matter: 27%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Dark energy: 68%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AAD-70B3-5D4B-B301-0E9CC886303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" name="Picture 19" descr="Planck_pie_cha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86" y="1903640"/>
            <a:ext cx="2779259" cy="2497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lensing_foreca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70640" y="2340216"/>
            <a:ext cx="4405041" cy="374428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Delensing</a:t>
            </a:r>
            <a:endParaRPr lang="en-US" sz="48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52" y="1497687"/>
            <a:ext cx="9220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We might be able to distinguish the consistency relation from scale invariance </a:t>
            </a:r>
          </a:p>
          <a:p>
            <a:r>
              <a:rPr lang="en-US" sz="2200" dirty="0" smtClean="0"/>
              <a:t>	   with a futuristic experiment such as the proposed “CMB Stage IV”.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417575" y="6320801"/>
            <a:ext cx="657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L. Boyle, K. M. Smith, C. Dvorkin, N. </a:t>
            </a:r>
            <a:r>
              <a:rPr lang="en-US" b="1" i="1" dirty="0" err="1" smtClean="0"/>
              <a:t>Turok</a:t>
            </a:r>
            <a:r>
              <a:rPr lang="en-US" b="1" i="1" dirty="0" smtClean="0"/>
              <a:t>, submitted to PRL (2014)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Gravity waves in Large-Scale Structure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31257"/>
            <a:ext cx="10252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Gravitational waves also affect large-scale structure </a:t>
            </a:r>
          </a:p>
          <a:p>
            <a:r>
              <a:rPr lang="en-US" sz="2800" dirty="0" smtClean="0"/>
              <a:t>	observables.</a:t>
            </a:r>
          </a:p>
          <a:p>
            <a:endParaRPr lang="en-US" sz="2800" dirty="0" smtClean="0"/>
          </a:p>
          <a:p>
            <a:r>
              <a:rPr lang="en-US" sz="2800" dirty="0" smtClean="0"/>
              <a:t>     Due to the entirely </a:t>
            </a:r>
            <a:r>
              <a:rPr lang="en-US" sz="2800" dirty="0" smtClean="0">
                <a:solidFill>
                  <a:srgbClr val="FF0000"/>
                </a:solidFill>
              </a:rPr>
              <a:t>different foregrounds and </a:t>
            </a:r>
            <a:r>
              <a:rPr lang="en-US" sz="2800" dirty="0" err="1" smtClean="0">
                <a:solidFill>
                  <a:srgbClr val="FF0000"/>
                </a:solidFill>
              </a:rPr>
              <a:t>systematics</a:t>
            </a:r>
            <a:r>
              <a:rPr lang="en-US" sz="2800" dirty="0" smtClean="0">
                <a:solidFill>
                  <a:srgbClr val="FF0000"/>
                </a:solidFill>
              </a:rPr>
              <a:t>,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the cross correlation with the CMB provides a very clean </a:t>
            </a:r>
          </a:p>
          <a:p>
            <a:r>
              <a:rPr lang="en-US" sz="2800" dirty="0" smtClean="0"/>
              <a:t>     test of the primordial origin of the B-modes. </a:t>
            </a:r>
          </a:p>
          <a:p>
            <a:endParaRPr lang="en-US" sz="2800" dirty="0" smtClean="0"/>
          </a:p>
          <a:p>
            <a:r>
              <a:rPr lang="en-US" sz="2800" dirty="0" smtClean="0"/>
              <a:t>	Can we use LSS observables to confirm or rule out a </a:t>
            </a:r>
          </a:p>
          <a:p>
            <a:r>
              <a:rPr lang="en-US" sz="2800" dirty="0" smtClean="0"/>
              <a:t>				  primordial gravitational wave?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Intrinsic Alignments: the big picture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5346100"/>
            <a:ext cx="9790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/>
          </a:p>
          <a:p>
            <a:r>
              <a:rPr lang="en-US" sz="2500" dirty="0" smtClean="0"/>
              <a:t>• Intrinsic Alignments: tidal fields (anisotropic gravitational potential)</a:t>
            </a:r>
          </a:p>
          <a:p>
            <a:r>
              <a:rPr lang="en-US" sz="2500" dirty="0" smtClean="0"/>
              <a:t>   tend to align </a:t>
            </a:r>
            <a:r>
              <a:rPr lang="en-US" sz="2500" dirty="0"/>
              <a:t>g</a:t>
            </a:r>
            <a:r>
              <a:rPr lang="en-US" sz="2500" dirty="0" smtClean="0"/>
              <a:t>alaxies.</a:t>
            </a:r>
          </a:p>
          <a:p>
            <a:endParaRPr lang="en-US" sz="25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16" y="1451455"/>
            <a:ext cx="6039074" cy="41585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Intrinsic Alignments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96" y="664687"/>
            <a:ext cx="96866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300" dirty="0" smtClean="0"/>
              <a:t>• Linear alignment model:</a:t>
            </a:r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sz="2300" dirty="0" smtClean="0"/>
              <a:t>• Consistent with the observed alignments of </a:t>
            </a:r>
            <a:r>
              <a:rPr lang="en-US" sz="2300" dirty="0" err="1" smtClean="0"/>
              <a:t>LRG’s</a:t>
            </a:r>
            <a:r>
              <a:rPr lang="en-US" sz="2300" dirty="0" smtClean="0"/>
              <a:t> on large scales.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2767" y="1964180"/>
            <a:ext cx="6166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P. </a:t>
            </a:r>
            <a:r>
              <a:rPr lang="en-US" b="1" i="1" dirty="0" err="1" smtClean="0"/>
              <a:t>Catelan</a:t>
            </a:r>
            <a:r>
              <a:rPr lang="en-US" b="1" i="1" dirty="0" smtClean="0"/>
              <a:t>, M. </a:t>
            </a:r>
            <a:r>
              <a:rPr lang="en-US" b="1" i="1" dirty="0" err="1" smtClean="0"/>
              <a:t>Kamionkowski</a:t>
            </a:r>
            <a:r>
              <a:rPr lang="en-US" b="1" i="1" dirty="0" smtClean="0"/>
              <a:t> and R. </a:t>
            </a:r>
            <a:r>
              <a:rPr lang="en-US" b="1" i="1" dirty="0" err="1" smtClean="0"/>
              <a:t>Blandford</a:t>
            </a:r>
            <a:r>
              <a:rPr lang="en-US" b="1" i="1" dirty="0" smtClean="0"/>
              <a:t>, MNRAS (2001)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13997" y="1312344"/>
            <a:ext cx="4787900" cy="622300"/>
          </a:xfrm>
          <a:prstGeom prst="rect">
            <a:avLst/>
          </a:prstGeom>
        </p:spPr>
      </p:pic>
      <p:pic>
        <p:nvPicPr>
          <p:cNvPr id="9" name="Picture 8" descr="smoothing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02818" y="3317285"/>
            <a:ext cx="5172853" cy="32449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6352" y="3169473"/>
            <a:ext cx="469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Observed galaxy-intrinsic </a:t>
            </a:r>
            <a:r>
              <a:rPr lang="en-US" b="1" dirty="0" err="1" smtClean="0"/>
              <a:t>ellipticity</a:t>
            </a:r>
            <a:r>
              <a:rPr lang="en-US" b="1" dirty="0" smtClean="0"/>
              <a:t> correlation: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69332" y="6414570"/>
            <a:ext cx="401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N.E. </a:t>
            </a:r>
            <a:r>
              <a:rPr lang="en-US" b="1" i="1" dirty="0" err="1" smtClean="0"/>
              <a:t>Chisari</a:t>
            </a:r>
            <a:r>
              <a:rPr lang="en-US" b="1" i="1" dirty="0" smtClean="0"/>
              <a:t> and C. Dvorkin, JCAP (2013) </a:t>
            </a:r>
            <a:endParaRPr lang="en-US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34449" y="3677298"/>
            <a:ext cx="251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(Measurements from </a:t>
            </a:r>
          </a:p>
          <a:p>
            <a:r>
              <a:rPr lang="en-US" dirty="0" smtClean="0"/>
              <a:t>Okumura and Jing, 2009)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Shear vs. Intrinsic Alignments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l_BB_gw_ia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33077" y="1255300"/>
            <a:ext cx="4048670" cy="504153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605426" y="6191217"/>
            <a:ext cx="73714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• Intrinsic Alignments dominate over the </a:t>
            </a:r>
            <a:r>
              <a:rPr lang="en-US" sz="2500" dirty="0" err="1" smtClean="0"/>
              <a:t>lensing</a:t>
            </a:r>
            <a:r>
              <a:rPr lang="en-US" sz="2500" dirty="0" smtClean="0"/>
              <a:t> signal.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1614714" y="1366001"/>
            <a:ext cx="59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Tensor mode contribution to B-mode power spectrum (</a:t>
            </a:r>
            <a:r>
              <a:rPr lang="en-US" dirty="0" err="1" smtClean="0"/>
              <a:t>r</a:t>
            </a:r>
            <a:r>
              <a:rPr lang="en-US" dirty="0" smtClean="0"/>
              <a:t>=0.1)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9974" y="5788840"/>
            <a:ext cx="51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N. E. </a:t>
            </a:r>
            <a:r>
              <a:rPr lang="en-US" b="1" i="1" dirty="0" err="1" smtClean="0"/>
              <a:t>Chisari</a:t>
            </a:r>
            <a:r>
              <a:rPr lang="en-US" b="1" i="1" dirty="0" smtClean="0"/>
              <a:t>, C. Dvorkin, and F. Schmidt, PRD (2014)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Cross-correlating galaxy shapes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with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 CMB B-modes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orrelation_coefficient_z0p5_z1_z2_r0p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99847" y="1240002"/>
            <a:ext cx="5299627" cy="37854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44564" y="2877777"/>
            <a:ext cx="3397735" cy="430887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200" dirty="0" smtClean="0"/>
              <a:t>Cross-correlation coefficient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98913" y="5726102"/>
            <a:ext cx="9639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</a:t>
            </a:r>
            <a:r>
              <a:rPr lang="en-US" sz="2200" dirty="0" smtClean="0"/>
              <a:t>Only </a:t>
            </a:r>
            <a:r>
              <a:rPr lang="en-US" sz="2200" dirty="0"/>
              <a:t>very large-scale modes contribute to the cross-correlation</a:t>
            </a:r>
            <a:r>
              <a:rPr lang="en-US" sz="2200" dirty="0" smtClean="0"/>
              <a:t> due to the     </a:t>
            </a:r>
          </a:p>
          <a:p>
            <a:r>
              <a:rPr lang="en-US" sz="2200" dirty="0" smtClean="0"/>
              <a:t>   significant </a:t>
            </a:r>
            <a:r>
              <a:rPr lang="en-US" sz="2200" dirty="0"/>
              <a:t>separation</a:t>
            </a:r>
            <a:r>
              <a:rPr lang="en-US" sz="2200" dirty="0" smtClean="0"/>
              <a:t> between the </a:t>
            </a:r>
            <a:r>
              <a:rPr lang="en-US" sz="2200" dirty="0" err="1" smtClean="0"/>
              <a:t>reionization</a:t>
            </a:r>
            <a:r>
              <a:rPr lang="en-US" sz="2200" dirty="0" smtClean="0"/>
              <a:t> surface and the source</a:t>
            </a:r>
          </a:p>
          <a:p>
            <a:r>
              <a:rPr lang="en-US" sz="2200" dirty="0" smtClean="0"/>
              <a:t>   </a:t>
            </a:r>
            <a:r>
              <a:rPr lang="en-US" sz="2200" dirty="0"/>
              <a:t>galaxies at </a:t>
            </a:r>
            <a:r>
              <a:rPr lang="en-US" sz="2200" dirty="0" err="1"/>
              <a:t>z</a:t>
            </a:r>
            <a:r>
              <a:rPr lang="en-US" sz="2200" dirty="0"/>
              <a:t> ≤ 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77195" y="4757522"/>
            <a:ext cx="10324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					N. E. </a:t>
            </a:r>
            <a:r>
              <a:rPr lang="en-US" b="1" i="1" dirty="0" err="1" smtClean="0"/>
              <a:t>Chisari</a:t>
            </a:r>
            <a:r>
              <a:rPr lang="en-US" b="1" i="1" dirty="0" smtClean="0"/>
              <a:t>, C. Dvorkin, and F. Schmidt, PRD (2014)</a:t>
            </a:r>
          </a:p>
          <a:p>
            <a:r>
              <a:rPr lang="en-US" b="1" i="1" dirty="0" smtClean="0"/>
              <a:t>    [S. </a:t>
            </a:r>
            <a:r>
              <a:rPr lang="en-US" b="1" i="1" dirty="0" err="1" smtClean="0"/>
              <a:t>Dodelson</a:t>
            </a:r>
            <a:r>
              <a:rPr lang="en-US" b="1" i="1" dirty="0" smtClean="0"/>
              <a:t> (2010) previously studied the correlation between shear produced by </a:t>
            </a:r>
            <a:r>
              <a:rPr lang="en-US" b="1" i="1" dirty="0" err="1" smtClean="0"/>
              <a:t>lensing</a:t>
            </a:r>
            <a:r>
              <a:rPr lang="en-US" b="1" i="1" dirty="0" smtClean="0"/>
              <a:t> and </a:t>
            </a:r>
          </a:p>
          <a:p>
            <a:r>
              <a:rPr lang="en-US" b="1" i="1" dirty="0" smtClean="0"/>
              <a:t>    the CMB B-modes.]</a:t>
            </a:r>
          </a:p>
          <a:p>
            <a:endParaRPr lang="en-US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oN_vs_ngal_r0p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788" y="1713114"/>
            <a:ext cx="64008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Can we confirm or rule out the detection of gravitational waves from inflation using galaxy shapes?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078" y="6010360"/>
            <a:ext cx="51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N. E. </a:t>
            </a:r>
            <a:r>
              <a:rPr lang="en-US" b="1" i="1" dirty="0" err="1" smtClean="0"/>
              <a:t>Chisari</a:t>
            </a:r>
            <a:r>
              <a:rPr lang="en-US" b="1" i="1" dirty="0" smtClean="0"/>
              <a:t>, C. Dvorkin, and F. Schmidt, PRD (2014)</a:t>
            </a:r>
            <a:endParaRPr lang="en-US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635790" y="1980239"/>
            <a:ext cx="634948" cy="457815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5731217" y="4255674"/>
            <a:ext cx="546352" cy="394024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716327" y="3509629"/>
            <a:ext cx="457815" cy="428037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706971" y="2680432"/>
            <a:ext cx="634948" cy="457815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62743" y="461513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ruling out foregrounds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4019" y="1627536"/>
            <a:ext cx="1968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ruling out </a:t>
            </a:r>
            <a:r>
              <a:rPr lang="en-US" b="1" dirty="0" err="1" smtClean="0">
                <a:solidFill>
                  <a:srgbClr val="000090"/>
                </a:solidFill>
              </a:rPr>
              <a:t>r</a:t>
            </a:r>
            <a:r>
              <a:rPr lang="en-US" b="1" dirty="0" smtClean="0">
                <a:solidFill>
                  <a:srgbClr val="000090"/>
                </a:solidFill>
              </a:rPr>
              <a:t>=0 with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“CMB Stage IV”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70738" y="2312962"/>
            <a:ext cx="286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ruling out </a:t>
            </a:r>
            <a:r>
              <a:rPr lang="en-US" b="1" dirty="0" err="1" smtClean="0">
                <a:solidFill>
                  <a:srgbClr val="000090"/>
                </a:solidFill>
              </a:rPr>
              <a:t>r</a:t>
            </a:r>
            <a:r>
              <a:rPr lang="en-US" b="1" dirty="0" smtClean="0">
                <a:solidFill>
                  <a:srgbClr val="000090"/>
                </a:solidFill>
              </a:rPr>
              <a:t>=0 with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10x(CMB noise) 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2061" y="3150372"/>
            <a:ext cx="257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  detecting shear B-mode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  auto-power spectrum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Conclusions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98" y="959944"/>
            <a:ext cx="878960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• Planck will soon release its polarization data, from which we expect to   </a:t>
            </a:r>
          </a:p>
          <a:p>
            <a:r>
              <a:rPr lang="en-US" sz="2200" dirty="0" smtClean="0"/>
              <a:t>   have a better understanding of foregrounds.</a:t>
            </a:r>
            <a:endParaRPr lang="en-US" sz="2200" dirty="0"/>
          </a:p>
          <a:p>
            <a:endParaRPr lang="en-US" sz="1000" dirty="0" smtClean="0"/>
          </a:p>
          <a:p>
            <a:r>
              <a:rPr lang="en-US" sz="2200" dirty="0" smtClean="0"/>
              <a:t> • If the tensor-to-scalar ratio is still large:</a:t>
            </a:r>
          </a:p>
          <a:p>
            <a:r>
              <a:rPr lang="en-US" sz="2200" dirty="0" smtClean="0"/>
              <a:t>      • Planck should provide a  conclusive test through its E-mode  </a:t>
            </a:r>
          </a:p>
          <a:p>
            <a:r>
              <a:rPr lang="en-US" sz="2200" dirty="0" smtClean="0"/>
              <a:t>           polarization data. </a:t>
            </a:r>
          </a:p>
          <a:p>
            <a:endParaRPr lang="en-US" sz="1000" dirty="0" smtClean="0"/>
          </a:p>
          <a:p>
            <a:r>
              <a:rPr lang="en-US" sz="2200" dirty="0" smtClean="0"/>
              <a:t>      • Planck/BICEP2 tension between temperature data and tensors can </a:t>
            </a:r>
          </a:p>
          <a:p>
            <a:r>
              <a:rPr lang="en-US" sz="2200" dirty="0" smtClean="0"/>
              <a:t>          be alleviated with an extra relativistic species.</a:t>
            </a:r>
          </a:p>
          <a:p>
            <a:endParaRPr lang="en-US" sz="1000" dirty="0" smtClean="0"/>
          </a:p>
          <a:p>
            <a:r>
              <a:rPr lang="en-US" sz="2200" dirty="0" smtClean="0"/>
              <a:t>• Many more experiments will measure CMB B-modes soon (BICEP3/Keck  </a:t>
            </a:r>
          </a:p>
          <a:p>
            <a:r>
              <a:rPr lang="en-US" sz="2200" dirty="0" smtClean="0"/>
              <a:t>   array, Planck, </a:t>
            </a:r>
            <a:r>
              <a:rPr lang="en-US" sz="2200" dirty="0" err="1" smtClean="0"/>
              <a:t>SPTpol</a:t>
            </a:r>
            <a:r>
              <a:rPr lang="en-US" sz="2200" dirty="0" smtClean="0"/>
              <a:t>, POLARBEAR, </a:t>
            </a:r>
            <a:r>
              <a:rPr lang="en-US" sz="2200" dirty="0" err="1" smtClean="0"/>
              <a:t>ACTpol</a:t>
            </a:r>
            <a:r>
              <a:rPr lang="en-US" sz="2200" dirty="0" smtClean="0"/>
              <a:t>, SPIDER, CLASS, EBEX, ABS).</a:t>
            </a:r>
          </a:p>
          <a:p>
            <a:endParaRPr lang="en-US" sz="1000" dirty="0" smtClean="0"/>
          </a:p>
          <a:p>
            <a:r>
              <a:rPr lang="en-US" sz="2200" dirty="0" smtClean="0"/>
              <a:t>   We may be able to measure the inflationary consistency relation with a   </a:t>
            </a:r>
          </a:p>
          <a:p>
            <a:r>
              <a:rPr lang="en-US" sz="2200" dirty="0" smtClean="0"/>
              <a:t>   more futuristic experiment such as the proposed “CMB Stage IV” </a:t>
            </a:r>
          </a:p>
          <a:p>
            <a:r>
              <a:rPr lang="en-US" sz="2200" dirty="0" smtClean="0"/>
              <a:t>   using </a:t>
            </a:r>
            <a:r>
              <a:rPr lang="en-US" sz="2200" dirty="0" err="1" smtClean="0"/>
              <a:t>delensing</a:t>
            </a:r>
            <a:r>
              <a:rPr lang="en-US" sz="2200" dirty="0" smtClean="0"/>
              <a:t> algorithms.</a:t>
            </a:r>
          </a:p>
          <a:p>
            <a:endParaRPr lang="en-US" sz="1000" dirty="0" smtClean="0"/>
          </a:p>
          <a:p>
            <a:r>
              <a:rPr lang="en-US" sz="2200" dirty="0" smtClean="0"/>
              <a:t>• Future weak </a:t>
            </a:r>
            <a:r>
              <a:rPr lang="en-US" sz="2200" dirty="0" err="1" smtClean="0"/>
              <a:t>lensing</a:t>
            </a:r>
            <a:r>
              <a:rPr lang="en-US" sz="2200" dirty="0" smtClean="0"/>
              <a:t> surveys should be able to detect the cross-</a:t>
            </a:r>
          </a:p>
          <a:p>
            <a:r>
              <a:rPr lang="en-US" sz="2200" dirty="0" smtClean="0"/>
              <a:t>   correlation between CMB B-modes and galaxy shapes.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Planck/BICEP2 tension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879" y="5862985"/>
            <a:ext cx="83279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Negative </a:t>
            </a:r>
            <a:r>
              <a:rPr lang="en-US" sz="2100" i="1" dirty="0" err="1" smtClean="0"/>
              <a:t>r</a:t>
            </a:r>
            <a:r>
              <a:rPr lang="en-US" sz="2100" dirty="0" smtClean="0"/>
              <a:t> does not make sense physically but it is a way of </a:t>
            </a:r>
            <a:r>
              <a:rPr lang="en-US" sz="2100" dirty="0" err="1" smtClean="0"/>
              <a:t>parameterizing</a:t>
            </a:r>
            <a:r>
              <a:rPr lang="en-US" sz="2100" dirty="0" smtClean="0"/>
              <a:t> </a:t>
            </a:r>
          </a:p>
          <a:p>
            <a:r>
              <a:rPr lang="en-US" sz="2100" dirty="0" smtClean="0"/>
              <a:t>TT power deficit without making </a:t>
            </a:r>
            <a:r>
              <a:rPr lang="en-US" sz="2100" i="1" dirty="0" smtClean="0"/>
              <a:t>a posteriori</a:t>
            </a:r>
            <a:r>
              <a:rPr lang="en-US" sz="2100" dirty="0" smtClean="0"/>
              <a:t> choice of </a:t>
            </a:r>
            <a:r>
              <a:rPr lang="en-US" sz="2100" dirty="0" err="1" smtClean="0"/>
              <a:t>l</a:t>
            </a:r>
            <a:r>
              <a:rPr lang="en-US" sz="2100" dirty="0" smtClean="0"/>
              <a:t>-weighting.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914" y="1262300"/>
            <a:ext cx="5593394" cy="3895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49" y="5159674"/>
            <a:ext cx="851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K. M. Smith, C. Dvorkin, L. Boyle, N. </a:t>
            </a:r>
            <a:r>
              <a:rPr lang="en-US" b="1" i="1" dirty="0" err="1" smtClean="0"/>
              <a:t>Turok</a:t>
            </a:r>
            <a:r>
              <a:rPr lang="en-US" b="1" i="1" dirty="0" smtClean="0"/>
              <a:t>, M. </a:t>
            </a:r>
            <a:r>
              <a:rPr lang="en-US" b="1" i="1" dirty="0" err="1" smtClean="0"/>
              <a:t>Halpern</a:t>
            </a:r>
            <a:r>
              <a:rPr lang="en-US" b="1" i="1" dirty="0" smtClean="0"/>
              <a:t>, G. </a:t>
            </a:r>
            <a:r>
              <a:rPr lang="en-US" b="1" i="1" dirty="0" err="1" smtClean="0"/>
              <a:t>Hinshaw</a:t>
            </a:r>
            <a:r>
              <a:rPr lang="en-US" b="1" i="1" dirty="0" smtClean="0"/>
              <a:t>, B. Gold, PRL (2014)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Yp_distribution_v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56830" y="1621902"/>
            <a:ext cx="6400800" cy="4572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New concordance model and BBN</a:t>
            </a:r>
            <a:endParaRPr lang="en-US" sz="4800" i="1" baseline="-250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444" y="6276504"/>
            <a:ext cx="496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C. Dvorkin, M. Wyman, D. Rudd, and W. </a:t>
            </a:r>
            <a:r>
              <a:rPr lang="en-US" b="1" i="1" dirty="0" err="1" smtClean="0"/>
              <a:t>Hu</a:t>
            </a:r>
            <a:r>
              <a:rPr lang="en-US" b="1" i="1" dirty="0" smtClean="0"/>
              <a:t> (2014)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552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After March 2014 (BICEP2): </a:t>
            </a:r>
            <a:br>
              <a:rPr lang="en-US" sz="4000" dirty="0" smtClean="0">
                <a:solidFill>
                  <a:srgbClr val="000090"/>
                </a:solidFill>
              </a:rPr>
            </a:br>
            <a:r>
              <a:rPr lang="en-US" sz="4000" dirty="0" smtClean="0">
                <a:solidFill>
                  <a:srgbClr val="000090"/>
                </a:solidFill>
              </a:rPr>
              <a:t>Are there more parameters needed?</a:t>
            </a:r>
            <a:endParaRPr lang="en-US" sz="4000" dirty="0">
              <a:solidFill>
                <a:srgbClr val="000090"/>
              </a:solidFill>
            </a:endParaRPr>
          </a:p>
        </p:txBody>
      </p:sp>
      <p:pic>
        <p:nvPicPr>
          <p:cNvPr id="4" name="Picture 3" descr="anisotrop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71" y="2298954"/>
            <a:ext cx="3300984" cy="1650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9027" y="4978806"/>
            <a:ext cx="354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Nearly scale-invariant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Gaussian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06681" y="1441975"/>
            <a:ext cx="189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Perturbations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8682" y="1441975"/>
            <a:ext cx="3544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Homogeneous background</a:t>
            </a:r>
            <a:endParaRPr lang="en-US" sz="24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2413" y="4479925"/>
            <a:ext cx="3162300" cy="419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146800" y="4386072"/>
            <a:ext cx="965200" cy="35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073" y="5023110"/>
            <a:ext cx="354496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451B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B30000"/>
                </a:solidFill>
              </a:rPr>
              <a:t> </a:t>
            </a:r>
            <a:r>
              <a:rPr lang="en-US" sz="2400" dirty="0" smtClean="0"/>
              <a:t>Baryonic matter: 5%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Cold dark matter: 27%</a:t>
            </a:r>
          </a:p>
          <a:p>
            <a:pPr>
              <a:buClr>
                <a:srgbClr val="FF0000"/>
              </a:buClr>
              <a:buFont typeface="Arial"/>
              <a:buChar char="•"/>
            </a:pPr>
            <a:r>
              <a:rPr lang="en-US" sz="2400" dirty="0" smtClean="0"/>
              <a:t> Dark energy: 68%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AAD-70B3-5D4B-B301-0E9CC886303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" name="Picture 19" descr="Planck_pie_cha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786" y="1903640"/>
            <a:ext cx="2779259" cy="2497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7234" y="4302709"/>
            <a:ext cx="103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r</a:t>
            </a:r>
            <a:r>
              <a:rPr lang="en-US" sz="2400" b="1" i="1" dirty="0" smtClean="0">
                <a:solidFill>
                  <a:srgbClr val="FF0000"/>
                </a:solidFill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</a:t>
            </a:r>
            <a:r>
              <a:rPr lang="en-US" sz="2400" b="1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400" b="1" i="1" dirty="0" smtClean="0">
                <a:solidFill>
                  <a:srgbClr val="FF0000"/>
                </a:solidFill>
              </a:rPr>
              <a:t>?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From Temperature Anisotropies to Polarization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olarization_ge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63600" y="1898650"/>
            <a:ext cx="3708400" cy="367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5962134"/>
            <a:ext cx="192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W. </a:t>
            </a:r>
            <a:r>
              <a:rPr lang="en-US" i="1" dirty="0" err="1" smtClean="0"/>
              <a:t>Hu</a:t>
            </a:r>
            <a:r>
              <a:rPr lang="en-US" i="1" dirty="0" smtClean="0"/>
              <a:t> &amp; </a:t>
            </a:r>
            <a:r>
              <a:rPr lang="en-US" i="1" dirty="0" err="1" smtClean="0"/>
              <a:t>M.White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89600" y="2444065"/>
            <a:ext cx="2488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Polarization is generated </a:t>
            </a:r>
          </a:p>
          <a:p>
            <a:r>
              <a:rPr lang="en-US" dirty="0" smtClean="0"/>
              <a:t>by Thomson scattering: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7499" y="4355068"/>
            <a:ext cx="3039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temperature </a:t>
            </a:r>
            <a:r>
              <a:rPr lang="en-US" dirty="0" err="1" smtClean="0"/>
              <a:t>quadrupole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b="1" dirty="0" smtClean="0"/>
              <a:t> Linear polarization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>
            <a:off x="5799899" y="5029200"/>
            <a:ext cx="512001" cy="173736"/>
          </a:xfrm>
          <a:prstGeom prst="rightArrow">
            <a:avLst/>
          </a:prstGeom>
          <a:noFill/>
          <a:ln w="25400">
            <a:solidFill>
              <a:srgbClr val="B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81700" y="3492500"/>
            <a:ext cx="1879600" cy="330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AAD-70B3-5D4B-B301-0E9CC886303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CMB polarization: E-B decomposition</a:t>
            </a:r>
          </a:p>
        </p:txBody>
      </p:sp>
      <p:pic>
        <p:nvPicPr>
          <p:cNvPr id="5" name="Picture 4" descr="emode_carto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3234" y="2006600"/>
            <a:ext cx="1526440" cy="1408176"/>
          </a:xfrm>
          <a:prstGeom prst="rect">
            <a:avLst/>
          </a:prstGeom>
        </p:spPr>
      </p:pic>
      <p:pic>
        <p:nvPicPr>
          <p:cNvPr id="6" name="Picture 5" descr="bmode_cartoo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5932" y="4073425"/>
            <a:ext cx="1526441" cy="15264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00" y="1447800"/>
            <a:ext cx="755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Represent CMB polarization on the sky by a traceless symmetric tensor</a:t>
            </a:r>
            <a:endParaRPr lang="en-US" sz="2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639050" y="1568450"/>
            <a:ext cx="419100" cy="24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7100" y="2044700"/>
            <a:ext cx="2719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E-mode: </a:t>
            </a:r>
            <a:r>
              <a:rPr lang="en-US" sz="2000" dirty="0" smtClean="0">
                <a:solidFill>
                  <a:srgbClr val="B30000"/>
                </a:solidFill>
              </a:rPr>
              <a:t>“curl-free” </a:t>
            </a:r>
            <a:r>
              <a:rPr lang="en-US" sz="2000" dirty="0" smtClean="0"/>
              <a:t>field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60600" y="4130645"/>
            <a:ext cx="3483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B-mode: </a:t>
            </a:r>
            <a:r>
              <a:rPr lang="en-US" sz="2000" dirty="0" smtClean="0">
                <a:solidFill>
                  <a:srgbClr val="B30000"/>
                </a:solidFill>
              </a:rPr>
              <a:t>“divergence-free” </a:t>
            </a:r>
            <a:r>
              <a:rPr lang="en-US" sz="2000" dirty="0" smtClean="0"/>
              <a:t>field</a:t>
            </a:r>
            <a:endParaRPr lang="en-US" sz="20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28850" y="2552700"/>
            <a:ext cx="3416300" cy="685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330450" y="4699000"/>
            <a:ext cx="4254500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1571" y="5956240"/>
            <a:ext cx="7360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is the analog of the </a:t>
            </a:r>
            <a:r>
              <a:rPr lang="en-US" sz="2000" dirty="0" smtClean="0">
                <a:solidFill>
                  <a:srgbClr val="B30000"/>
                </a:solidFill>
              </a:rPr>
              <a:t>gradient/curl decomposition </a:t>
            </a:r>
            <a:r>
              <a:rPr lang="en-US" sz="2000" dirty="0" smtClean="0"/>
              <a:t>of a vector field</a:t>
            </a:r>
            <a:endParaRPr lang="en-US" sz="2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AAD-70B3-5D4B-B301-0E9CC886303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Generation of B-modes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108" y="1607773"/>
            <a:ext cx="4247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Polarization is a spin-2 field:</a:t>
            </a:r>
            <a:endParaRPr lang="en-US" sz="2800" dirty="0"/>
          </a:p>
        </p:txBody>
      </p:sp>
      <p:grpSp>
        <p:nvGrpSpPr>
          <p:cNvPr id="2" name="Group 17"/>
          <p:cNvGrpSpPr/>
          <p:nvPr/>
        </p:nvGrpSpPr>
        <p:grpSpPr>
          <a:xfrm>
            <a:off x="329107" y="4076018"/>
            <a:ext cx="9254192" cy="1477328"/>
            <a:chOff x="1103807" y="5343824"/>
            <a:chExt cx="9254192" cy="585406"/>
          </a:xfrm>
        </p:grpSpPr>
        <p:sp>
          <p:nvSpPr>
            <p:cNvPr id="14" name="TextBox 13"/>
            <p:cNvSpPr txBox="1"/>
            <p:nvPr/>
          </p:nvSpPr>
          <p:spPr>
            <a:xfrm>
              <a:off x="1103807" y="5343824"/>
              <a:ext cx="9254192" cy="585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B30000"/>
                  </a:solidFill>
                </a:rPr>
                <a:t>•</a:t>
              </a:r>
              <a:r>
                <a:rPr lang="en-US" sz="3000" dirty="0" smtClean="0"/>
                <a:t> Scalar sources + linear evolution         E-modes</a:t>
              </a:r>
            </a:p>
            <a:p>
              <a:endParaRPr lang="en-US" sz="3000" dirty="0" smtClean="0"/>
            </a:p>
            <a:p>
              <a:r>
                <a:rPr lang="en-US" sz="3000" dirty="0" smtClean="0">
                  <a:solidFill>
                    <a:srgbClr val="B30000"/>
                  </a:solidFill>
                </a:rPr>
                <a:t>•</a:t>
              </a:r>
              <a:r>
                <a:rPr lang="en-US" sz="3000" dirty="0" smtClean="0"/>
                <a:t> Tensor sources or non-linear evolution         B-modes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534624" y="5740722"/>
              <a:ext cx="564136" cy="165100"/>
            </a:xfrm>
            <a:prstGeom prst="rightArrow">
              <a:avLst/>
            </a:prstGeom>
            <a:solidFill>
              <a:srgbClr val="B30000"/>
            </a:solidFill>
            <a:ln>
              <a:solidFill>
                <a:srgbClr val="B3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AAD-70B3-5D4B-B301-0E9CC88630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760556" y="4179398"/>
            <a:ext cx="564136" cy="416646"/>
          </a:xfrm>
          <a:prstGeom prst="rightArrow">
            <a:avLst/>
          </a:prstGeom>
          <a:solidFill>
            <a:srgbClr val="B30000"/>
          </a:solidFill>
          <a:ln>
            <a:solidFill>
              <a:srgbClr val="B3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90734" y="1733404"/>
            <a:ext cx="4368800" cy="3429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82738" y="2598738"/>
            <a:ext cx="61976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6" y="-14768"/>
            <a:ext cx="8874516" cy="68655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14766"/>
            <a:ext cx="9144000" cy="797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CMB </a:t>
            </a:r>
            <a:r>
              <a:rPr lang="en-US" sz="4800" dirty="0" err="1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800" noProof="0" dirty="0" err="1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ower</a:t>
            </a: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 spectra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Planck/BICEP2 tension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147" y="1340927"/>
            <a:ext cx="993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BICEP2 signal is confirmed, it produces an excess in the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emperature spectrum that is </a:t>
            </a:r>
            <a:r>
              <a:rPr lang="en-US" sz="2400" dirty="0" smtClean="0">
                <a:solidFill>
                  <a:srgbClr val="FF0000"/>
                </a:solidFill>
              </a:rPr>
              <a:t>not observed </a:t>
            </a:r>
            <a:r>
              <a:rPr lang="en-US" sz="2400" dirty="0" smtClean="0"/>
              <a:t>(</a:t>
            </a:r>
            <a:r>
              <a:rPr lang="en-US" sz="2400" dirty="0" err="1" smtClean="0"/>
              <a:t>r</a:t>
            </a:r>
            <a:r>
              <a:rPr lang="en-US" sz="2400" dirty="0" smtClean="0"/>
              <a:t>&lt;0.11 at the 95% CL).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2" y="2249130"/>
            <a:ext cx="8380909" cy="3870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951" y="6296810"/>
            <a:ext cx="851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K. M. Smith, C. Dvorkin, L. Boyle, N. </a:t>
            </a:r>
            <a:r>
              <a:rPr lang="en-US" b="1" i="1" dirty="0" err="1" smtClean="0"/>
              <a:t>Turok</a:t>
            </a:r>
            <a:r>
              <a:rPr lang="en-US" b="1" i="1" dirty="0" smtClean="0"/>
              <a:t>, M. </a:t>
            </a:r>
            <a:r>
              <a:rPr lang="en-US" b="1" i="1" dirty="0" err="1" smtClean="0"/>
              <a:t>Halpern</a:t>
            </a:r>
            <a:r>
              <a:rPr lang="en-US" b="1" i="1" dirty="0" smtClean="0"/>
              <a:t>, G. </a:t>
            </a:r>
            <a:r>
              <a:rPr lang="en-US" b="1" i="1" dirty="0" err="1" smtClean="0"/>
              <a:t>Hinshaw</a:t>
            </a:r>
            <a:r>
              <a:rPr lang="en-US" b="1" i="1" dirty="0" smtClean="0"/>
              <a:t>, B. Gold, PRL (2014)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"/>
            <a:ext cx="9144000" cy="12552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Polarization Predictions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000090"/>
                </a:solidFill>
                <a:latin typeface="+mj-lt"/>
                <a:ea typeface="+mj-ea"/>
                <a:cs typeface="+mj-cs"/>
              </a:rPr>
              <a:t>(matching tensor excess in E-modes)</a:t>
            </a:r>
            <a:endParaRPr lang="en-US" sz="4800" noProof="0" dirty="0" smtClean="0">
              <a:solidFill>
                <a:srgbClr val="00009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emode_top_pan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93639" y="1255300"/>
            <a:ext cx="5259514" cy="2414016"/>
          </a:xfrm>
          <a:prstGeom prst="rect">
            <a:avLst/>
          </a:prstGeom>
        </p:spPr>
      </p:pic>
      <p:pic>
        <p:nvPicPr>
          <p:cNvPr id="7" name="Picture 6" descr="te_top_panel_al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76218" y="3669316"/>
            <a:ext cx="5176935" cy="2596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675" y="6296810"/>
            <a:ext cx="851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K. M. Smith, C. Dvorkin, L. Boyle, N. </a:t>
            </a:r>
            <a:r>
              <a:rPr lang="en-US" b="1" i="1" dirty="0" err="1" smtClean="0"/>
              <a:t>Turok</a:t>
            </a:r>
            <a:r>
              <a:rPr lang="en-US" b="1" i="1" dirty="0" smtClean="0"/>
              <a:t>, M. </a:t>
            </a:r>
            <a:r>
              <a:rPr lang="en-US" b="1" i="1" dirty="0" err="1" smtClean="0"/>
              <a:t>Halpern</a:t>
            </a:r>
            <a:r>
              <a:rPr lang="en-US" b="1" i="1" dirty="0" smtClean="0"/>
              <a:t>, G. </a:t>
            </a:r>
            <a:r>
              <a:rPr lang="en-US" b="1" i="1" dirty="0" err="1" smtClean="0"/>
              <a:t>Hinshaw</a:t>
            </a:r>
            <a:r>
              <a:rPr lang="en-US" b="1" i="1" dirty="0" smtClean="0"/>
              <a:t>, B. Gold, PRL (2014)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BAE5-4015-CF46-902D-870A8731880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1555</Words>
  <Application>Microsoft Macintosh PowerPoint</Application>
  <PresentationFormat>On-screen Show (4:3)</PresentationFormat>
  <Paragraphs>209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Probing fundamental physics  with CMB B-modes</vt:lpstr>
      <vt:lpstr>Standard Model of Cosmology (before March 2014)</vt:lpstr>
      <vt:lpstr>After March 2014 (BICEP2):  Are there more parameters needed?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Prospects for new physics  with B-modes</dc:title>
  <dc:creator>Cora Dvorkin</dc:creator>
  <cp:lastModifiedBy>Cora Dvorkin</cp:lastModifiedBy>
  <cp:revision>77</cp:revision>
  <dcterms:created xsi:type="dcterms:W3CDTF">2014-08-30T02:42:27Z</dcterms:created>
  <dcterms:modified xsi:type="dcterms:W3CDTF">2014-08-30T02:44:29Z</dcterms:modified>
</cp:coreProperties>
</file>