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sldIdLst>
    <p:sldId id="256" r:id="rId2"/>
    <p:sldId id="275" r:id="rId3"/>
    <p:sldId id="266" r:id="rId4"/>
    <p:sldId id="257" r:id="rId5"/>
    <p:sldId id="258" r:id="rId6"/>
    <p:sldId id="274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158" autoAdjust="0"/>
  </p:normalViewPr>
  <p:slideViewPr>
    <p:cSldViewPr snapToGrid="0">
      <p:cViewPr varScale="1">
        <p:scale>
          <a:sx n="63" d="100"/>
          <a:sy n="63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A23E-DDFA-4455-BDB0-97F2EAA045BF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698B-5AF1-4BDE-93D8-B99D9AC94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162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698B-5AF1-4BDE-93D8-B99D9AC9411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226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698B-5AF1-4BDE-93D8-B99D9AC94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581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698B-5AF1-4BDE-93D8-B99D9AC9411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408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42067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123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39549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84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21403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4419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1646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16958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15060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1971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160986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F9BA45-1F26-4C2B-B6E6-17F98C8E5BE5}" type="datetimeFigureOut">
              <a:rPr lang="en-GB" smtClean="0"/>
              <a:pPr/>
              <a:t>11/10/2015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27FFBC-6015-49B2-BD74-0823CDBF43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10067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png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3.png"/><Relationship Id="rId5" Type="http://schemas.openxmlformats.org/officeDocument/2006/relationships/image" Target="../media/image58.emf"/><Relationship Id="rId10" Type="http://schemas.openxmlformats.org/officeDocument/2006/relationships/image" Target="../media/image62.emf"/><Relationship Id="rId4" Type="http://schemas.openxmlformats.org/officeDocument/2006/relationships/image" Target="../media/image57.emf"/><Relationship Id="rId9" Type="http://schemas.openxmlformats.org/officeDocument/2006/relationships/image" Target="../media/image6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g.port.ac.uk/" TargetMode="External"/><Relationship Id="rId2" Type="http://schemas.openxmlformats.org/officeDocument/2006/relationships/hyperlink" Target="mailto:Kazuya.Koyama@port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Phenomenology of beyond </a:t>
            </a:r>
            <a:r>
              <a:rPr lang="en-US" dirty="0" err="1" smtClean="0"/>
              <a:t>Horndeski</a:t>
            </a:r>
            <a:r>
              <a:rPr lang="en-US" dirty="0" smtClean="0"/>
              <a:t> theories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096097"/>
            <a:ext cx="9144000" cy="533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       Kazuya Koyama                  University of Portsmouth </a:t>
            </a:r>
            <a:endParaRPr lang="en-GB" sz="2400" dirty="0"/>
          </a:p>
        </p:txBody>
      </p:sp>
      <p:pic>
        <p:nvPicPr>
          <p:cNvPr id="4" name="Picture 6" descr="http://www2.warwick.ac.uk/fac/sci/physics/staff/academic/gershon/bsmwlhcb/erc_logo.jpg?maxWidth=288&amp;maxHeight=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966" y="1926580"/>
            <a:ext cx="2690137" cy="1475839"/>
          </a:xfrm>
          <a:prstGeom prst="rect">
            <a:avLst/>
          </a:prstGeom>
          <a:noFill/>
        </p:spPr>
      </p:pic>
      <p:pic>
        <p:nvPicPr>
          <p:cNvPr id="5" name="Picture 4" descr="icg-logo-new-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2388" y="2100878"/>
            <a:ext cx="1681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8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interactions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Covariantised</a:t>
            </a:r>
            <a:r>
              <a:rPr lang="en-GB" dirty="0" smtClean="0"/>
              <a:t> </a:t>
            </a:r>
            <a:r>
              <a:rPr lang="en-GB" dirty="0" err="1" smtClean="0"/>
              <a:t>Galileon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Around cosmological background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198" y="1917179"/>
            <a:ext cx="3794942" cy="82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456" y="1738784"/>
            <a:ext cx="3277306" cy="937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9551" y="3688079"/>
            <a:ext cx="7050481" cy="1107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7937" y="4872134"/>
            <a:ext cx="241589" cy="248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0136" y="4872134"/>
            <a:ext cx="1323000" cy="3168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16904" y="4831135"/>
                <a:ext cx="355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04" y="4831135"/>
                <a:ext cx="355854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7544" y="5381533"/>
            <a:ext cx="1733130" cy="35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9640" y="5397717"/>
            <a:ext cx="1455300" cy="32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3809" y="5393442"/>
            <a:ext cx="701190" cy="3267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724946" y="535081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46" y="5350810"/>
                <a:ext cx="453970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14940" y="3153974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Kobayashi, Watanabe and Yamauchi, 1411.4130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6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Equations of motion</a:t>
            </a:r>
            <a:endParaRPr lang="en-GB" dirty="0" smtClean="0"/>
          </a:p>
          <a:p>
            <a:pPr marL="0" indent="0">
              <a:buFont typeface="Wingdings 3"/>
              <a:buNone/>
            </a:pPr>
            <a:endParaRPr lang="en-GB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  <a:p>
            <a:r>
              <a:rPr lang="en-US" dirty="0" smtClean="0"/>
              <a:t>Spherically symmetric solutions 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6620" y="3577212"/>
            <a:ext cx="158760" cy="22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83" y="1687028"/>
            <a:ext cx="11362559" cy="235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4648" y="1143000"/>
            <a:ext cx="994529" cy="75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3895" y="1369928"/>
            <a:ext cx="132300" cy="24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1745" y="3577212"/>
            <a:ext cx="132300" cy="24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4850" y="4695060"/>
            <a:ext cx="2989980" cy="1461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8360" y="4043990"/>
            <a:ext cx="4564350" cy="203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4958" y="362708"/>
            <a:ext cx="471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Kobayashi, Watanabe and Yamauchi, 1411.4130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1502.06872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7044" y="2446316"/>
            <a:ext cx="878774" cy="40376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0020794" y="3489365"/>
            <a:ext cx="878774" cy="40376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2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of </a:t>
            </a:r>
            <a:r>
              <a:rPr lang="en-US" dirty="0" err="1" smtClean="0"/>
              <a:t>Vainshtein</a:t>
            </a:r>
            <a:r>
              <a:rPr lang="en-US" dirty="0" smtClean="0"/>
              <a:t> mechanism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5153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 order 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Vainshtein</a:t>
            </a:r>
            <a:r>
              <a:rPr lang="en-US" dirty="0" smtClean="0"/>
              <a:t> solutions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err="1" smtClean="0"/>
              <a:t>Vainshtein</a:t>
            </a:r>
            <a:r>
              <a:rPr lang="en-US" sz="2400" dirty="0" smtClean="0"/>
              <a:t> mechanism is broken inside matter source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264" y="1559178"/>
            <a:ext cx="4709881" cy="86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8530" y="2421503"/>
            <a:ext cx="810600" cy="48675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7528773"/>
              </p:ext>
            </p:extLst>
          </p:nvPr>
        </p:nvGraphicFramePr>
        <p:xfrm>
          <a:off x="5191216" y="2193006"/>
          <a:ext cx="2935287" cy="949325"/>
        </p:xfrm>
        <a:graphic>
          <a:graphicData uri="http://schemas.openxmlformats.org/presentationml/2006/ole">
            <p:oleObj spid="_x0000_s1053" name="Equation" r:id="rId6" imgW="1688367" imgH="545863" progId="Equation.DSMT4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1040" y="3209925"/>
            <a:ext cx="214326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77185" y="3152176"/>
            <a:ext cx="2288790" cy="91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8800" y="4110562"/>
            <a:ext cx="3625020" cy="140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61205" y="4136793"/>
            <a:ext cx="2778300" cy="82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63479" y="398803"/>
            <a:ext cx="471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Kobayashi, Watanabe and Yamauchi, 1411.4130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1502.06872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391" y="4174168"/>
            <a:ext cx="1489749" cy="7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28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1040094" cy="5371606"/>
          </a:xfrm>
        </p:spPr>
        <p:txBody>
          <a:bodyPr>
            <a:normAutofit/>
          </a:bodyPr>
          <a:lstStyle/>
          <a:p>
            <a:r>
              <a:rPr lang="en-US" dirty="0" smtClean="0"/>
              <a:t>Hydrostatic </a:t>
            </a:r>
            <a:r>
              <a:rPr lang="en-US" dirty="0" smtClean="0"/>
              <a:t>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possible to weaken gravity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775" y="1781010"/>
            <a:ext cx="4524660" cy="7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689" y="1895762"/>
            <a:ext cx="1653750" cy="4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" y="2521219"/>
            <a:ext cx="4996815" cy="3307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7949" y="2489758"/>
            <a:ext cx="5000821" cy="3251691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981506" y="1569455"/>
                <a:ext cx="3761148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506" y="1569455"/>
                <a:ext cx="3761148" cy="42505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8359" y="2016917"/>
            <a:ext cx="2404965" cy="788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907" y="424831"/>
            <a:ext cx="681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1502.06872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Saito, Yamauchi, Mizuno, </a:t>
            </a:r>
            <a:r>
              <a:rPr lang="en-GB" dirty="0" err="1" smtClean="0">
                <a:solidFill>
                  <a:srgbClr val="0070C0"/>
                </a:solidFill>
              </a:rPr>
              <a:t>Gleyzes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Langlois</a:t>
            </a:r>
            <a:r>
              <a:rPr lang="en-GB" dirty="0" smtClean="0">
                <a:solidFill>
                  <a:srgbClr val="0070C0"/>
                </a:solidFill>
              </a:rPr>
              <a:t> 1503.01448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084" y="306805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solar mass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06426" y="3016854"/>
            <a:ext cx="1472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0.3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0.2</a:t>
            </a:r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0.1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7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diagram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4872" y="1538056"/>
            <a:ext cx="7370431" cy="4300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7083" y="5742876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GR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4750" y="5754750"/>
            <a:ext cx="1259704" cy="461665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5769617"/>
            <a:ext cx="1259704" cy="461665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1225" y="3387998"/>
            <a:ext cx="1124860" cy="36933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8795" y="3008868"/>
            <a:ext cx="1124860" cy="36933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5725" y="3772543"/>
            <a:ext cx="1124860" cy="369332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5500" y="1584195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 solar mass star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2266" y="756126"/>
            <a:ext cx="681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1502.06872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7876" y="1849444"/>
            <a:ext cx="4302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odified MESA </a:t>
            </a:r>
            <a:r>
              <a:rPr lang="en-GB" sz="2800" dirty="0" smtClean="0"/>
              <a:t>code</a:t>
            </a:r>
          </a:p>
          <a:p>
            <a:endParaRPr lang="en-GB" sz="2800" dirty="0" smtClean="0"/>
          </a:p>
          <a:p>
            <a:r>
              <a:rPr lang="en-GB" sz="2400" dirty="0" smtClean="0"/>
              <a:t>Weak gravity raises the minimal mass for hydrogen burning . The observations of low mass M-dwarf stars could give a very strong constraint 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97435" y="4686442"/>
            <a:ext cx="241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in preparation 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halos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NFW profile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Milyway</a:t>
                </a:r>
                <a:r>
                  <a:rPr lang="en-US" dirty="0" smtClean="0"/>
                  <a:t>-like dark matter halo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𝑘𝑝𝑐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=6.68</m:t>
                    </m:r>
                  </m:oMath>
                </a14:m>
                <a:r>
                  <a:rPr lang="en-US" dirty="0" smtClean="0"/>
                  <a:t> 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 cstate="print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373630"/>
            <a:ext cx="5170716" cy="338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4194" y="2411244"/>
            <a:ext cx="5127766" cy="3425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6464" y="5851302"/>
            <a:ext cx="277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Rotation curve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70843" y="714309"/>
            <a:ext cx="681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Sakstein</a:t>
            </a:r>
            <a:r>
              <a:rPr lang="en-GB" dirty="0" smtClean="0">
                <a:solidFill>
                  <a:srgbClr val="0070C0"/>
                </a:solidFill>
              </a:rPr>
              <a:t> 1502.06872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8076" y="1293855"/>
            <a:ext cx="2929742" cy="13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74550" y="3799941"/>
            <a:ext cx="75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0.3</a:t>
            </a:r>
            <a:r>
              <a:rPr lang="en-GB" dirty="0" smtClean="0"/>
              <a:t>,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0.5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0195" y="2764191"/>
            <a:ext cx="106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0.1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0.3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0.5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031" y="5830597"/>
            <a:ext cx="516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Lensing</a:t>
            </a:r>
            <a:r>
              <a:rPr lang="en-GB" sz="2400" dirty="0" smtClean="0"/>
              <a:t> potential/ gravitational potential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7671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Covariant </a:t>
            </a:r>
            <a:r>
              <a:rPr lang="en-US" dirty="0" err="1" smtClean="0"/>
              <a:t>galileon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sz="2100" dirty="0" smtClean="0"/>
              <a:t>Planck 2015  (+BAO+CMB lensing)</a:t>
            </a:r>
          </a:p>
          <a:p>
            <a:pPr marL="27432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requires massive neutrinos </a:t>
            </a:r>
          </a:p>
          <a:p>
            <a:pPr lvl="1"/>
            <a:r>
              <a:rPr lang="en-US" sz="2100" dirty="0" smtClean="0"/>
              <a:t>ISW cross correlation can excludes </a:t>
            </a:r>
          </a:p>
          <a:p>
            <a:pPr marL="27432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the models    </a:t>
            </a:r>
          </a:p>
          <a:p>
            <a:r>
              <a:rPr lang="en-US" sz="2400" dirty="0" smtClean="0"/>
              <a:t>Time dependent Newton constant </a:t>
            </a:r>
          </a:p>
          <a:p>
            <a:pPr marL="274320" lvl="1" indent="0">
              <a:buNone/>
            </a:pPr>
            <a:r>
              <a:rPr lang="en-US" sz="2100" dirty="0"/>
              <a:t>  </a:t>
            </a:r>
            <a:r>
              <a:rPr lang="en-US" sz="2100" dirty="0" smtClean="0"/>
              <a:t>For quartic/</a:t>
            </a:r>
            <a:r>
              <a:rPr lang="en-US" sz="2100" dirty="0" err="1" smtClean="0"/>
              <a:t>qunitc</a:t>
            </a:r>
            <a:r>
              <a:rPr lang="en-US" sz="2100" dirty="0" smtClean="0"/>
              <a:t> </a:t>
            </a:r>
            <a:r>
              <a:rPr lang="en-US" sz="2100" dirty="0" err="1" smtClean="0"/>
              <a:t>Galileon</a:t>
            </a:r>
            <a:r>
              <a:rPr lang="en-US" sz="2100" dirty="0" smtClean="0"/>
              <a:t>, the </a:t>
            </a:r>
            <a:r>
              <a:rPr lang="en-US" sz="2100" dirty="0" err="1" smtClean="0"/>
              <a:t>Vainshtein</a:t>
            </a:r>
            <a:r>
              <a:rPr lang="en-US" sz="2100" dirty="0" smtClean="0"/>
              <a:t> </a:t>
            </a:r>
          </a:p>
          <a:p>
            <a:pPr marL="27432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mechanism fails to suppress time dependent Newton constant</a:t>
            </a:r>
            <a:endParaRPr lang="en-GB" sz="2100" dirty="0"/>
          </a:p>
          <a:p>
            <a:pPr marL="274320" lvl="1" indent="0">
              <a:buNone/>
            </a:pPr>
            <a:endParaRPr lang="en-GB" sz="2100" dirty="0" smtClean="0"/>
          </a:p>
          <a:p>
            <a:pPr marL="274320" lvl="1" indent="0">
              <a:buNone/>
            </a:pPr>
            <a:endParaRPr lang="en-GB" sz="2100" dirty="0" smtClean="0"/>
          </a:p>
          <a:p>
            <a:r>
              <a:rPr lang="en-GB" sz="2400" dirty="0" err="1" smtClean="0"/>
              <a:t>Covariantised</a:t>
            </a:r>
            <a:r>
              <a:rPr lang="en-GB" sz="2400" dirty="0" smtClean="0"/>
              <a:t> </a:t>
            </a:r>
            <a:r>
              <a:rPr lang="en-GB" sz="2400" dirty="0" err="1" smtClean="0"/>
              <a:t>galileon</a:t>
            </a:r>
            <a:endParaRPr lang="en-GB" sz="2400" dirty="0" smtClean="0"/>
          </a:p>
          <a:p>
            <a:pPr marL="274320" lvl="1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</a:t>
            </a:r>
            <a:r>
              <a:rPr lang="en-GB" sz="2100" dirty="0" err="1" smtClean="0"/>
              <a:t>quintic</a:t>
            </a:r>
            <a:r>
              <a:rPr lang="en-GB" sz="2100" dirty="0" smtClean="0"/>
              <a:t> </a:t>
            </a:r>
            <a:r>
              <a:rPr lang="en-GB" sz="2100" dirty="0" err="1" smtClean="0"/>
              <a:t>galileon</a:t>
            </a:r>
            <a:r>
              <a:rPr lang="en-GB" sz="2100" dirty="0" smtClean="0"/>
              <a:t> is unstable during MD era  </a:t>
            </a: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3624" y="1219200"/>
            <a:ext cx="5057745" cy="276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477" y="4552597"/>
            <a:ext cx="5278771" cy="5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564" y="5696174"/>
            <a:ext cx="393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Kase</a:t>
            </a:r>
            <a:r>
              <a:rPr lang="en-GB" dirty="0" smtClean="0">
                <a:solidFill>
                  <a:srgbClr val="0070C0"/>
                </a:solidFill>
              </a:rPr>
              <a:t> and </a:t>
            </a:r>
            <a:r>
              <a:rPr lang="en-GB" dirty="0" err="1" smtClean="0">
                <a:solidFill>
                  <a:srgbClr val="0070C0"/>
                </a:solidFill>
              </a:rPr>
              <a:t>Tsujikawa</a:t>
            </a:r>
            <a:r>
              <a:rPr lang="en-GB" dirty="0" smtClean="0">
                <a:solidFill>
                  <a:srgbClr val="0070C0"/>
                </a:solidFill>
              </a:rPr>
              <a:t> 1407.0794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4458" y="3995711"/>
            <a:ext cx="393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Barreira</a:t>
            </a:r>
            <a:r>
              <a:rPr lang="en-GB" dirty="0" smtClean="0">
                <a:solidFill>
                  <a:srgbClr val="0070C0"/>
                </a:solidFill>
              </a:rPr>
              <a:t> et.al. 1406.0485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9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Non-linear structure formation</a:t>
            </a:r>
          </a:p>
          <a:p>
            <a:pPr marL="274320" lvl="1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 err="1" smtClean="0"/>
              <a:t>Vainshtein</a:t>
            </a:r>
            <a:r>
              <a:rPr lang="en-GB" dirty="0" smtClean="0"/>
              <a:t> mechanism is broken inside matter distribution </a:t>
            </a:r>
          </a:p>
          <a:p>
            <a:r>
              <a:rPr lang="en-GB" dirty="0" smtClean="0"/>
              <a:t>Relativistic </a:t>
            </a:r>
            <a:r>
              <a:rPr lang="en-GB" dirty="0" smtClean="0"/>
              <a:t>stars </a:t>
            </a:r>
          </a:p>
          <a:p>
            <a:pPr marL="274320" lvl="1" indent="0">
              <a:buNone/>
            </a:pPr>
            <a:r>
              <a:rPr lang="en-GB" dirty="0"/>
              <a:t> </a:t>
            </a:r>
            <a:r>
              <a:rPr lang="en-GB" dirty="0" smtClean="0"/>
              <a:t>  Neutron stars </a:t>
            </a:r>
            <a:endParaRPr lang="en-GB" dirty="0"/>
          </a:p>
          <a:p>
            <a:r>
              <a:rPr lang="en-GB" dirty="0" smtClean="0"/>
              <a:t>Non-ghost </a:t>
            </a:r>
          </a:p>
          <a:p>
            <a:pPr lvl="1"/>
            <a:r>
              <a:rPr lang="en-GB" dirty="0" smtClean="0"/>
              <a:t>Connection between </a:t>
            </a:r>
            <a:r>
              <a:rPr lang="en-GB" dirty="0" err="1" smtClean="0"/>
              <a:t>Horndeski</a:t>
            </a:r>
            <a:r>
              <a:rPr lang="en-GB" dirty="0" smtClean="0"/>
              <a:t> and beyond </a:t>
            </a:r>
            <a:r>
              <a:rPr lang="en-GB" dirty="0" err="1" smtClean="0"/>
              <a:t>Horndeski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 </a:t>
            </a:r>
            <a:r>
              <a:rPr lang="en-GB" dirty="0" smtClean="0"/>
              <a:t>    the problematic term can be removed by a re-definition of variable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99000" y="5111750"/>
          <a:ext cx="3536950" cy="966788"/>
        </p:xfrm>
        <a:graphic>
          <a:graphicData uri="http://schemas.openxmlformats.org/presentationml/2006/ole">
            <p:oleObj spid="_x0000_s27650" name="Equation" r:id="rId3" imgW="2044440" imgH="55872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96672" y="4007943"/>
          <a:ext cx="2108852" cy="494669"/>
        </p:xfrm>
        <a:graphic>
          <a:graphicData uri="http://schemas.openxmlformats.org/presentationml/2006/ole">
            <p:oleObj spid="_x0000_s27651" name="Equation" r:id="rId4" imgW="1028520" imgH="2412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53654" y="3523836"/>
            <a:ext cx="3524186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Gleyzes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Langlois</a:t>
            </a:r>
            <a:r>
              <a:rPr lang="en-GB" dirty="0" smtClean="0">
                <a:solidFill>
                  <a:srgbClr val="0070C0"/>
                </a:solidFill>
              </a:rPr>
              <a:t>, Piazza, </a:t>
            </a:r>
            <a:r>
              <a:rPr lang="en-GB" dirty="0" err="1" smtClean="0">
                <a:solidFill>
                  <a:srgbClr val="0070C0"/>
                </a:solidFill>
              </a:rPr>
              <a:t>Vernizzi</a:t>
            </a:r>
            <a:r>
              <a:rPr lang="en-GB" dirty="0" smtClean="0">
                <a:solidFill>
                  <a:srgbClr val="0070C0"/>
                </a:solidFill>
              </a:rPr>
              <a:t> ‘14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240" y="4017256"/>
            <a:ext cx="3475982" cy="4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6750" y="5038804"/>
            <a:ext cx="3622027" cy="97270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144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opening at University of Portsmouth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Dennis </a:t>
            </a:r>
            <a:r>
              <a:rPr lang="en-GB" dirty="0" err="1" smtClean="0"/>
              <a:t>Sciama</a:t>
            </a:r>
            <a:r>
              <a:rPr lang="en-GB" dirty="0" smtClean="0"/>
              <a:t> fellowship (three years) </a:t>
            </a:r>
          </a:p>
          <a:p>
            <a:endParaRPr lang="en-GB" dirty="0" smtClean="0"/>
          </a:p>
          <a:p>
            <a:r>
              <a:rPr lang="en-GB" dirty="0" smtClean="0"/>
              <a:t>Three year </a:t>
            </a:r>
            <a:r>
              <a:rPr lang="en-GB" dirty="0" err="1" smtClean="0"/>
              <a:t>postdoc</a:t>
            </a:r>
            <a:r>
              <a:rPr lang="en-GB" dirty="0" smtClean="0"/>
              <a:t> position on “Cosmological tests of Gravity”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Deadline 18 December 2015</a:t>
            </a:r>
          </a:p>
          <a:p>
            <a:pPr>
              <a:buNone/>
            </a:pPr>
            <a:r>
              <a:rPr lang="en-GB" dirty="0" smtClean="0"/>
              <a:t> Contact me </a:t>
            </a:r>
            <a:r>
              <a:rPr lang="en-GB" dirty="0" smtClean="0">
                <a:hlinkClick r:id="rId2"/>
              </a:rPr>
              <a:t>Kazuya.Koyama@port.ac.uk</a:t>
            </a:r>
            <a:r>
              <a:rPr lang="en-GB" dirty="0" smtClean="0"/>
              <a:t> for details </a:t>
            </a:r>
          </a:p>
          <a:p>
            <a:pPr>
              <a:buNone/>
            </a:pPr>
            <a:r>
              <a:rPr lang="en-GB" dirty="0" smtClean="0"/>
              <a:t>  Visit 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 smtClean="0">
                <a:hlinkClick r:id="rId3"/>
              </a:rPr>
              <a:t>://www.icg.port.ac.uk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Horndeski</a:t>
            </a:r>
            <a:r>
              <a:rPr lang="en-GB" dirty="0" smtClean="0"/>
              <a:t> theory</a:t>
            </a:r>
          </a:p>
          <a:p>
            <a:pPr>
              <a:buNone/>
            </a:pPr>
            <a:r>
              <a:rPr lang="en-GB" dirty="0" smtClean="0"/>
              <a:t>     the most general 2</a:t>
            </a:r>
            <a:r>
              <a:rPr lang="en-GB" baseline="30000" dirty="0" smtClean="0"/>
              <a:t>nd</a:t>
            </a:r>
            <a:r>
              <a:rPr lang="en-GB" dirty="0" smtClean="0"/>
              <a:t> order scalar-tensor theory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954" y="2547592"/>
            <a:ext cx="11055233" cy="2350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591" y="2638525"/>
            <a:ext cx="2190490" cy="460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871" y="4989506"/>
            <a:ext cx="772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Deffayet</a:t>
            </a:r>
            <a:r>
              <a:rPr lang="en-GB" dirty="0" smtClean="0">
                <a:solidFill>
                  <a:srgbClr val="0070C0"/>
                </a:solidFill>
              </a:rPr>
              <a:t>, Gao, Steer and </a:t>
            </a:r>
            <a:r>
              <a:rPr lang="en-GB" dirty="0" err="1" smtClean="0">
                <a:solidFill>
                  <a:srgbClr val="0070C0"/>
                </a:solidFill>
              </a:rPr>
              <a:t>Zahariade</a:t>
            </a:r>
            <a:r>
              <a:rPr lang="en-GB" dirty="0" smtClean="0">
                <a:solidFill>
                  <a:srgbClr val="0070C0"/>
                </a:solidFill>
              </a:rPr>
              <a:t> ’11;  Kobayashi, Yamaguchi and Yokoyama ‘11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033" y="1291298"/>
            <a:ext cx="772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Horndeski</a:t>
            </a:r>
            <a:r>
              <a:rPr lang="en-GB" dirty="0" smtClean="0">
                <a:solidFill>
                  <a:srgbClr val="0070C0"/>
                </a:solidFill>
              </a:rPr>
              <a:t> ‘74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0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549783" y="3999008"/>
            <a:ext cx="2460328" cy="9210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515" y="3147256"/>
            <a:ext cx="6927281" cy="1910331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30128"/>
            <a:ext cx="1097280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    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Unitary gauge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terms is problematic as this includes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Horndeski</a:t>
            </a:r>
            <a:r>
              <a:rPr lang="en-US" dirty="0" smtClean="0"/>
              <a:t> in the unitary gauge 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7109927" y="5179516"/>
            <a:ext cx="4395724" cy="235444"/>
          </a:xfrm>
          <a:custGeom>
            <a:avLst/>
            <a:gdLst>
              <a:gd name="connsiteX0" fmla="*/ 0 w 4966705"/>
              <a:gd name="connsiteY0" fmla="*/ 166793 h 408877"/>
              <a:gd name="connsiteX1" fmla="*/ 1999839 w 4966705"/>
              <a:gd name="connsiteY1" fmla="*/ 8911 h 408877"/>
              <a:gd name="connsiteX2" fmla="*/ 3762855 w 4966705"/>
              <a:gd name="connsiteY2" fmla="*/ 403616 h 408877"/>
              <a:gd name="connsiteX3" fmla="*/ 4966705 w 4966705"/>
              <a:gd name="connsiteY3" fmla="*/ 199685 h 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705" h="408877">
                <a:moveTo>
                  <a:pt x="0" y="166793"/>
                </a:moveTo>
                <a:cubicBezTo>
                  <a:pt x="686348" y="68117"/>
                  <a:pt x="1372697" y="-30559"/>
                  <a:pt x="1999839" y="8911"/>
                </a:cubicBezTo>
                <a:cubicBezTo>
                  <a:pt x="2626981" y="48381"/>
                  <a:pt x="3268377" y="371820"/>
                  <a:pt x="3762855" y="403616"/>
                </a:cubicBezTo>
                <a:cubicBezTo>
                  <a:pt x="4257333" y="435412"/>
                  <a:pt x="4612019" y="317548"/>
                  <a:pt x="4966705" y="199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7109927" y="4012785"/>
            <a:ext cx="4395724" cy="407838"/>
          </a:xfrm>
          <a:custGeom>
            <a:avLst/>
            <a:gdLst>
              <a:gd name="connsiteX0" fmla="*/ 0 w 4966705"/>
              <a:gd name="connsiteY0" fmla="*/ 166793 h 408877"/>
              <a:gd name="connsiteX1" fmla="*/ 1999839 w 4966705"/>
              <a:gd name="connsiteY1" fmla="*/ 8911 h 408877"/>
              <a:gd name="connsiteX2" fmla="*/ 3762855 w 4966705"/>
              <a:gd name="connsiteY2" fmla="*/ 403616 h 408877"/>
              <a:gd name="connsiteX3" fmla="*/ 4966705 w 4966705"/>
              <a:gd name="connsiteY3" fmla="*/ 199685 h 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705" h="408877">
                <a:moveTo>
                  <a:pt x="0" y="166793"/>
                </a:moveTo>
                <a:cubicBezTo>
                  <a:pt x="686348" y="68117"/>
                  <a:pt x="1372697" y="-30559"/>
                  <a:pt x="1999839" y="8911"/>
                </a:cubicBezTo>
                <a:cubicBezTo>
                  <a:pt x="2626981" y="48381"/>
                  <a:pt x="3268377" y="371820"/>
                  <a:pt x="3762855" y="403616"/>
                </a:cubicBezTo>
                <a:cubicBezTo>
                  <a:pt x="4257333" y="435412"/>
                  <a:pt x="4612019" y="317548"/>
                  <a:pt x="4966705" y="199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545364" y="3147256"/>
            <a:ext cx="278377" cy="279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524463">
            <a:off x="8138610" y="4626200"/>
            <a:ext cx="894664" cy="19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flipH="1">
                <a:off x="8734056" y="4430341"/>
                <a:ext cx="2357156" cy="87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34056" y="4430341"/>
                <a:ext cx="2357156" cy="87434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032409" y="5243664"/>
                <a:ext cx="1263056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09" y="5243664"/>
                <a:ext cx="1263056" cy="5212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96040" y="1272514"/>
                <a:ext cx="8267737" cy="6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0" y="1272514"/>
                <a:ext cx="8267737" cy="64876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09600" y="2500615"/>
                <a:ext cx="8694475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 dirty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  <m: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m:rPr>
                            <m:nor/>
                          </m:rPr>
                          <a:rPr lang="en-GB" sz="2400" dirty="0"/>
                          <m:t> </m:t>
                        </m:r>
                      </m:e>
                    </m:d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m:rPr>
                            <m:nor/>
                          </m:rPr>
                          <a:rPr lang="en-GB" sz="2400" dirty="0"/>
                          <m:t> 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00615"/>
                <a:ext cx="8694475" cy="51783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161485" y="707209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Gleyzes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Langlois</a:t>
            </a:r>
            <a:r>
              <a:rPr lang="en-GB" dirty="0" smtClean="0">
                <a:solidFill>
                  <a:srgbClr val="0070C0"/>
                </a:solidFill>
              </a:rPr>
              <a:t>, Piazza, </a:t>
            </a:r>
            <a:r>
              <a:rPr lang="en-GB" dirty="0" err="1" smtClean="0">
                <a:solidFill>
                  <a:srgbClr val="0070C0"/>
                </a:solidFill>
              </a:rPr>
              <a:t>Vernizzi</a:t>
            </a:r>
            <a:r>
              <a:rPr lang="en-GB" dirty="0" smtClean="0">
                <a:solidFill>
                  <a:srgbClr val="0070C0"/>
                </a:solidFill>
              </a:rPr>
              <a:t> ‘14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28396" y="2534780"/>
            <a:ext cx="2401123" cy="461665"/>
          </a:xfrm>
          <a:prstGeom prst="rect">
            <a:avLst/>
          </a:prstGeom>
          <a:blipFill rotWithShape="0">
            <a:blip r:embed="rId7" cstate="print"/>
            <a:stretch>
              <a:fillRect b="-18421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00744" y="1452020"/>
            <a:ext cx="2401123" cy="491417"/>
          </a:xfrm>
          <a:prstGeom prst="rect">
            <a:avLst/>
          </a:prstGeom>
          <a:blipFill rotWithShape="0">
            <a:blip r:embed="rId8" cstate="print"/>
            <a:stretch>
              <a:fillRect b="-11111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91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Horndeski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Beyond </a:t>
            </a:r>
            <a:r>
              <a:rPr lang="en-GB" dirty="0" err="1" smtClean="0"/>
              <a:t>Horndeski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85439" y="1769594"/>
                <a:ext cx="9440028" cy="175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GB" sz="2400" dirty="0" smtClean="0">
                    <a:latin typeface="Lucida Calligraphy" panose="03010101010101010101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GB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⊇   −2 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 smtClean="0">
                  <a:latin typeface="Lucida Calligraphy" panose="03010101010101010101" pitchFamily="66" charset="0"/>
                </a:endParaRPr>
              </a:p>
              <a:p>
                <a:endParaRPr lang="en-GB" dirty="0">
                  <a:latin typeface="Lucida Calligraphy" panose="03010101010101010101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39" y="1769594"/>
                <a:ext cx="9440028" cy="175169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6616" y="3443392"/>
                <a:ext cx="8551276" cy="6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16" y="3443392"/>
                <a:ext cx="8551276" cy="64876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9144" y="4986441"/>
                <a:ext cx="10308381" cy="86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44" y="4986441"/>
                <a:ext cx="10308381" cy="8606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555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</a:t>
            </a:r>
            <a:r>
              <a:rPr lang="en-GB" dirty="0" err="1" smtClean="0"/>
              <a:t>Horndeski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395587" cy="5498690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Remarks </a:t>
            </a:r>
          </a:p>
          <a:p>
            <a:pPr lvl="1"/>
            <a:r>
              <a:rPr lang="en-GB" dirty="0" smtClean="0"/>
              <a:t>Away from unitary gauge</a:t>
            </a:r>
          </a:p>
          <a:p>
            <a:pPr marL="274320" lvl="1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err="1" smtClean="0"/>
              <a:t>e.o.m</a:t>
            </a:r>
            <a:r>
              <a:rPr lang="en-GB" dirty="0" smtClean="0"/>
              <a:t> contain higher derivatives</a:t>
            </a:r>
          </a:p>
          <a:p>
            <a:pPr marL="274320" lvl="1" indent="0">
              <a:buNone/>
            </a:pPr>
            <a:r>
              <a:rPr lang="en-GB" dirty="0" smtClean="0"/>
              <a:t>    however, it has been shown that this does not lead to a ghost </a:t>
            </a:r>
            <a:endParaRPr lang="en-GB" dirty="0"/>
          </a:p>
          <a:p>
            <a:pPr lvl="1"/>
            <a:r>
              <a:rPr lang="en-GB" dirty="0" smtClean="0"/>
              <a:t>Decoupling limit in the </a:t>
            </a:r>
            <a:r>
              <a:rPr lang="en-GB" dirty="0" err="1" smtClean="0"/>
              <a:t>Minkowski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274320" lvl="1" indent="0">
              <a:buNone/>
            </a:pPr>
            <a:r>
              <a:rPr lang="en-GB" dirty="0" smtClean="0"/>
              <a:t> </a:t>
            </a:r>
          </a:p>
          <a:p>
            <a:pPr marL="274320" lvl="1" indent="0">
              <a:buNone/>
            </a:pPr>
            <a:r>
              <a:rPr lang="en-GB" dirty="0" smtClean="0"/>
              <a:t>   the same as </a:t>
            </a:r>
            <a:r>
              <a:rPr lang="en-GB" dirty="0" err="1" smtClean="0"/>
              <a:t>Horndeski</a:t>
            </a:r>
            <a:r>
              <a:rPr lang="en-GB" dirty="0" smtClean="0"/>
              <a:t> – differences appears around cosmological backgrounds 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8256" y="1302527"/>
                <a:ext cx="11233744" cy="83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BH</m:t>
                          </m:r>
                        </m:sup>
                      </m:sSubSup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</m:d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 smtClean="0">
                  <a:latin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56" y="1302527"/>
                <a:ext cx="11233744" cy="83304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54518" y="2291429"/>
                <a:ext cx="4315442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̇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8" y="2291429"/>
                <a:ext cx="4315442" cy="107054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6625" y="4263862"/>
            <a:ext cx="4072281" cy="6002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62499" y="4796911"/>
            <a:ext cx="10942687" cy="1206240"/>
            <a:chOff x="1396642" y="4960549"/>
            <a:chExt cx="9723621" cy="10718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6642" y="4960549"/>
              <a:ext cx="2288790" cy="442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5444" y="4983856"/>
              <a:ext cx="807030" cy="455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2474" y="4960549"/>
              <a:ext cx="1296540" cy="481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799" y="5563808"/>
              <a:ext cx="2540160" cy="468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843" y="5604107"/>
              <a:ext cx="3585330" cy="369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0396" y="5066282"/>
              <a:ext cx="2037420" cy="303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3513" y="5090183"/>
              <a:ext cx="2976750" cy="2739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533428" y="5623923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Gleyzes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Langlois</a:t>
            </a:r>
            <a:r>
              <a:rPr lang="en-GB" dirty="0" smtClean="0">
                <a:solidFill>
                  <a:srgbClr val="0070C0"/>
                </a:solidFill>
              </a:rPr>
              <a:t>, Piazza, </a:t>
            </a:r>
            <a:r>
              <a:rPr lang="en-GB" dirty="0" err="1" smtClean="0">
                <a:solidFill>
                  <a:srgbClr val="0070C0"/>
                </a:solidFill>
              </a:rPr>
              <a:t>Vernizzi</a:t>
            </a:r>
            <a:r>
              <a:rPr lang="en-GB" dirty="0" smtClean="0">
                <a:solidFill>
                  <a:srgbClr val="0070C0"/>
                </a:solidFill>
              </a:rPr>
              <a:t> ‘14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907" y="3044374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Deffayet</a:t>
            </a:r>
            <a:r>
              <a:rPr lang="en-GB" dirty="0" smtClean="0">
                <a:solidFill>
                  <a:srgbClr val="0070C0"/>
                </a:solidFill>
              </a:rPr>
              <a:t>, Esposito-</a:t>
            </a:r>
            <a:r>
              <a:rPr lang="en-GB" dirty="0" err="1" smtClean="0">
                <a:solidFill>
                  <a:srgbClr val="0070C0"/>
                </a:solidFill>
              </a:rPr>
              <a:t>Farese</a:t>
            </a:r>
            <a:r>
              <a:rPr lang="en-GB" dirty="0" smtClean="0">
                <a:solidFill>
                  <a:srgbClr val="0070C0"/>
                </a:solidFill>
              </a:rPr>
              <a:t>, Steer 1506.01974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4106" y="3913289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KK, </a:t>
            </a:r>
            <a:r>
              <a:rPr lang="en-GB" dirty="0" err="1" smtClean="0">
                <a:solidFill>
                  <a:srgbClr val="0070C0"/>
                </a:solidFill>
              </a:rPr>
              <a:t>Niz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Tasinato</a:t>
            </a:r>
            <a:r>
              <a:rPr lang="en-GB" dirty="0" smtClean="0">
                <a:solidFill>
                  <a:srgbClr val="0070C0"/>
                </a:solidFill>
              </a:rPr>
              <a:t> ‘14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Covariant v </a:t>
            </a:r>
            <a:r>
              <a:rPr lang="en-GB" dirty="0" err="1" smtClean="0"/>
              <a:t>Covariantised</a:t>
            </a:r>
            <a:r>
              <a:rPr lang="en-GB" dirty="0" smtClean="0"/>
              <a:t> </a:t>
            </a:r>
            <a:r>
              <a:rPr lang="en-GB" dirty="0" err="1" smtClean="0"/>
              <a:t>Galileon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Unitary gauge</a:t>
            </a:r>
          </a:p>
          <a:p>
            <a:endParaRPr lang="en-GB" dirty="0"/>
          </a:p>
          <a:p>
            <a:endParaRPr lang="en-GB" dirty="0" smtClean="0"/>
          </a:p>
          <a:p>
            <a:pPr lvl="1"/>
            <a:r>
              <a:rPr lang="en-GB" dirty="0" err="1" smtClean="0"/>
              <a:t>Horndeski</a:t>
            </a:r>
            <a:endParaRPr lang="en-GB" dirty="0" smtClean="0"/>
          </a:p>
          <a:p>
            <a:pPr marL="27432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covariant </a:t>
            </a:r>
            <a:r>
              <a:rPr lang="en-GB" dirty="0" err="1" smtClean="0"/>
              <a:t>Galileon</a:t>
            </a:r>
            <a:r>
              <a:rPr lang="en-GB" dirty="0" smtClean="0"/>
              <a:t>   </a:t>
            </a:r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lvl="1"/>
            <a:r>
              <a:rPr lang="en-GB" dirty="0" smtClean="0"/>
              <a:t>Beyond </a:t>
            </a:r>
            <a:r>
              <a:rPr lang="en-GB" dirty="0" err="1" smtClean="0"/>
              <a:t>Horndeski</a:t>
            </a:r>
            <a:r>
              <a:rPr lang="en-GB" dirty="0" smtClean="0"/>
              <a:t>   </a:t>
            </a:r>
          </a:p>
          <a:p>
            <a:pPr marL="274320" lvl="1" indent="0">
              <a:buNone/>
            </a:pPr>
            <a:r>
              <a:rPr lang="en-GB" dirty="0" smtClean="0"/>
              <a:t>       </a:t>
            </a:r>
            <a:r>
              <a:rPr lang="en-GB" dirty="0" err="1" smtClean="0"/>
              <a:t>covariantised</a:t>
            </a:r>
            <a:r>
              <a:rPr lang="en-GB" dirty="0" smtClean="0"/>
              <a:t> </a:t>
            </a:r>
            <a:r>
              <a:rPr lang="en-GB" dirty="0" err="1" smtClean="0"/>
              <a:t>Galileon</a:t>
            </a:r>
            <a:r>
              <a:rPr lang="en-GB" dirty="0" smtClean="0"/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4176" y="1795907"/>
                <a:ext cx="7288886" cy="52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6" y="1795907"/>
                <a:ext cx="7288886" cy="52495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16720" y="2595959"/>
                <a:ext cx="4243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20" y="2595959"/>
                <a:ext cx="4243079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6192" y="3571034"/>
                <a:ext cx="5973204" cy="859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92" y="3571034"/>
                <a:ext cx="5973204" cy="85972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5496" y="5442623"/>
                <a:ext cx="5973204" cy="859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6" y="5442623"/>
                <a:ext cx="5973204" cy="85972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02098" y="3057625"/>
            <a:ext cx="719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Deffayet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Epsosito-Farese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Vikram</a:t>
            </a:r>
            <a:r>
              <a:rPr lang="en-GB" dirty="0" smtClean="0">
                <a:solidFill>
                  <a:srgbClr val="0070C0"/>
                </a:solidFill>
              </a:rPr>
              <a:t> ‘09, </a:t>
            </a:r>
            <a:r>
              <a:rPr lang="en-GB" dirty="0" err="1" smtClean="0">
                <a:solidFill>
                  <a:srgbClr val="0070C0"/>
                </a:solidFill>
              </a:rPr>
              <a:t>Deffayet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Deser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Epsosito-Farese</a:t>
            </a:r>
            <a:r>
              <a:rPr lang="en-GB" dirty="0" smtClean="0">
                <a:solidFill>
                  <a:srgbClr val="0070C0"/>
                </a:solidFill>
              </a:rPr>
              <a:t> ‘09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122" y="4725016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Gleyzes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Langlois</a:t>
            </a:r>
            <a:r>
              <a:rPr lang="en-GB" dirty="0" smtClean="0">
                <a:solidFill>
                  <a:srgbClr val="0070C0"/>
                </a:solidFill>
              </a:rPr>
              <a:t>, Piazza, </a:t>
            </a:r>
            <a:r>
              <a:rPr lang="en-GB" dirty="0" err="1" smtClean="0">
                <a:solidFill>
                  <a:srgbClr val="0070C0"/>
                </a:solidFill>
              </a:rPr>
              <a:t>Vernizzi</a:t>
            </a:r>
            <a:r>
              <a:rPr lang="en-GB" dirty="0" smtClean="0">
                <a:solidFill>
                  <a:srgbClr val="0070C0"/>
                </a:solidFill>
              </a:rPr>
              <a:t> ‘14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Quitessece</a:t>
            </a:r>
            <a:r>
              <a:rPr lang="en-GB" dirty="0" smtClean="0"/>
              <a:t> in beyond </a:t>
            </a:r>
            <a:r>
              <a:rPr lang="en-GB" dirty="0" err="1" smtClean="0"/>
              <a:t>Horndeski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Background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exactly the same as GR</a:t>
            </a:r>
          </a:p>
          <a:p>
            <a:endParaRPr lang="en-GB" dirty="0"/>
          </a:p>
          <a:p>
            <a:r>
              <a:rPr lang="en-GB" dirty="0" smtClean="0"/>
              <a:t>Perturbations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tensor sound speed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scalar sound speed       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39390" y="1723546"/>
                <a:ext cx="853220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0" y="1723546"/>
                <a:ext cx="8532207" cy="78380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39149" y="1931365"/>
                <a:ext cx="7288886" cy="52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49" y="1931365"/>
                <a:ext cx="7288886" cy="5249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69354" y="2601419"/>
                <a:ext cx="58284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𝑝𝑙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𝑝𝑙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354" y="2601419"/>
                <a:ext cx="5828476" cy="78380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44403" y="4348989"/>
                <a:ext cx="2480064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03" y="4348989"/>
                <a:ext cx="2480064" cy="84420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65460" y="5312756"/>
                <a:ext cx="7670436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=1−2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60" y="5312756"/>
                <a:ext cx="7670436" cy="105022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25778" y="672821"/>
            <a:ext cx="4717313" cy="37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De </a:t>
            </a:r>
            <a:r>
              <a:rPr lang="en-GB" dirty="0" err="1" smtClean="0">
                <a:solidFill>
                  <a:srgbClr val="0070C0"/>
                </a:solidFill>
              </a:rPr>
              <a:t>Felice</a:t>
            </a:r>
            <a:r>
              <a:rPr lang="en-GB" dirty="0" smtClean="0">
                <a:solidFill>
                  <a:srgbClr val="0070C0"/>
                </a:solidFill>
              </a:rPr>
              <a:t>, KK, </a:t>
            </a:r>
            <a:r>
              <a:rPr lang="en-GB" dirty="0" err="1" smtClean="0">
                <a:solidFill>
                  <a:srgbClr val="0070C0"/>
                </a:solidFill>
              </a:rPr>
              <a:t>Tsujikawa</a:t>
            </a:r>
            <a:r>
              <a:rPr lang="en-GB" dirty="0" smtClean="0">
                <a:solidFill>
                  <a:srgbClr val="0070C0"/>
                </a:solidFill>
              </a:rPr>
              <a:t>, 1503.06539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Tensor sound speed and anisotropic stress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Horndeski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matter domination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no restriction in beyond </a:t>
            </a:r>
            <a:r>
              <a:rPr lang="en-GB" dirty="0" err="1" smtClean="0"/>
              <a:t>Horndeski</a:t>
            </a:r>
            <a:r>
              <a:rPr lang="en-GB" dirty="0" smtClean="0"/>
              <a:t>  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27623" y="1755038"/>
                <a:ext cx="5024815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 smtClean="0"/>
                  <a:t>    </a:t>
                </a:r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623" y="1755038"/>
                <a:ext cx="5024815" cy="46410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64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03711" y="1219200"/>
                <a:ext cx="4243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1" y="1219200"/>
                <a:ext cx="4243079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31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115" y="2757004"/>
            <a:ext cx="4479853" cy="376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6174" y="2794760"/>
            <a:ext cx="4148039" cy="365579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689304" y="1892923"/>
            <a:ext cx="409354" cy="234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49273" y="3172410"/>
            <a:ext cx="208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possible to suppress the growth 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09114" y="4403850"/>
            <a:ext cx="242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Tsujikawa</a:t>
            </a:r>
            <a:r>
              <a:rPr lang="en-GB" dirty="0" smtClean="0">
                <a:solidFill>
                  <a:srgbClr val="0070C0"/>
                </a:solidFill>
              </a:rPr>
              <a:t>, 1505.02459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477" y="2962090"/>
            <a:ext cx="1135451" cy="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4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4C320F94-2702-4B9A-B5B3-0F35F498FCA5}" vid="{5DEFFBB8-51E3-4ECC-903E-F1123542CC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3623</TotalTime>
  <Words>538</Words>
  <Application>Microsoft Office PowerPoint</Application>
  <PresentationFormat>Custom</PresentationFormat>
  <Paragraphs>220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Theme1</vt:lpstr>
      <vt:lpstr>Equation</vt:lpstr>
      <vt:lpstr>MathType 6.0 Equation</vt:lpstr>
      <vt:lpstr>Phenomenology of beyond Horndeski theories </vt:lpstr>
      <vt:lpstr>Job opening at University of Portsmouth </vt:lpstr>
      <vt:lpstr>Recent progress</vt:lpstr>
      <vt:lpstr>Horndeski in the unitary gauge </vt:lpstr>
      <vt:lpstr>Counter term</vt:lpstr>
      <vt:lpstr>Beyond Horndeski</vt:lpstr>
      <vt:lpstr>Covariant v Covariantised Galileon </vt:lpstr>
      <vt:lpstr>Toy model </vt:lpstr>
      <vt:lpstr>Tensor sound speed and anisotropic stress </vt:lpstr>
      <vt:lpstr>Non-linear interactions  </vt:lpstr>
      <vt:lpstr>Equations of motion </vt:lpstr>
      <vt:lpstr>Breaking of Vainshtein mechanism </vt:lpstr>
      <vt:lpstr>Stellar structure </vt:lpstr>
      <vt:lpstr>HR diagram</vt:lpstr>
      <vt:lpstr>Dark matter halos</vt:lpstr>
      <vt:lpstr>Cosmology</vt:lpstr>
      <vt:lpstr>Some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of beyond Horndeski theories</dc:title>
  <dc:creator>Kazuya</dc:creator>
  <cp:lastModifiedBy>User</cp:lastModifiedBy>
  <cp:revision>79</cp:revision>
  <dcterms:created xsi:type="dcterms:W3CDTF">2015-10-05T09:47:04Z</dcterms:created>
  <dcterms:modified xsi:type="dcterms:W3CDTF">2015-10-13T01:31:26Z</dcterms:modified>
</cp:coreProperties>
</file>