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2" r:id="rId4"/>
    <p:sldId id="272" r:id="rId5"/>
    <p:sldId id="290" r:id="rId6"/>
    <p:sldId id="265" r:id="rId7"/>
    <p:sldId id="277" r:id="rId8"/>
    <p:sldId id="292" r:id="rId9"/>
    <p:sldId id="282" r:id="rId10"/>
    <p:sldId id="268" r:id="rId11"/>
    <p:sldId id="269" r:id="rId12"/>
    <p:sldId id="270" r:id="rId13"/>
    <p:sldId id="293" r:id="rId14"/>
    <p:sldId id="279" r:id="rId15"/>
    <p:sldId id="271" r:id="rId16"/>
    <p:sldId id="274" r:id="rId17"/>
    <p:sldId id="289" r:id="rId18"/>
    <p:sldId id="284" r:id="rId19"/>
    <p:sldId id="286" r:id="rId20"/>
    <p:sldId id="276" r:id="rId21"/>
    <p:sldId id="291" r:id="rId22"/>
    <p:sldId id="283" r:id="rId23"/>
    <p:sldId id="29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3F7"/>
    <a:srgbClr val="25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5"/>
    <p:restoredTop sz="94712"/>
  </p:normalViewPr>
  <p:slideViewPr>
    <p:cSldViewPr snapToGrid="0" snapToObjects="1">
      <p:cViewPr>
        <p:scale>
          <a:sx n="100" d="100"/>
          <a:sy n="100" d="100"/>
        </p:scale>
        <p:origin x="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EDBF3-52B1-4E4C-BB8B-FD2EC4A38443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64B35-8763-704C-B953-59CEE1F479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24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B35-8763-704C-B953-59CEE1F47916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7487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split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B35-8763-704C-B953-59CEE1F47916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9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B35-8763-704C-B953-59CEE1F47916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362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B35-8763-704C-B953-59CEE1F47916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369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B35-8763-704C-B953-59CEE1F47916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284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B35-8763-704C-B953-59CEE1F4791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69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B35-8763-704C-B953-59CEE1F4791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083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Mention the axis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B35-8763-704C-B953-59CEE1F47916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7180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Mention the axis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B35-8763-704C-B953-59CEE1F47916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278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split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B35-8763-704C-B953-59CEE1F47916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046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389-C92B-D646-B80A-FC7963395863}" type="datetime1">
              <a:rPr kumimoji="1" lang="Zyyy" altLang="zh-CN" smtClean="0"/>
              <a:t>10/3/18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46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DB6E-0D5F-DD49-847B-A42BA0F7F6EA}" type="datetime1">
              <a:rPr kumimoji="1" lang="Zyyy" altLang="zh-CN" smtClean="0"/>
              <a:t>10/3/18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42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FA4-2E9B-A549-BAE3-D1BC8F208C3D}" type="datetime1">
              <a:rPr kumimoji="1" lang="Zyyy" altLang="zh-CN" smtClean="0"/>
              <a:t>10/3/18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64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504F-6459-0648-BF0D-536DD1779D36}" type="datetime1">
              <a:rPr kumimoji="1" lang="Zyyy" altLang="zh-CN" smtClean="0"/>
              <a:t>10/3/18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97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EC44-5F19-4745-8EAF-355BE389035E}" type="datetime1">
              <a:rPr kumimoji="1" lang="Zyyy" altLang="zh-CN" smtClean="0"/>
              <a:t>10/3/18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335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57EC-3689-8B41-9534-0DC22A3C7B72}" type="datetime1">
              <a:rPr kumimoji="1" lang="Zyyy" altLang="zh-CN" smtClean="0"/>
              <a:t>10/3/18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718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CD2-5868-DC4F-9728-EF67894AF559}" type="datetime1">
              <a:rPr kumimoji="1" lang="Zyyy" altLang="zh-CN" smtClean="0"/>
              <a:t>10/3/18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470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C084-7528-9246-A87B-8B9EB5DD9D22}" type="datetime1">
              <a:rPr kumimoji="1" lang="Zyyy" altLang="zh-CN" smtClean="0"/>
              <a:t>10/3/18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901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B7AD-E000-954B-8470-67FFFB60B485}" type="datetime1">
              <a:rPr kumimoji="1" lang="Zyyy" altLang="zh-CN" smtClean="0"/>
              <a:t>10/3/18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528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6850-2376-EB42-8093-1FDC71406C4A}" type="datetime1">
              <a:rPr kumimoji="1" lang="Zyyy" altLang="zh-CN" smtClean="0"/>
              <a:t>10/3/18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2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97D3-1623-9D4B-A428-91820E9526C3}" type="datetime1">
              <a:rPr kumimoji="1" lang="Zyyy" altLang="zh-CN" smtClean="0"/>
              <a:t>10/3/18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025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file:///C:\Documents%20and%20Settings\h-pates\Desktop\Helen%20-%20CfCP\KAVLI%20Institute\kicp-logo-v2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 userDrawn="1"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 smtClean="0">
                <a:latin typeface="Arial" charset="0"/>
                <a:ea typeface="Arial" charset="0"/>
                <a:cs typeface="Arial" charset="0"/>
              </a:rPr>
              <a:t>Meng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-Xiang Lin</a:t>
            </a:r>
            <a:endParaRPr kumimoji="1" lang="zh-CN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DDE1-7D4D-4F41-8B6E-7A68D3B9C109}" type="datetime1">
              <a:rPr kumimoji="1" lang="Zyyy" altLang="zh-CN" smtClean="0"/>
              <a:t>10/3/18</a:t>
            </a:fld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457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FF62FCC-BB39-084D-AC6D-41031B262C8A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pic>
        <p:nvPicPr>
          <p:cNvPr id="7" name="Picture 7" descr="C:\Documents and Settings\h-pates\Desktop\Helen - CfCP\KAVLI Institute\kicp-logo-v2.png"/>
          <p:cNvPicPr>
            <a:picLocks noChangeAspect="1" noChangeArrowheads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5240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hyperlink" Target="mailto:mxlin@uchicago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2.em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1066798"/>
            <a:ext cx="10600266" cy="5300133"/>
          </a:xfrm>
          <a:prstGeom prst="rect">
            <a:avLst/>
          </a:prstGeom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>
                    <a:latin typeface="Arial" charset="0"/>
                    <a:ea typeface="Arial" charset="0"/>
                    <a:cs typeface="Arial" charset="0"/>
                  </a:rPr>
                  <a:t>Modifying Gravity to </a:t>
                </a:r>
                <a:r>
                  <a:rPr kumimoji="1" lang="en-US" altLang="zh-CN" dirty="0" smtClean="0">
                    <a:latin typeface="Arial" charset="0"/>
                    <a:ea typeface="Arial" charset="0"/>
                    <a:cs typeface="Arial" charset="0"/>
                  </a:rPr>
                  <a:t>Reduce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1" lang="en-US" altLang="zh-CN" b="0" i="1">
                            <a:latin typeface="Arial" charset="0"/>
                            <a:ea typeface="Arial" charset="0"/>
                            <a:cs typeface="Arial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CN" b="0" i="1">
                            <a:latin typeface="Arial" charset="0"/>
                            <a:ea typeface="Arial" charset="0"/>
                            <a:cs typeface="Arial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dirty="0" smtClean="0">
                    <a:latin typeface="Arial" charset="0"/>
                    <a:ea typeface="Arial" charset="0"/>
                    <a:cs typeface="Arial" charset="0"/>
                  </a:rPr>
                  <a:t>Tension</a:t>
                </a:r>
                <a:endParaRPr kumimoji="1" lang="zh-CN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4"/>
                <a:stretch>
                  <a:fillRect b="-17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b="1" dirty="0" err="1" smtClean="0">
                <a:latin typeface="Arial" charset="0"/>
                <a:ea typeface="Arial" charset="0"/>
                <a:cs typeface="Arial" charset="0"/>
              </a:rPr>
              <a:t>Meng</a:t>
            </a:r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-Xiang Lin</a:t>
            </a:r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, Marco </a:t>
            </a:r>
            <a:r>
              <a:rPr kumimoji="1" lang="en-US" altLang="zh-CN" dirty="0" err="1" smtClean="0">
                <a:latin typeface="Arial" charset="0"/>
                <a:ea typeface="Arial" charset="0"/>
                <a:cs typeface="Arial" charset="0"/>
              </a:rPr>
              <a:t>Raveri</a:t>
            </a:r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, Wayne Hu</a:t>
            </a:r>
          </a:p>
          <a:p>
            <a:r>
              <a:rPr kumimoji="1" lang="en-US" altLang="zh-CN" dirty="0" err="1" smtClean="0">
                <a:latin typeface="Arial" charset="0"/>
                <a:ea typeface="Arial" charset="0"/>
                <a:cs typeface="Arial" charset="0"/>
              </a:rPr>
              <a:t>arXiv</a:t>
            </a:r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: 1810.02333</a:t>
            </a:r>
          </a:p>
          <a:p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  <a:hlinkClick r:id="rId5"/>
              </a:rPr>
              <a:t>mxlin@uchicago.edu</a:t>
            </a:r>
            <a:endParaRPr kumimoji="1"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2018.10.05 at </a:t>
            </a:r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H0 workshop</a:t>
            </a:r>
            <a:endParaRPr kumimoji="1"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zh-CN" altLang="en-US" dirty="0"/>
          </a:p>
        </p:txBody>
      </p:sp>
      <p:sp>
        <p:nvSpPr>
          <p:cNvPr id="16" name="幻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248701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kumimoji="1" lang="en-US" altLang="zh-CN" b="1" dirty="0" smtClean="0">
                    <a:latin typeface="Calibri" charset="0"/>
                    <a:ea typeface="Calibri" charset="0"/>
                    <a:cs typeface="Calibri" charset="0"/>
                  </a:rPr>
                  <a:t>Early time parameter: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∞</m:t>
                        </m:r>
                      </m:sub>
                    </m:sSub>
                  </m:oMath>
                </a14:m>
                <a:endParaRPr kumimoji="1" lang="zh-CN" altLang="en-US" b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7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248701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幻灯片编号占位符 19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62FCC-BB39-084D-AC6D-41031B262C8A}" type="slidenum">
              <a:rPr kumimoji="1" lang="zh-CN" altLang="en-US" smtClean="0"/>
              <a:pPr/>
              <a:t>10</a:t>
            </a:fld>
            <a:endParaRPr kumimoji="1"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1102035"/>
            <a:ext cx="6337301" cy="534355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645344" y="2634452"/>
            <a:ext cx="2616357" cy="95410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1: phase shift</a:t>
            </a:r>
          </a:p>
          <a:p>
            <a:r>
              <a:rPr kumimoji="1" lang="en-US" altLang="zh-CN" sz="2800" dirty="0" smtClean="0">
                <a:latin typeface="Arial" charset="0"/>
                <a:ea typeface="Arial" charset="0"/>
                <a:cs typeface="Arial" charset="0"/>
              </a:rPr>
              <a:t>2: driving effect</a:t>
            </a:r>
            <a:endParaRPr kumimoji="1" lang="en-US" altLang="zh-CN" sz="28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01447" y="918052"/>
            <a:ext cx="2417650" cy="40011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Peak locations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 GR</a:t>
            </a:r>
            <a:endParaRPr kumimoji="1" lang="zh-CN" altLang="en-US" sz="2000" dirty="0"/>
          </a:p>
        </p:txBody>
      </p:sp>
      <p:cxnSp>
        <p:nvCxnSpPr>
          <p:cNvPr id="27" name="直线箭头连接符 26"/>
          <p:cNvCxnSpPr/>
          <p:nvPr/>
        </p:nvCxnSpPr>
        <p:spPr>
          <a:xfrm flipH="1">
            <a:off x="4051300" y="1318162"/>
            <a:ext cx="566302" cy="24393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/>
          <p:nvPr/>
        </p:nvCxnSpPr>
        <p:spPr>
          <a:xfrm>
            <a:off x="7019097" y="1343335"/>
            <a:ext cx="512003" cy="218765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2" y="43344"/>
            <a:ext cx="6389390" cy="641454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7134041" y="2951946"/>
                <a:ext cx="4662302" cy="954107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μ</m:t>
                        </m:r>
                      </m:e>
                      <m:sub>
                        <m: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zh-CN" sz="28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with CMBTT results: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=6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7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.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80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±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1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.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27</m:t>
                    </m:r>
                  </m:oMath>
                </a14:m>
                <a:r>
                  <a:rPr kumimoji="1" lang="en-US" altLang="zh-CN" sz="28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km/s/Mpc</a:t>
                </a: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041" y="2951946"/>
                <a:ext cx="4662302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4938" r="-1039" b="-14198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134044" y="1732752"/>
                <a:ext cx="4662302" cy="954107"/>
              </a:xfrm>
              <a:prstGeom prst="rect">
                <a:avLst/>
              </a:prstGeom>
              <a:noFill/>
              <a:ln w="31750">
                <a:solidFill>
                  <a:srgbClr val="25D2D4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Λ</m:t>
                    </m:r>
                  </m:oMath>
                </a14:m>
                <a:r>
                  <a:rPr kumimoji="1" lang="en-US" altLang="zh-CN" sz="28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CDM with CMBTT results: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=6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7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.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26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±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0.99</m:t>
                    </m:r>
                  </m:oMath>
                </a14:m>
                <a:r>
                  <a:rPr kumimoji="1" lang="en-US" altLang="zh-CN" sz="28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km/s/Mpc</a:t>
                </a: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044" y="1732752"/>
                <a:ext cx="4662302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4938" r="-1039" b="-14198"/>
                </a:stretch>
              </a:blipFill>
              <a:ln w="31750">
                <a:solidFill>
                  <a:srgbClr val="25D2D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幻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7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730"/>
            <a:ext cx="6081976" cy="474106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24" y="1083730"/>
            <a:ext cx="6081976" cy="4741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910666" y="5824798"/>
                <a:ext cx="2700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≈70</m:t>
                    </m:r>
                  </m:oMath>
                </a14:m>
                <a:r>
                  <a:rPr kumimoji="1" lang="en-US" altLang="zh-CN" sz="2400" dirty="0" smtClean="0"/>
                  <a:t> km/s/Mpc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666" y="5824798"/>
                <a:ext cx="270035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51" t="-9333" r="-248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幻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5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730"/>
            <a:ext cx="6081976" cy="474106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24" y="1083730"/>
            <a:ext cx="6081976" cy="47410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910666" y="5824798"/>
                <a:ext cx="2700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≈70</m:t>
                    </m:r>
                  </m:oMath>
                </a14:m>
                <a:r>
                  <a:rPr kumimoji="1" lang="en-US" altLang="zh-CN" sz="2400" dirty="0" smtClean="0"/>
                  <a:t> km/s/Mpc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666" y="5824798"/>
                <a:ext cx="270035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51" t="-9333" r="-248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幻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35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078133" y="372533"/>
            <a:ext cx="481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CMBall</a:t>
            </a:r>
            <a:r>
              <a:rPr kumimoji="1" lang="en-US" altLang="zh-CN" sz="2400" dirty="0" smtClean="0"/>
              <a:t>: </a:t>
            </a:r>
            <a:r>
              <a:rPr kumimoji="1" lang="en-US" altLang="zh-CN" sz="2400" dirty="0" err="1" smtClean="0"/>
              <a:t>CMBTT+CMBlens+CMBpol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CMBtension</a:t>
            </a:r>
            <a:r>
              <a:rPr kumimoji="1" lang="en-US" altLang="zh-CN" sz="2400" dirty="0" smtClean="0"/>
              <a:t>: CMBall+H0+WL</a:t>
            </a:r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812351" y="4436531"/>
                <a:ext cx="5305683" cy="1569660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μ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zh-CN" sz="3200" dirty="0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 with </a:t>
                </a:r>
                <a:r>
                  <a:rPr kumimoji="1" lang="en-US" altLang="zh-CN" sz="3200" dirty="0" err="1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CMBtension</a:t>
                </a:r>
                <a:r>
                  <a:rPr kumimoji="1" lang="en-US" altLang="zh-CN" sz="3200" dirty="0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 results: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3200" b="0" i="0" smtClean="0">
                        <a:solidFill>
                          <a:schemeClr val="accent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kumimoji="1" lang="en-US" altLang="zh-CN" sz="3200" b="0" i="0" smtClean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69.35±0.80</m:t>
                    </m:r>
                  </m:oMath>
                </a14:m>
                <a:r>
                  <a:rPr kumimoji="1" lang="en-US" altLang="zh-CN" sz="3200" dirty="0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 km/s/Mpc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μ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kumimoji="1" lang="en-US" altLang="zh-CN" sz="3200" b="0" i="0" smtClean="0">
                        <a:solidFill>
                          <a:schemeClr val="accent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&gt;1</m:t>
                    </m:r>
                  </m:oMath>
                </a14:m>
                <a:r>
                  <a:rPr kumimoji="1" lang="en-US" altLang="zh-CN" sz="3200" dirty="0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 at </a:t>
                </a:r>
                <a:r>
                  <a:rPr kumimoji="1" lang="en-US" altLang="zh-CN" sz="3200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98% </a:t>
                </a:r>
                <a:r>
                  <a:rPr kumimoji="1" lang="en-US" altLang="zh-CN" sz="3200" dirty="0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CL</a:t>
                </a: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51" y="4436531"/>
                <a:ext cx="5305683" cy="1569660"/>
              </a:xfrm>
              <a:prstGeom prst="rect">
                <a:avLst/>
              </a:prstGeom>
              <a:blipFill rotWithShape="0">
                <a:blip r:embed="rId2"/>
                <a:stretch>
                  <a:fillRect t="-4198" r="-1943" b="-10687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7134041" y="2951946"/>
                <a:ext cx="4662302" cy="954107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μ</m:t>
                        </m:r>
                      </m:e>
                      <m:sub>
                        <m: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zh-CN" sz="28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with CMBTT results: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=6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7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.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80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±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1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.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27</m:t>
                    </m:r>
                  </m:oMath>
                </a14:m>
                <a:r>
                  <a:rPr kumimoji="1" lang="en-US" altLang="zh-CN" sz="28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km/s/Mpc</a:t>
                </a: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041" y="2951946"/>
                <a:ext cx="4662302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4938" r="-1039" b="-14198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幻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21" name="内容占位符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2" y="43344"/>
            <a:ext cx="6389390" cy="64145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7134044" y="1732752"/>
                <a:ext cx="4662302" cy="954107"/>
              </a:xfrm>
              <a:prstGeom prst="rect">
                <a:avLst/>
              </a:prstGeom>
              <a:noFill/>
              <a:ln w="31750">
                <a:solidFill>
                  <a:srgbClr val="25D2D4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Λ</m:t>
                    </m:r>
                  </m:oMath>
                </a14:m>
                <a:r>
                  <a:rPr kumimoji="1" lang="en-US" altLang="zh-CN" sz="28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CDM with CMBTT results: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8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=6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7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.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26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±</m:t>
                    </m:r>
                    <m:r>
                      <a:rPr kumimoji="1" lang="en-US" altLang="zh-CN" sz="28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0.99</m:t>
                    </m:r>
                  </m:oMath>
                </a14:m>
                <a:r>
                  <a:rPr kumimoji="1" lang="en-US" altLang="zh-CN" sz="28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km/s/Mpc</a:t>
                </a: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044" y="1732752"/>
                <a:ext cx="4662302" cy="954107"/>
              </a:xfrm>
              <a:prstGeom prst="rect">
                <a:avLst/>
              </a:prstGeom>
              <a:blipFill rotWithShape="0">
                <a:blip r:embed="rId5"/>
                <a:stretch>
                  <a:fillRect t="-4938" r="-1039" b="-14198"/>
                </a:stretch>
              </a:blipFill>
              <a:ln w="31750">
                <a:solidFill>
                  <a:srgbClr val="25D2D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8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395"/>
            <a:ext cx="6359290" cy="533279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575285" y="1744131"/>
                <a:ext cx="5305683" cy="1569660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μ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zh-CN" sz="3200" dirty="0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 with </a:t>
                </a:r>
                <a:r>
                  <a:rPr kumimoji="1" lang="en-US" altLang="zh-CN" sz="3200" dirty="0" err="1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CMBtension</a:t>
                </a:r>
                <a:r>
                  <a:rPr kumimoji="1" lang="en-US" altLang="zh-CN" sz="3200" dirty="0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 results: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3200" b="0" i="0" smtClean="0">
                        <a:solidFill>
                          <a:schemeClr val="accent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kumimoji="1" lang="en-US" altLang="zh-CN" sz="3200" b="0" i="0" smtClean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69.35±0.80</m:t>
                    </m:r>
                  </m:oMath>
                </a14:m>
                <a:r>
                  <a:rPr kumimoji="1" lang="en-US" altLang="zh-CN" sz="3200" dirty="0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 km/s/Mpc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μ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chemeClr val="accent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kumimoji="1" lang="en-US" altLang="zh-CN" sz="3200" b="0" i="0" smtClean="0">
                        <a:solidFill>
                          <a:schemeClr val="accent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&gt;1</m:t>
                    </m:r>
                  </m:oMath>
                </a14:m>
                <a:r>
                  <a:rPr kumimoji="1" lang="en-US" altLang="zh-CN" sz="3200" dirty="0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 at </a:t>
                </a:r>
                <a:r>
                  <a:rPr kumimoji="1" lang="en-US" altLang="zh-CN" sz="3200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98%</a:t>
                </a:r>
                <a:r>
                  <a:rPr kumimoji="1" lang="en-US" altLang="zh-CN" sz="3200" dirty="0" smtClean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 CL</a:t>
                </a: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285" y="1744131"/>
                <a:ext cx="5305683" cy="1569660"/>
              </a:xfrm>
              <a:prstGeom prst="rect">
                <a:avLst/>
              </a:prstGeom>
              <a:blipFill rotWithShape="0">
                <a:blip r:embed="rId3"/>
                <a:stretch>
                  <a:fillRect t="-4183" r="-1943" b="-10266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7078133" y="255776"/>
            <a:ext cx="4062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CMBtension</a:t>
            </a:r>
            <a:r>
              <a:rPr kumimoji="1" lang="en-US" altLang="zh-CN" sz="2400" dirty="0" smtClean="0"/>
              <a:t>: CMBall+H0+WL</a:t>
            </a:r>
          </a:p>
          <a:p>
            <a:r>
              <a:rPr kumimoji="1" lang="en-US" altLang="zh-CN" sz="2400" dirty="0" smtClean="0"/>
              <a:t>ALL: </a:t>
            </a:r>
            <a:r>
              <a:rPr kumimoji="1" lang="en-US" altLang="zh-CN" sz="2400" dirty="0" err="1" smtClean="0"/>
              <a:t>CMBtension+BAO+SN</a:t>
            </a:r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575284" y="3759198"/>
                <a:ext cx="5302477" cy="1569660"/>
              </a:xfrm>
              <a:prstGeom prst="rect">
                <a:avLst/>
              </a:prstGeom>
              <a:noFill/>
              <a:ln w="317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μ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zh-CN" sz="32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with ALL results: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32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kumimoji="1" lang="en-US" altLang="zh-CN" sz="3200" b="0" i="0" smtClean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6</m:t>
                    </m:r>
                    <m:r>
                      <a:rPr kumimoji="1" lang="en-US" altLang="zh-CN" sz="3200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8</m:t>
                    </m:r>
                    <m:r>
                      <a:rPr kumimoji="1" lang="en-US" altLang="zh-CN" sz="3200" b="0" i="0" smtClean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.</m:t>
                    </m:r>
                    <m:r>
                      <a:rPr kumimoji="1" lang="en-US" altLang="zh-CN" sz="3200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57</m:t>
                    </m:r>
                    <m:r>
                      <a:rPr kumimoji="1" lang="en-US" altLang="zh-CN" sz="3200" b="0" i="0" smtClean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±0.</m:t>
                    </m:r>
                    <m:r>
                      <a:rPr kumimoji="1" lang="en-US" altLang="zh-CN" sz="3200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5</m:t>
                    </m:r>
                    <m:r>
                      <a:rPr kumimoji="1" lang="en-US" altLang="zh-CN" sz="3200" b="0" i="0" smtClean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0</m:t>
                    </m:r>
                  </m:oMath>
                </a14:m>
                <a:r>
                  <a:rPr kumimoji="1" lang="en-US" altLang="zh-CN" sz="32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km/s/Mpc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μ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kumimoji="1" lang="en-US" altLang="zh-CN" sz="3200" b="0" i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&gt;1</m:t>
                    </m:r>
                  </m:oMath>
                </a14:m>
                <a:r>
                  <a:rPr kumimoji="1" lang="en-US" altLang="zh-CN" sz="32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at </a:t>
                </a:r>
                <a:r>
                  <a:rPr kumimoji="1" lang="en-US" altLang="zh-CN" sz="3200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95% </a:t>
                </a:r>
                <a:r>
                  <a:rPr kumimoji="1" lang="en-US" altLang="zh-CN" sz="32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CL</a:t>
                </a: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284" y="3759198"/>
                <a:ext cx="5302477" cy="1569660"/>
              </a:xfrm>
              <a:prstGeom prst="rect">
                <a:avLst/>
              </a:prstGeom>
              <a:blipFill rotWithShape="0">
                <a:blip r:embed="rId4"/>
                <a:stretch>
                  <a:fillRect t="-4198" r="-1945" b="-10687"/>
                </a:stretch>
              </a:blipFill>
              <a:ln w="317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幻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10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CN" b="1" dirty="0" smtClean="0">
                <a:latin typeface="Calibri" charset="0"/>
                <a:ea typeface="Calibri" charset="0"/>
                <a:cs typeface="Calibri" charset="0"/>
              </a:rPr>
              <a:t>Summary</a:t>
            </a:r>
            <a:endParaRPr kumimoji="1" lang="zh-CN" altLang="en-US" b="1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内容占位符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5207786"/>
                  </p:ext>
                </p:extLst>
              </p:nvPr>
            </p:nvGraphicFramePr>
            <p:xfrm>
              <a:off x="67730" y="2154760"/>
              <a:ext cx="12022668" cy="4181763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88070"/>
                    <a:gridCol w="1295400"/>
                    <a:gridCol w="1701800"/>
                    <a:gridCol w="2298700"/>
                    <a:gridCol w="2387600"/>
                    <a:gridCol w="2451098"/>
                  </a:tblGrid>
                  <a:tr h="1476513">
                    <a:tc>
                      <a:txBody>
                        <a:bodyPr/>
                        <a:lstStyle/>
                        <a:p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CMB TT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CMB TT+</a:t>
                          </a:r>
                        </a:p>
                        <a:p>
                          <a:r>
                            <a:rPr lang="en-US" altLang="zh-CN" sz="2000" dirty="0" smtClean="0"/>
                            <a:t>CMB Lensing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CMB TT+</a:t>
                          </a:r>
                        </a:p>
                        <a:p>
                          <a:r>
                            <a:rPr lang="en-US" altLang="zh-CN" sz="2000" dirty="0" smtClean="0"/>
                            <a:t>CMB Lensing+</a:t>
                          </a:r>
                        </a:p>
                        <a:p>
                          <a:r>
                            <a:rPr lang="en-US" altLang="zh-CN" sz="2000" dirty="0" smtClean="0"/>
                            <a:t>CMB</a:t>
                          </a:r>
                          <a:r>
                            <a:rPr lang="en-US" altLang="zh-CN" sz="2000" baseline="0" dirty="0" smtClean="0"/>
                            <a:t> </a:t>
                          </a:r>
                          <a:r>
                            <a:rPr lang="en-US" altLang="zh-CN" sz="2000" dirty="0" smtClean="0"/>
                            <a:t>polarization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CMB TT+</a:t>
                          </a:r>
                        </a:p>
                        <a:p>
                          <a:r>
                            <a:rPr lang="en-US" altLang="zh-CN" sz="2000" dirty="0" smtClean="0"/>
                            <a:t>CMB Lensing+</a:t>
                          </a:r>
                        </a:p>
                        <a:p>
                          <a:r>
                            <a:rPr lang="en-US" altLang="zh-CN" sz="2000" dirty="0" smtClean="0"/>
                            <a:t>CMB polarization+</a:t>
                          </a:r>
                        </a:p>
                        <a:p>
                          <a:r>
                            <a:rPr lang="en-US" altLang="zh-CN" sz="2000" dirty="0" smtClean="0"/>
                            <a:t>H0+WL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smtClean="0"/>
                            <a:t>CMB TT</a:t>
                          </a:r>
                          <a:r>
                            <a:rPr lang="en-US" altLang="zh-CN" sz="2000" dirty="0" smtClean="0"/>
                            <a:t>+</a:t>
                          </a:r>
                        </a:p>
                        <a:p>
                          <a:r>
                            <a:rPr lang="en-US" altLang="zh-CN" sz="2000" smtClean="0"/>
                            <a:t>CMB Lensing+</a:t>
                          </a:r>
                          <a:endParaRPr lang="en-US" altLang="zh-CN" sz="2000" dirty="0" smtClean="0"/>
                        </a:p>
                        <a:p>
                          <a:r>
                            <a:rPr lang="en-US" altLang="zh-CN" sz="2000" smtClean="0"/>
                            <a:t>CMB polarization+</a:t>
                          </a:r>
                          <a:endParaRPr lang="en-US" altLang="zh-CN" sz="2000" dirty="0" smtClean="0"/>
                        </a:p>
                        <a:p>
                          <a:r>
                            <a:rPr lang="en-US" altLang="zh-CN" sz="2000" dirty="0" smtClean="0"/>
                            <a:t>H0+WL+</a:t>
                          </a:r>
                        </a:p>
                        <a:p>
                          <a:r>
                            <a:rPr lang="en-US" altLang="zh-CN" sz="2000" dirty="0" smtClean="0"/>
                            <a:t>BAO+SN</a:t>
                          </a:r>
                        </a:p>
                      </a:txBody>
                      <a:tcPr/>
                    </a:tc>
                  </a:tr>
                  <a:tr h="855441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800" b="0" i="0" smtClean="0">
                                    <a:latin typeface="Times New Roman" charset="0"/>
                                    <a:ea typeface="Times New Roman" charset="0"/>
                                    <a:cs typeface="Times New Roman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YES</a:t>
                          </a:r>
                          <a:endParaRPr lang="zh-CN" altLang="en-US" sz="2800" b="0" i="0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855441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YES</a:t>
                          </a:r>
                          <a:endParaRPr lang="zh-CN" altLang="en-US" sz="2800" b="0" i="0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YES</a:t>
                          </a:r>
                          <a:endParaRPr lang="zh-CN" altLang="en-US" sz="2800" b="0" i="0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YES</a:t>
                          </a:r>
                          <a:endParaRPr lang="zh-CN" altLang="en-US" sz="2800" b="0" i="0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YES</a:t>
                          </a:r>
                          <a:endParaRPr lang="zh-CN" altLang="en-US" sz="2800" b="0" i="0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NO?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855441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sz="2800" b="0" i="0" smtClean="0"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内容占位符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5207786"/>
                  </p:ext>
                </p:extLst>
              </p:nvPr>
            </p:nvGraphicFramePr>
            <p:xfrm>
              <a:off x="67730" y="2154760"/>
              <a:ext cx="12022668" cy="4181763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88070"/>
                    <a:gridCol w="1295400"/>
                    <a:gridCol w="1701800"/>
                    <a:gridCol w="2298700"/>
                    <a:gridCol w="2387600"/>
                    <a:gridCol w="2451098"/>
                  </a:tblGrid>
                  <a:tr h="1615440">
                    <a:tc>
                      <a:txBody>
                        <a:bodyPr/>
                        <a:lstStyle/>
                        <a:p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CMB TT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CMB TT+</a:t>
                          </a:r>
                        </a:p>
                        <a:p>
                          <a:r>
                            <a:rPr lang="en-US" altLang="zh-CN" sz="2000" dirty="0" smtClean="0"/>
                            <a:t>CMB Lensing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CMB TT+</a:t>
                          </a:r>
                        </a:p>
                        <a:p>
                          <a:r>
                            <a:rPr lang="en-US" altLang="zh-CN" sz="2000" dirty="0" smtClean="0"/>
                            <a:t>CMB Lensing+</a:t>
                          </a:r>
                        </a:p>
                        <a:p>
                          <a:r>
                            <a:rPr lang="en-US" altLang="zh-CN" sz="2000" dirty="0" smtClean="0"/>
                            <a:t>CMB</a:t>
                          </a:r>
                          <a:r>
                            <a:rPr lang="en-US" altLang="zh-CN" sz="2000" baseline="0" dirty="0" smtClean="0"/>
                            <a:t> </a:t>
                          </a:r>
                          <a:r>
                            <a:rPr lang="en-US" altLang="zh-CN" sz="2000" dirty="0" smtClean="0"/>
                            <a:t>polarization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CMB TT+</a:t>
                          </a:r>
                        </a:p>
                        <a:p>
                          <a:r>
                            <a:rPr lang="en-US" altLang="zh-CN" sz="2000" dirty="0" smtClean="0"/>
                            <a:t>CMB Lensing+</a:t>
                          </a:r>
                        </a:p>
                        <a:p>
                          <a:r>
                            <a:rPr lang="en-US" altLang="zh-CN" sz="2000" dirty="0" smtClean="0"/>
                            <a:t>CMB polarization+</a:t>
                          </a:r>
                        </a:p>
                        <a:p>
                          <a:r>
                            <a:rPr lang="en-US" altLang="zh-CN" sz="2000" dirty="0" smtClean="0"/>
                            <a:t>H0+WL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smtClean="0"/>
                            <a:t>CMB TT</a:t>
                          </a:r>
                          <a:r>
                            <a:rPr lang="en-US" altLang="zh-CN" sz="2000" dirty="0" smtClean="0"/>
                            <a:t>+</a:t>
                          </a:r>
                        </a:p>
                        <a:p>
                          <a:r>
                            <a:rPr lang="en-US" altLang="zh-CN" sz="2000" smtClean="0"/>
                            <a:t>CMB Lensing+</a:t>
                          </a:r>
                          <a:endParaRPr lang="en-US" altLang="zh-CN" sz="2000" dirty="0" smtClean="0"/>
                        </a:p>
                        <a:p>
                          <a:r>
                            <a:rPr lang="en-US" altLang="zh-CN" sz="2000" smtClean="0"/>
                            <a:t>CMB polarization+</a:t>
                          </a:r>
                          <a:endParaRPr lang="en-US" altLang="zh-CN" sz="2000" dirty="0" smtClean="0"/>
                        </a:p>
                        <a:p>
                          <a:r>
                            <a:rPr lang="en-US" altLang="zh-CN" sz="2000" dirty="0" smtClean="0"/>
                            <a:t>H0+WL+</a:t>
                          </a:r>
                        </a:p>
                        <a:p>
                          <a:r>
                            <a:rPr lang="en-US" altLang="zh-CN" sz="2000" dirty="0" smtClean="0"/>
                            <a:t>BAO+SN</a:t>
                          </a:r>
                        </a:p>
                      </a:txBody>
                      <a:tcPr/>
                    </a:tc>
                  </a:tr>
                  <a:tr h="8554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3" t="-191489" r="-536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YES</a:t>
                          </a:r>
                          <a:endParaRPr lang="zh-CN" altLang="en-US" sz="2800" b="0" i="0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8554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3" t="-293571" r="-536774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YES</a:t>
                          </a:r>
                          <a:endParaRPr lang="zh-CN" altLang="en-US" sz="2800" b="0" i="0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YES</a:t>
                          </a:r>
                          <a:endParaRPr lang="zh-CN" altLang="en-US" sz="2800" b="0" i="0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YES</a:t>
                          </a:r>
                          <a:endParaRPr lang="zh-CN" altLang="en-US" sz="2800" b="0" i="0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YES</a:t>
                          </a:r>
                          <a:endParaRPr lang="zh-CN" altLang="en-US" sz="2800" b="0" i="0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NO?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8554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3" t="-390780" r="-536774" b="-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b="0" i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</a:t>
                          </a:r>
                          <a:endParaRPr lang="zh-CN" altLang="en-US" sz="2800" b="0" i="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7730" y="1368955"/>
                <a:ext cx="49353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Ability to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smtClean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3200" b="0" i="0" smtClean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3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tension:</a:t>
                </a:r>
                <a:endParaRPr kumimoji="1" lang="zh-CN" alt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0" y="1368955"/>
                <a:ext cx="493539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086" t="-14737" r="-2469" b="-3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幻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7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kumimoji="1" lang="zh-CN" alt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200" y="1866900"/>
            <a:ext cx="10515600" cy="4310062"/>
          </a:xfrm>
        </p:spPr>
        <p:txBody>
          <a:bodyPr>
            <a:normAutofit/>
          </a:bodyPr>
          <a:lstStyle/>
          <a:p>
            <a:endParaRPr kumimoji="1" lang="zh-CN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幻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68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幻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6223000" y="5606990"/>
            <a:ext cx="2743200" cy="365125"/>
          </a:xfrm>
        </p:spPr>
        <p:txBody>
          <a:bodyPr/>
          <a:lstStyle/>
          <a:p>
            <a:fld id="{BFF62FCC-BB39-084D-AC6D-41031B262C8A}" type="slidenum">
              <a:rPr kumimoji="1" lang="zh-CN" altLang="en-US" smtClean="0"/>
              <a:t>18</a:t>
            </a:fld>
            <a:endParaRPr kumimoji="1" lang="zh-CN" altLang="en-US"/>
          </a:p>
        </p:txBody>
      </p:sp>
      <p:pic>
        <p:nvPicPr>
          <p:cNvPr id="5" name="内容占位符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30" y="550549"/>
            <a:ext cx="6079067" cy="5101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7" y="5720249"/>
            <a:ext cx="5111631" cy="503731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1530639" y="0"/>
            <a:ext cx="101981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dirty="0" smtClean="0">
                <a:latin typeface="Calibri" charset="0"/>
                <a:ea typeface="Calibri" charset="0"/>
                <a:cs typeface="Calibri" charset="0"/>
              </a:rPr>
              <a:t>CMB anisotropy </a:t>
            </a:r>
            <a:r>
              <a:rPr kumimoji="1" lang="en-US" altLang="zh-CN" sz="4000" smtClean="0">
                <a:latin typeface="Calibri" charset="0"/>
                <a:ea typeface="Calibri" charset="0"/>
                <a:cs typeface="Calibri" charset="0"/>
              </a:rPr>
              <a:t>source functions in k-space</a:t>
            </a:r>
            <a:endParaRPr kumimoji="1" lang="zh-CN" altLang="en-US" sz="4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60" y="1155701"/>
            <a:ext cx="6322800" cy="5302190"/>
          </a:xfrm>
        </p:spPr>
      </p:pic>
      <p:sp>
        <p:nvSpPr>
          <p:cNvPr id="16" name="幻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94039" y="0"/>
            <a:ext cx="101981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dirty="0" smtClean="0">
                <a:latin typeface="Calibri" charset="0"/>
                <a:ea typeface="Calibri" charset="0"/>
                <a:cs typeface="Calibri" charset="0"/>
              </a:rPr>
              <a:t>Shift on BAO peak</a:t>
            </a:r>
            <a:endParaRPr kumimoji="1" lang="zh-CN" altLang="en-US" sz="4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CN" b="1" dirty="0" smtClean="0">
                <a:latin typeface="Calibri" charset="0"/>
                <a:ea typeface="Calibri" charset="0"/>
                <a:cs typeface="Calibri" charset="0"/>
              </a:rPr>
              <a:t>Motivation</a:t>
            </a:r>
            <a:endParaRPr kumimoji="1" lang="zh-CN" alt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200" y="1866900"/>
            <a:ext cx="10515600" cy="4310062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Current H0 tension between </a:t>
            </a:r>
            <a:r>
              <a:rPr kumimoji="1" lang="en-US" altLang="zh-CN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CMB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kumimoji="1" lang="en-US" altLang="zh-CN" dirty="0" smtClean="0">
                <a:solidFill>
                  <a:srgbClr val="1B53F7"/>
                </a:solidFill>
                <a:latin typeface="Calibri" charset="0"/>
                <a:ea typeface="Calibri" charset="0"/>
                <a:cs typeface="Calibri" charset="0"/>
              </a:rPr>
              <a:t>local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 H0 measurements</a:t>
            </a:r>
          </a:p>
          <a:p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Modified gravity is tested at </a:t>
            </a:r>
            <a:b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late times</a:t>
            </a:r>
          </a:p>
          <a:p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Study modified gravity at early times</a:t>
            </a:r>
            <a:endParaRPr kumimoji="1" lang="zh-CN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幻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92" y="2381190"/>
            <a:ext cx="5604708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78" y="914340"/>
            <a:ext cx="7111422" cy="5543550"/>
          </a:xfrm>
        </p:spPr>
      </p:pic>
      <p:sp>
        <p:nvSpPr>
          <p:cNvPr id="17" name="幻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20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794039" y="0"/>
                <a:ext cx="10198100" cy="8001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kumimoji="1" lang="en-US" altLang="zh-CN" sz="4000" dirty="0" smtClean="0">
                    <a:latin typeface="Calibri" charset="0"/>
                    <a:ea typeface="Calibri" charset="0"/>
                    <a:cs typeface="Calibri" charset="0"/>
                  </a:rPr>
                  <a:t>TE residual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400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kumimoji="1" lang="en-US" altLang="zh-CN" sz="4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CN" sz="4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∞</m:t>
                        </m:r>
                      </m:sub>
                    </m:sSub>
                  </m:oMath>
                </a14:m>
                <a:endParaRPr kumimoji="1" lang="zh-CN" altLang="en-US" sz="4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8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4039" y="0"/>
                <a:ext cx="10198100" cy="800100"/>
              </a:xfrm>
              <a:blipFill rotWithShape="0">
                <a:blip r:embed="rId3"/>
                <a:stretch>
                  <a:fillRect t="-11450" b="-22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79" y="1352490"/>
            <a:ext cx="6549352" cy="5105400"/>
          </a:xfrm>
        </p:spPr>
      </p:pic>
      <p:sp>
        <p:nvSpPr>
          <p:cNvPr id="16" name="幻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21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标题 1"/>
              <p:cNvSpPr txBox="1">
                <a:spLocks/>
              </p:cNvSpPr>
              <p:nvPr/>
            </p:nvSpPr>
            <p:spPr>
              <a:xfrm>
                <a:off x="794039" y="0"/>
                <a:ext cx="10198100" cy="800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kumimoji="1" lang="en-US" altLang="zh-CN" sz="4000" dirty="0" smtClean="0">
                    <a:latin typeface="Calibri" charset="0"/>
                    <a:ea typeface="Calibri" charset="0"/>
                    <a:cs typeface="Calibri" charset="0"/>
                  </a:rPr>
                  <a:t>Relation between lensing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4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kumimoji="1" lang="en-US" altLang="zh-CN" sz="4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4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8</m:t>
                        </m:r>
                      </m:sub>
                      <m:sup>
                        <m:r>
                          <a:rPr kumimoji="1" lang="en-US" altLang="zh-CN" sz="4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𝑊𝐿</m:t>
                        </m:r>
                      </m:sup>
                    </m:sSubSup>
                    <m:sSubSup>
                      <m:sSubSupPr>
                        <m:ctrlPr>
                          <a:rPr kumimoji="1" lang="en-US" altLang="zh-CN" sz="4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4000" b="0" i="0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Ω</m:t>
                        </m:r>
                      </m:e>
                      <m:sub>
                        <m:r>
                          <a:rPr kumimoji="1" lang="en-US" altLang="zh-CN" sz="4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𝑚</m:t>
                        </m:r>
                      </m:sub>
                      <m:sup>
                        <m:r>
                          <a:rPr kumimoji="1" lang="en-US" altLang="zh-CN" sz="4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0.5</m:t>
                        </m:r>
                      </m:sup>
                    </m:sSubSup>
                  </m:oMath>
                </a14:m>
                <a:endParaRPr kumimoji="1" lang="zh-CN" altLang="en-US" sz="4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6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39" y="0"/>
                <a:ext cx="10198100" cy="800100"/>
              </a:xfrm>
              <a:prstGeom prst="rect">
                <a:avLst/>
              </a:prstGeom>
              <a:blipFill rotWithShape="0">
                <a:blip r:embed="rId3"/>
                <a:stretch>
                  <a:fillRect t="-9924" b="-244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2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00100"/>
            <a:ext cx="6127536" cy="5476184"/>
          </a:xfrm>
        </p:spPr>
      </p:pic>
      <p:sp>
        <p:nvSpPr>
          <p:cNvPr id="15" name="幻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794039" y="0"/>
            <a:ext cx="10198100" cy="8001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dirty="0" smtClean="0">
                <a:latin typeface="Calibri" charset="0"/>
                <a:ea typeface="Calibri" charset="0"/>
                <a:cs typeface="Calibri" charset="0"/>
              </a:rPr>
              <a:t>Impact on lensing potential</a:t>
            </a:r>
            <a:endParaRPr kumimoji="1" lang="zh-CN" altLang="en-US" sz="4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kumimoji="1" lang="zh-CN" alt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200" y="1866900"/>
            <a:ext cx="10515600" cy="4310062"/>
          </a:xfrm>
        </p:spPr>
        <p:txBody>
          <a:bodyPr>
            <a:normAutofit/>
          </a:bodyPr>
          <a:lstStyle/>
          <a:p>
            <a:endParaRPr kumimoji="1" lang="zh-CN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幻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1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300" y="250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b="1" dirty="0">
                <a:latin typeface="Calibri" charset="0"/>
                <a:ea typeface="Calibri" charset="0"/>
                <a:cs typeface="Calibri" charset="0"/>
              </a:rPr>
              <a:t>Parameterized Phenomenological MG</a:t>
            </a:r>
            <a:endParaRPr kumimoji="1" lang="zh-CN" altLang="en-US" b="1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4499672" y="3886284"/>
                <a:ext cx="5554854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zh-CN" sz="2800" b="0" i="0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Ψ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=−4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𝜋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𝐺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𝜇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[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charset="0"/>
                        </a:rPr>
                        <m:t>Δ</m:t>
                      </m:r>
                      <m:r>
                        <a:rPr kumimoji="1" lang="en-US" altLang="zh-CN" sz="2800" b="0" i="0" smtClean="0">
                          <a:latin typeface="Cambria Math" charset="0"/>
                        </a:rPr>
                        <m:t>+3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𝜌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𝜎</m:t>
                      </m:r>
                      <m:r>
                        <a:rPr kumimoji="1" lang="en-US" altLang="zh-CN" sz="2800" b="0" i="0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Φ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Ψ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charset="0"/>
                        </a:rPr>
                        <m:t>=12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𝜋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𝐺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𝜇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𝜌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𝜎</m:t>
                      </m:r>
                    </m:oMath>
                  </m:oMathPara>
                </a14:m>
                <a:endParaRPr kumimoji="1" lang="en-US" altLang="zh-CN" sz="2800" b="0" dirty="0" smtClean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672" y="3886284"/>
                <a:ext cx="5554854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2970315" y="4055561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MG:</a:t>
            </a:r>
            <a:endParaRPr kumimoji="1"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2722702" y="5057299"/>
                <a:ext cx="855759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𝜇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𝑎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𝑘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800" dirty="0" smtClean="0"/>
                  <a:t>: the effective strength of gravity (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charset="0"/>
                      </a:rPr>
                      <m:t>𝐺</m:t>
                    </m:r>
                    <m:r>
                      <a:rPr kumimoji="1" lang="en-US" altLang="zh-CN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CN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kumimoji="1" lang="en-US" altLang="zh-CN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</m:oMath>
                </a14:m>
                <a:r>
                  <a:rPr kumimoji="1" lang="en-US" altLang="zh-CN" sz="28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𝛾</m:t>
                    </m:r>
                    <m:d>
                      <m:dPr>
                        <m:ctrlP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1" lang="en-US" altLang="zh-CN" sz="2800" dirty="0" smtClean="0"/>
                  <a:t>: </a:t>
                </a:r>
                <a:r>
                  <a:rPr kumimoji="1" lang="en-US" altLang="zh-CN" sz="2800" dirty="0" smtClean="0"/>
                  <a:t>difference between the gravitational effects on</a:t>
                </a:r>
              </a:p>
              <a:p>
                <a:r>
                  <a:rPr kumimoji="1" lang="en-US" altLang="zh-CN" sz="2800" dirty="0"/>
                  <a:t> </a:t>
                </a:r>
                <a:r>
                  <a:rPr kumimoji="1" lang="en-US" altLang="zh-CN" sz="2800" dirty="0" smtClean="0"/>
                  <a:t>            non-relativistic and relativistic matter</a:t>
                </a:r>
                <a:endParaRPr kumimoji="1" lang="zh-CN" altLang="en-US" sz="2800" dirty="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702" y="5057299"/>
                <a:ext cx="8557599" cy="1384995"/>
              </a:xfrm>
              <a:prstGeom prst="rect">
                <a:avLst/>
              </a:prstGeom>
              <a:blipFill rotWithShape="0">
                <a:blip r:embed="rId4"/>
                <a:stretch>
                  <a:fillRect t="-4846" r="-428" b="-11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下箭头 7"/>
          <p:cNvSpPr/>
          <p:nvPr/>
        </p:nvSpPr>
        <p:spPr>
          <a:xfrm>
            <a:off x="7001502" y="3394483"/>
            <a:ext cx="551194" cy="390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876763" y="2319048"/>
                <a:ext cx="480067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zh-CN" sz="2800" b="0" i="0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Φ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=−4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𝜋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𝐺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2800" b="0" i="1" smtClean="0">
                          <a:latin typeface="Cambria Math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charset="0"/>
                        </a:rPr>
                        <m:t>Δ</m:t>
                      </m:r>
                    </m:oMath>
                  </m:oMathPara>
                </a14:m>
                <a:endParaRPr kumimoji="1" lang="en-US" altLang="zh-CN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Φ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Ψ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charset="0"/>
                        </a:rPr>
                        <m:t>=12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𝜋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𝐺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𝜌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𝜎</m:t>
                      </m:r>
                    </m:oMath>
                  </m:oMathPara>
                </a14:m>
                <a:endParaRPr kumimoji="1" lang="en-US" altLang="zh-CN" sz="2800" b="0" dirty="0" smtClean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63" y="2319048"/>
                <a:ext cx="4800673" cy="861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3022412" y="2488325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GR:</a:t>
            </a:r>
            <a:endParaRPr kumimoji="1" lang="zh-CN" altLang="en-US" sz="2800" dirty="0"/>
          </a:p>
        </p:txBody>
      </p:sp>
      <p:sp>
        <p:nvSpPr>
          <p:cNvPr id="21" name="幻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57989" y="1364921"/>
            <a:ext cx="4927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Background:    </a:t>
            </a:r>
            <a:r>
              <a:rPr kumimoji="1" lang="en-US" altLang="zh-CN" sz="2800" dirty="0" smtClean="0"/>
              <a:t>fixed to LCDM</a:t>
            </a:r>
            <a:endParaRPr kumimoji="1" lang="zh-CN" altLang="en-US" sz="2800" dirty="0"/>
          </a:p>
        </p:txBody>
      </p:sp>
      <p:sp>
        <p:nvSpPr>
          <p:cNvPr id="23" name="文本框 22"/>
          <p:cNvSpPr txBox="1"/>
          <p:nvPr/>
        </p:nvSpPr>
        <p:spPr>
          <a:xfrm>
            <a:off x="257989" y="2151246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Perturbation:</a:t>
            </a:r>
            <a:endParaRPr kumimoji="1" lang="zh-CN" altLang="en-US" sz="28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8134762" y="4764167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(</a:t>
            </a:r>
            <a:r>
              <a:rPr kumimoji="1" lang="en-US" altLang="zh-CN" sz="1600" dirty="0" err="1" smtClean="0"/>
              <a:t>Hojjati</a:t>
            </a:r>
            <a:r>
              <a:rPr kumimoji="1" lang="en-US" altLang="zh-CN" sz="1600" dirty="0" smtClean="0"/>
              <a:t> et al. 2011)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799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13" y="1221949"/>
            <a:ext cx="6471143" cy="5044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666913" y="88900"/>
                <a:ext cx="4489691" cy="830997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=1.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</m:oMath>
                </a14:m>
                <a:r>
                  <a:rPr kumimoji="1" lang="en-US" altLang="zh-CN" sz="2400" dirty="0" smtClean="0"/>
                  <a:t>: the value at beginning</a:t>
                </a:r>
              </a:p>
              <a:p>
                <a:pPr algn="ctr"/>
                <a:r>
                  <a:rPr kumimoji="1" lang="en-US" altLang="zh-CN" sz="2400" dirty="0" smtClean="0"/>
                  <a:t> of the Universe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913" y="88900"/>
                <a:ext cx="4489691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4317" r="-1351" b="-151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7238065" y="5795491"/>
                <a:ext cx="3256982" cy="46166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kumimoji="1" lang="en-US" altLang="zh-CN" sz="2400" dirty="0" smtClean="0"/>
                  <a:t>: the value today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065" y="5795491"/>
                <a:ext cx="325698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86" t="-7692" r="-1487" b="-282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208043" y="4375324"/>
                <a:ext cx="3514167" cy="46166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zh-CN" sz="2400" dirty="0" smtClean="0"/>
                  <a:t>: </a:t>
                </a:r>
                <a:r>
                  <a:rPr kumimoji="1" lang="en-US" altLang="zh-CN" sz="2400" dirty="0" smtClean="0"/>
                  <a:t>transition </a:t>
                </a:r>
                <a:r>
                  <a:rPr kumimoji="1" lang="en-US" altLang="zh-CN" sz="2400" dirty="0" smtClean="0"/>
                  <a:t>time (z=30)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043" y="4375324"/>
                <a:ext cx="3514167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7692" r="-1379" b="-282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线箭头连接符 13"/>
          <p:cNvCxnSpPr/>
          <p:nvPr/>
        </p:nvCxnSpPr>
        <p:spPr>
          <a:xfrm>
            <a:off x="3915838" y="919898"/>
            <a:ext cx="0" cy="60410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7305351" y="4822056"/>
            <a:ext cx="10741" cy="53340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>
            <a:stCxn id="10" idx="0"/>
          </p:cNvCxnSpPr>
          <p:nvPr/>
        </p:nvCxnSpPr>
        <p:spPr>
          <a:xfrm flipV="1">
            <a:off x="8866556" y="5326649"/>
            <a:ext cx="0" cy="46884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8139673" y="162201"/>
                <a:ext cx="374653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charset="0"/>
                      </a:rPr>
                      <m:t>𝝁</m:t>
                    </m:r>
                    <m:r>
                      <a:rPr kumimoji="1" lang="en-US" altLang="zh-CN" sz="2800" b="1" i="1" smtClean="0">
                        <a:latin typeface="Cambria Math" charset="0"/>
                      </a:rPr>
                      <m:t>, </m:t>
                    </m:r>
                    <m:r>
                      <a:rPr kumimoji="1" lang="en-US" altLang="zh-CN" sz="2800" b="1" i="1" smtClean="0">
                        <a:latin typeface="Cambria Math" charset="0"/>
                      </a:rPr>
                      <m:t>𝜸</m:t>
                    </m:r>
                  </m:oMath>
                </a14:m>
                <a:r>
                  <a:rPr kumimoji="1" lang="en-US" altLang="zh-CN" sz="2800" b="1" dirty="0" smtClean="0"/>
                  <a:t> in this work: </a:t>
                </a:r>
              </a:p>
              <a:p>
                <a:r>
                  <a:rPr kumimoji="1" lang="en-US" altLang="zh-CN" sz="2800" b="1" dirty="0" smtClean="0"/>
                  <a:t>Step function of time</a:t>
                </a:r>
                <a:endParaRPr kumimoji="1" lang="zh-CN" altLang="en-US" sz="2800" b="1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673" y="162201"/>
                <a:ext cx="3746538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3252" t="-705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幻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88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35163"/>
            <a:ext cx="7341274" cy="5722726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089786"/>
            <a:ext cx="4648201" cy="4648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261414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kumimoji="1" lang="en-US" altLang="zh-CN" b="1" dirty="0" smtClean="0">
                    <a:latin typeface="Calibri" charset="0"/>
                    <a:ea typeface="Calibri" charset="0"/>
                    <a:cs typeface="Calibri" charset="0"/>
                  </a:rPr>
                  <a:t>Late time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𝟎</m:t>
                        </m:r>
                      </m:sub>
                    </m:sSub>
                    <m:r>
                      <a:rPr kumimoji="1" lang="en-US" altLang="zh-CN" b="1" i="1" smtClean="0">
                        <a:latin typeface="Cambria Math" charset="0"/>
                        <a:ea typeface="Calibri" charset="0"/>
                        <a:cs typeface="Calibri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𝜸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𝟎</m:t>
                        </m:r>
                      </m:sub>
                    </m:sSub>
                  </m:oMath>
                </a14:m>
                <a:endParaRPr kumimoji="1" lang="zh-CN" altLang="en-US" b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7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261414"/>
                <a:ext cx="10515600" cy="1325563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幻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1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35163"/>
            <a:ext cx="7341275" cy="5722726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089786"/>
            <a:ext cx="4648201" cy="4648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261414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kumimoji="1" lang="en-US" altLang="zh-CN" b="1" dirty="0" smtClean="0">
                    <a:latin typeface="Calibri" charset="0"/>
                    <a:ea typeface="Calibri" charset="0"/>
                    <a:cs typeface="Calibri" charset="0"/>
                  </a:rPr>
                  <a:t>Late time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𝟎</m:t>
                        </m:r>
                      </m:sub>
                    </m:sSub>
                    <m:r>
                      <a:rPr kumimoji="1" lang="en-US" altLang="zh-CN" b="1" i="1" smtClean="0">
                        <a:latin typeface="Cambria Math" charset="0"/>
                        <a:ea typeface="Calibri" charset="0"/>
                        <a:cs typeface="Calibri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𝜸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𝟎</m:t>
                        </m:r>
                      </m:sub>
                    </m:sSub>
                  </m:oMath>
                </a14:m>
                <a:endParaRPr kumimoji="1" lang="zh-CN" altLang="en-US" b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7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261414"/>
                <a:ext cx="10515600" cy="1325563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幻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93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kumimoji="1" lang="en-US" altLang="zh-CN" b="1" dirty="0" smtClean="0">
                    <a:latin typeface="Calibri" charset="0"/>
                    <a:ea typeface="Calibri" charset="0"/>
                    <a:cs typeface="Calibri" charset="0"/>
                  </a:rPr>
                  <a:t>Late time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𝟎</m:t>
                        </m:r>
                      </m:sub>
                    </m:sSub>
                    <m:r>
                      <a:rPr kumimoji="1" lang="en-US" altLang="zh-CN" b="1" i="1" smtClean="0">
                        <a:latin typeface="Cambria Math" charset="0"/>
                        <a:ea typeface="Calibri" charset="0"/>
                        <a:cs typeface="Calibri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𝜸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𝟎</m:t>
                        </m:r>
                      </m:sub>
                    </m:sSub>
                  </m:oMath>
                </a14:m>
                <a:endParaRPr kumimoji="1" lang="zh-CN" altLang="en-US" b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幻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436985" y="2743200"/>
            <a:ext cx="731802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It’s very hard to reduce the tension </a:t>
            </a:r>
          </a:p>
          <a:p>
            <a:pPr algn="ctr"/>
            <a:r>
              <a:rPr kumimoji="1" lang="en-US" altLang="zh-CN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by only changing the lensing potential </a:t>
            </a:r>
          </a:p>
          <a:p>
            <a:pPr algn="ctr"/>
            <a:r>
              <a:rPr kumimoji="1" lang="en-US" altLang="zh-CN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(by only modifying gravity at late times)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2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3" y="736599"/>
            <a:ext cx="6932032" cy="5403709"/>
          </a:xfrm>
          <a:prstGeom prst="rect">
            <a:avLst/>
          </a:prstGeom>
        </p:spPr>
      </p:pic>
      <p:sp>
        <p:nvSpPr>
          <p:cNvPr id="18" name="幻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8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标题 1"/>
              <p:cNvSpPr txBox="1">
                <a:spLocks/>
              </p:cNvSpPr>
              <p:nvPr/>
            </p:nvSpPr>
            <p:spPr>
              <a:xfrm>
                <a:off x="838200" y="-248701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kumimoji="1" lang="en-US" altLang="zh-CN" b="1" dirty="0" smtClean="0">
                    <a:latin typeface="Calibri" charset="0"/>
                    <a:ea typeface="Calibri" charset="0"/>
                    <a:cs typeface="Calibri" charset="0"/>
                  </a:rPr>
                  <a:t>Early time parameter: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zh-CN" b="1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∞</m:t>
                        </m:r>
                      </m:sub>
                    </m:sSub>
                  </m:oMath>
                </a14:m>
                <a:endParaRPr kumimoji="1" lang="zh-CN" altLang="en-US" b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23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-248701"/>
                <a:ext cx="10515600" cy="13255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4796948" y="6031627"/>
                <a:ext cx="3113951" cy="41348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——</a:t>
                </a:r>
                <a:r>
                  <a:rPr kumimoji="1" lang="zh-CN" altLang="en-US" sz="20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=1.2</m:t>
                    </m:r>
                  </m:oMath>
                </a14:m>
                <a:r>
                  <a:rPr kumimoji="1" lang="en-US" altLang="zh-CN" sz="2000" dirty="0" smtClean="0">
                    <a:latin typeface="Arial" charset="0"/>
                    <a:ea typeface="Arial" charset="0"/>
                    <a:cs typeface="Arial" charset="0"/>
                  </a:rPr>
                  <a:t>        - - GR</a:t>
                </a:r>
                <a:endParaRPr kumimoji="1" lang="en-US" altLang="zh-CN" sz="20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948" y="6031627"/>
                <a:ext cx="3113951" cy="413482"/>
              </a:xfrm>
              <a:prstGeom prst="rect">
                <a:avLst/>
              </a:prstGeom>
              <a:blipFill rotWithShape="0">
                <a:blip r:embed="rId5"/>
                <a:stretch>
                  <a:fillRect l="-1946" t="-4225" b="-1971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7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3" y="736599"/>
            <a:ext cx="6932032" cy="5403709"/>
          </a:xfrm>
          <a:prstGeom prst="rect">
            <a:avLst/>
          </a:prstGeom>
        </p:spPr>
      </p:pic>
      <p:sp>
        <p:nvSpPr>
          <p:cNvPr id="18" name="幻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2FCC-BB39-084D-AC6D-41031B262C8A}" type="slidenum">
              <a:rPr kumimoji="1" lang="zh-CN" altLang="en-US" smtClean="0"/>
              <a:t>9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标题 1"/>
              <p:cNvSpPr txBox="1">
                <a:spLocks/>
              </p:cNvSpPr>
              <p:nvPr/>
            </p:nvSpPr>
            <p:spPr>
              <a:xfrm>
                <a:off x="838200" y="-248701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kumimoji="1" lang="en-US" altLang="zh-CN" b="1" dirty="0" smtClean="0">
                    <a:latin typeface="Calibri" charset="0"/>
                    <a:ea typeface="Calibri" charset="0"/>
                    <a:cs typeface="Calibri" charset="0"/>
                  </a:rPr>
                  <a:t>Early time parameter: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zh-CN" b="1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∞</m:t>
                        </m:r>
                      </m:sub>
                    </m:sSub>
                  </m:oMath>
                </a14:m>
                <a:endParaRPr kumimoji="1" lang="zh-CN" altLang="en-US" b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23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-248701"/>
                <a:ext cx="10515600" cy="13255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4796948" y="6031627"/>
                <a:ext cx="3113951" cy="41348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——</a:t>
                </a:r>
                <a:r>
                  <a:rPr kumimoji="1" lang="zh-CN" altLang="en-US" sz="20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=1.2</m:t>
                    </m:r>
                  </m:oMath>
                </a14:m>
                <a:r>
                  <a:rPr kumimoji="1" lang="en-US" altLang="zh-CN" sz="2000" dirty="0" smtClean="0">
                    <a:latin typeface="Arial" charset="0"/>
                    <a:ea typeface="Arial" charset="0"/>
                    <a:cs typeface="Arial" charset="0"/>
                  </a:rPr>
                  <a:t>        - - GR</a:t>
                </a:r>
                <a:endParaRPr kumimoji="1" lang="en-US" altLang="zh-CN" sz="20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948" y="6031627"/>
                <a:ext cx="3113951" cy="413482"/>
              </a:xfrm>
              <a:prstGeom prst="rect">
                <a:avLst/>
              </a:prstGeom>
              <a:blipFill rotWithShape="0">
                <a:blip r:embed="rId5"/>
                <a:stretch>
                  <a:fillRect l="-1946" t="-4225" b="-1971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圆角矩形 25"/>
          <p:cNvSpPr/>
          <p:nvPr/>
        </p:nvSpPr>
        <p:spPr>
          <a:xfrm>
            <a:off x="5245100" y="1498600"/>
            <a:ext cx="1181100" cy="3860800"/>
          </a:xfrm>
          <a:prstGeom prst="roundRect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2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7640</TotalTime>
  <Words>678</Words>
  <Application>Microsoft Macintosh PowerPoint</Application>
  <PresentationFormat>宽屏</PresentationFormat>
  <Paragraphs>142</Paragraphs>
  <Slides>23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Modifying Gravity to Reduce the H_0 Tension</vt:lpstr>
      <vt:lpstr>Motivation</vt:lpstr>
      <vt:lpstr>Parameterized Phenomenological MG</vt:lpstr>
      <vt:lpstr>PowerPoint 演示文稿</vt:lpstr>
      <vt:lpstr>Late time parameters: μ_0, γ_0</vt:lpstr>
      <vt:lpstr>Late time parameters: μ_0, γ_0</vt:lpstr>
      <vt:lpstr>Late time parameters: μ_0, γ_0</vt:lpstr>
      <vt:lpstr>PowerPoint 演示文稿</vt:lpstr>
      <vt:lpstr>PowerPoint 演示文稿</vt:lpstr>
      <vt:lpstr>Early time parameter: μ_∞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PowerPoint 演示文稿</vt:lpstr>
      <vt:lpstr>PowerPoint 演示文稿</vt:lpstr>
      <vt:lpstr>TE residual for μ_∞</vt:lpstr>
      <vt:lpstr>PowerPoint 演示文稿</vt:lpstr>
      <vt:lpstr>Impact on lensing potential</vt:lpstr>
      <vt:lpstr>PowerPoint 演示文稿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58</cp:revision>
  <dcterms:created xsi:type="dcterms:W3CDTF">2018-09-30T06:35:49Z</dcterms:created>
  <dcterms:modified xsi:type="dcterms:W3CDTF">2018-10-05T13:56:28Z</dcterms:modified>
</cp:coreProperties>
</file>