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</p:sldMasterIdLst>
  <p:notesMasterIdLst>
    <p:notesMasterId r:id="rId32"/>
  </p:notesMasterIdLst>
  <p:sldIdLst>
    <p:sldId id="256" r:id="rId2"/>
    <p:sldId id="300" r:id="rId3"/>
    <p:sldId id="301" r:id="rId4"/>
    <p:sldId id="302" r:id="rId5"/>
    <p:sldId id="283" r:id="rId6"/>
    <p:sldId id="286" r:id="rId7"/>
    <p:sldId id="293" r:id="rId8"/>
    <p:sldId id="287" r:id="rId9"/>
    <p:sldId id="288" r:id="rId10"/>
    <p:sldId id="305" r:id="rId11"/>
    <p:sldId id="306" r:id="rId12"/>
    <p:sldId id="307" r:id="rId13"/>
    <p:sldId id="289" r:id="rId14"/>
    <p:sldId id="290" r:id="rId15"/>
    <p:sldId id="308" r:id="rId16"/>
    <p:sldId id="298" r:id="rId17"/>
    <p:sldId id="299" r:id="rId18"/>
    <p:sldId id="309" r:id="rId19"/>
    <p:sldId id="280" r:id="rId20"/>
    <p:sldId id="282" r:id="rId21"/>
    <p:sldId id="274" r:id="rId22"/>
    <p:sldId id="275" r:id="rId23"/>
    <p:sldId id="284" r:id="rId24"/>
    <p:sldId id="285" r:id="rId25"/>
    <p:sldId id="277" r:id="rId26"/>
    <p:sldId id="303" r:id="rId27"/>
    <p:sldId id="304" r:id="rId28"/>
    <p:sldId id="295" r:id="rId29"/>
    <p:sldId id="296" r:id="rId30"/>
    <p:sldId id="31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92828"/>
    <a:srgbClr val="BF1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2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78" y="-67"/>
      </p:cViewPr>
      <p:guideLst>
        <p:guide orient="horz" pos="3921"/>
        <p:guide pos="22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0A362-CA56-4C7F-9608-95EFBD26384A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891E-7530-46F3-A8FC-C104A23E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6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r>
              <a:rPr lang="en-US" smtClean="0"/>
              <a:t>5/14/2014</a:t>
            </a:r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smtClean="0"/>
              <a:t>Sheldon Campbell,  Turning DM Hints Into DM Discoveries Mitchell Workshop on Collider &amp; DM Physics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Sheldon Campbell,  Turning DM Hints Into DM Discoveries Mitchell Workshop on Collider &amp; DM Physics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Sheldon Campbell,  Turning DM Hints Into DM Discoveries Mitchell Workshop on Collider &amp; DM Physics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910" y="1113036"/>
            <a:ext cx="6475579" cy="408922"/>
          </a:xfrm>
        </p:spPr>
        <p:txBody>
          <a:bodyPr lIns="0" tIns="0" rIns="0" bIns="0" anchor="t">
            <a:normAutofit/>
          </a:bodyPr>
          <a:lstStyle>
            <a:lvl1pPr algn="r">
              <a:defRPr sz="2000"/>
            </a:lvl1pPr>
          </a:lstStyle>
          <a:p>
            <a:r>
              <a:rPr lang="en-US" dirty="0" smtClean="0"/>
              <a:t>BLANK 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0583"/>
            <a:ext cx="4003288" cy="41417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6848" y="2480583"/>
            <a:ext cx="4003288" cy="41417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-4580" y="1765301"/>
            <a:ext cx="8704716" cy="585864"/>
          </a:xfrm>
        </p:spPr>
        <p:txBody>
          <a:bodyPr>
            <a:noAutofit/>
          </a:bodyPr>
          <a:lstStyle>
            <a:lvl1pPr marL="168275" indent="0">
              <a:buNone/>
              <a:defRPr sz="3000">
                <a:solidFill>
                  <a:srgbClr val="BF1524"/>
                </a:solidFill>
              </a:defRPr>
            </a:lvl1pPr>
            <a:lvl2pPr>
              <a:defRPr sz="3000">
                <a:solidFill>
                  <a:srgbClr val="BF1524"/>
                </a:solidFill>
              </a:defRPr>
            </a:lvl2pPr>
            <a:lvl3pPr>
              <a:defRPr sz="3000">
                <a:solidFill>
                  <a:srgbClr val="BF1524"/>
                </a:solidFill>
              </a:defRPr>
            </a:lvl3pPr>
            <a:lvl4pPr>
              <a:defRPr sz="3000">
                <a:solidFill>
                  <a:srgbClr val="BF1524"/>
                </a:solidFill>
              </a:defRPr>
            </a:lvl4pPr>
            <a:lvl5pPr>
              <a:defRPr sz="3000">
                <a:solidFill>
                  <a:srgbClr val="BF1524"/>
                </a:solidFill>
              </a:defRPr>
            </a:lvl5pPr>
          </a:lstStyle>
          <a:p>
            <a:pPr lvl="0"/>
            <a:r>
              <a:rPr lang="en-US" dirty="0" smtClean="0"/>
              <a:t>Click to add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88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830772" y="1113037"/>
            <a:ext cx="4869364" cy="5509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67035"/>
            <a:ext cx="3192463" cy="49552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111346"/>
            <a:ext cx="3649663" cy="555690"/>
          </a:xfrm>
        </p:spPr>
        <p:txBody>
          <a:bodyPr>
            <a:noAutofit/>
          </a:bodyPr>
          <a:lstStyle>
            <a:lvl1pPr marL="168275" indent="0">
              <a:buNone/>
              <a:defRPr sz="3000" baseline="0">
                <a:solidFill>
                  <a:srgbClr val="BF1524"/>
                </a:solidFill>
              </a:defRPr>
            </a:lvl1pPr>
            <a:lvl2pPr>
              <a:defRPr sz="3000">
                <a:solidFill>
                  <a:srgbClr val="BF1524"/>
                </a:solidFill>
              </a:defRPr>
            </a:lvl2pPr>
            <a:lvl3pPr>
              <a:defRPr sz="3000">
                <a:solidFill>
                  <a:srgbClr val="BF1524"/>
                </a:solidFill>
              </a:defRPr>
            </a:lvl3pPr>
            <a:lvl4pPr>
              <a:defRPr sz="3000">
                <a:solidFill>
                  <a:srgbClr val="BF1524"/>
                </a:solidFill>
              </a:defRPr>
            </a:lvl4pPr>
            <a:lvl5pPr>
              <a:defRPr sz="3000">
                <a:solidFill>
                  <a:srgbClr val="BF1524"/>
                </a:solidFill>
              </a:defRPr>
            </a:lvl5pPr>
          </a:lstStyle>
          <a:p>
            <a:pPr lvl="0"/>
            <a:r>
              <a:rPr lang="en-US" dirty="0" smtClean="0"/>
              <a:t>Click to add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8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1170" y="2028827"/>
            <a:ext cx="8197426" cy="2936873"/>
          </a:xfrm>
        </p:spPr>
        <p:txBody>
          <a:bodyPr/>
          <a:lstStyle>
            <a:lvl1pPr marL="0" indent="0">
              <a:lnSpc>
                <a:spcPts val="6500"/>
              </a:lnSpc>
              <a:spcBef>
                <a:spcPts val="0"/>
              </a:spcBef>
              <a:buNone/>
              <a:defRPr sz="2000">
                <a:solidFill>
                  <a:srgbClr val="292828"/>
                </a:solidFill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6500" b="0" dirty="0" smtClean="0">
                <a:solidFill>
                  <a:srgbClr val="BF1524"/>
                </a:solidFill>
                <a:latin typeface="Arial"/>
                <a:cs typeface="Arial"/>
              </a:rPr>
              <a:t>“Notable quotes</a:t>
            </a:r>
          </a:p>
          <a:p>
            <a:pPr algn="ctr">
              <a:lnSpc>
                <a:spcPct val="90000"/>
              </a:lnSpc>
            </a:pPr>
            <a:r>
              <a:rPr lang="en-US" sz="6500" b="0" dirty="0" smtClean="0">
                <a:solidFill>
                  <a:srgbClr val="BF1524"/>
                </a:solidFill>
                <a:latin typeface="Arial"/>
                <a:cs typeface="Arial"/>
              </a:rPr>
              <a:t>Will go right here,</a:t>
            </a:r>
          </a:p>
          <a:p>
            <a:pPr algn="ctr">
              <a:lnSpc>
                <a:spcPct val="90000"/>
              </a:lnSpc>
            </a:pPr>
            <a:r>
              <a:rPr lang="en-US" sz="6500" b="0" dirty="0" smtClean="0">
                <a:solidFill>
                  <a:srgbClr val="BF1524"/>
                </a:solidFill>
                <a:latin typeface="Arial"/>
                <a:cs typeface="Arial"/>
              </a:rPr>
              <a:t>yes right here.”</a:t>
            </a:r>
          </a:p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80702" y="4954093"/>
            <a:ext cx="4545013" cy="47247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– </a:t>
            </a:r>
            <a:r>
              <a:rPr lang="en-US" sz="2400" dirty="0" err="1" smtClean="0">
                <a:solidFill>
                  <a:schemeClr val="tx1"/>
                </a:solidFill>
                <a:latin typeface="Arial"/>
                <a:cs typeface="Arial"/>
              </a:rPr>
              <a:t>Firstandlast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43077" y="5363594"/>
            <a:ext cx="4282638" cy="433602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Optional title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0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43077" y="5363594"/>
            <a:ext cx="4282638" cy="433602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Optional title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1395" y="2028390"/>
            <a:ext cx="8196633" cy="2925703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6500">
                <a:solidFill>
                  <a:srgbClr val="FFFFFF"/>
                </a:solidFill>
              </a:defRPr>
            </a:lvl1pPr>
            <a:lvl2pPr>
              <a:defRPr sz="6500">
                <a:solidFill>
                  <a:srgbClr val="FFFFFF"/>
                </a:solidFill>
              </a:defRPr>
            </a:lvl2pPr>
            <a:lvl3pPr>
              <a:defRPr sz="6500">
                <a:solidFill>
                  <a:srgbClr val="FFFFFF"/>
                </a:solidFill>
              </a:defRPr>
            </a:lvl3pPr>
            <a:lvl4pPr>
              <a:defRPr sz="6500">
                <a:solidFill>
                  <a:srgbClr val="FFFFFF"/>
                </a:solidFill>
              </a:defRPr>
            </a:lvl4pPr>
            <a:lvl5pPr>
              <a:defRPr sz="6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“Notable quotes</a:t>
            </a:r>
          </a:p>
          <a:p>
            <a:pPr lvl="0"/>
            <a:r>
              <a:rPr lang="en-US" dirty="0" smtClean="0"/>
              <a:t>Will go right here,</a:t>
            </a:r>
          </a:p>
          <a:p>
            <a:pPr lvl="0"/>
            <a:r>
              <a:rPr lang="en-US" dirty="0" smtClean="0"/>
              <a:t>yes right here.”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580702" y="4985581"/>
            <a:ext cx="4024313" cy="46198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– </a:t>
            </a:r>
            <a:r>
              <a:rPr lang="en-US" dirty="0" err="1" smtClean="0"/>
              <a:t>Firstandlast</a:t>
            </a:r>
            <a:r>
              <a:rPr lang="en-US" dirty="0" smtClean="0"/>
              <a:t>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33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97146"/>
            <a:ext cx="9144000" cy="58608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5/14/2014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Sheldon Campbell,  Turning DM Hints Into DM Discoveries Mitchell Workshop on Collider &amp; DM Physics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eaLnBrk="1" latinLnBrk="0" hangingPunct="1"/>
            <a:r>
              <a:rPr lang="en-US" smtClean="0"/>
              <a:t>5/14/2014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smtClean="0"/>
              <a:t>Sheldon Campbell,  Turning DM Hints Into DM Discoveries Mitchell Workshop on Collider &amp; DM Physics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5/14/2014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Sheldon Campbell,  Turning DM Hints Into DM Discoveries Mitchell Workshop on Collider &amp; DM Physics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5/14/2014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Sheldon Campbell,  Turning DM Hints Into DM Discoveries Mitchell Workshop on Collider &amp; DM Physics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Sheldon Campbell,  Turning DM Hints Into DM Discoveries Mitchell Workshop on Collider &amp; DM Physics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Sheldon Campbell,  Turning DM Hints Into DM Discoveries Mitchell Workshop on Collider &amp; DM Physics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5/14/2014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Sheldon Campbell,  Turning DM Hints Into DM Discoveries Mitchell Workshop on Collider &amp; DM Physics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5/14/2014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Sheldon Campbell,  Turning DM Hints Into DM Discoveries Mitchell Workshop on Collider &amp; DM Physics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r>
              <a:rPr lang="en-US" smtClean="0"/>
              <a:t>5/14/2014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z="1400" smtClean="0">
                <a:solidFill>
                  <a:schemeClr val="tx2"/>
                </a:solidFill>
              </a:rPr>
              <a:t>Sheldon Campbell,  Turning DM Hints Into DM Discoveries Mitchell Workshop on Collider &amp; DM Physics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63" r:id="rId12"/>
    <p:sldLayoutId id="2147483664" r:id="rId13"/>
    <p:sldLayoutId id="2147483665" r:id="rId14"/>
    <p:sldLayoutId id="2147483668" r:id="rId15"/>
    <p:sldLayoutId id="2147483657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mp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3525" y="313084"/>
            <a:ext cx="4402248" cy="324492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Combined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Energy </a:t>
            </a:r>
            <a:r>
              <a:rPr lang="en-US" dirty="0"/>
              <a:t>Spectra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Flux </a:t>
            </a:r>
            <a:r>
              <a:rPr lang="en-US" dirty="0"/>
              <a:t>and </a:t>
            </a:r>
            <a:r>
              <a:rPr lang="en-US" dirty="0" smtClean="0"/>
              <a:t>Anisotropy</a:t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400" dirty="0"/>
              <a:t>Identifying Anisotropic Source Populations of Gamma-rays or Neutrinos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6414" y="4999965"/>
            <a:ext cx="7173759" cy="107873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Bookman Old Style" panose="02050604050505020204" pitchFamily="18" charset="0"/>
              </a:rPr>
              <a:t>Sheldon Campbell</a:t>
            </a:r>
          </a:p>
          <a:p>
            <a:pPr algn="ctr"/>
            <a:r>
              <a:rPr lang="en-US" b="1" dirty="0" smtClean="0">
                <a:latin typeface="Bookman Old Style" panose="02050604050505020204" pitchFamily="18" charset="0"/>
              </a:rPr>
              <a:t> The Ohio State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9781" y="3693759"/>
            <a:ext cx="7007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askerville Old Face" panose="02020602080505020303" pitchFamily="18" charset="0"/>
              </a:rPr>
              <a:t>High Energy Messengers: Connecting the Non-Thermal</a:t>
            </a:r>
          </a:p>
          <a:p>
            <a:pPr algn="ctr"/>
            <a:r>
              <a:rPr lang="en-US" sz="2400" dirty="0" smtClean="0">
                <a:latin typeface="Baskerville Old Face" panose="02020602080505020303" pitchFamily="18" charset="0"/>
              </a:rPr>
              <a:t>Extragalactic Backgrounds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KICP Workshop</a:t>
            </a:r>
            <a:r>
              <a:rPr lang="en-US" sz="2400" dirty="0">
                <a:latin typeface="Baskerville Old Face" panose="02020602080505020303" pitchFamily="18" charset="0"/>
              </a:rPr>
              <a:t> </a:t>
            </a:r>
            <a:r>
              <a:rPr lang="en-US" sz="2400" dirty="0" smtClean="0">
                <a:latin typeface="Baskerville Old Face" panose="02020602080505020303" pitchFamily="18" charset="0"/>
              </a:rPr>
              <a:t>                                  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June 9-11, 2014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AutoShape 2" descr="https://carmenwiki.osu.edu/download/attachments/28356370/ccapp4x10.gif?version=1&amp;modificationDate=1314737744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carmenwiki.osu.edu/download/attachments/28356370/ccapp4x10.gif?version=1&amp;modificationDate=1314737744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16858"/>
            <a:ext cx="2381060" cy="95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29" y="6051502"/>
            <a:ext cx="4436197" cy="683135"/>
          </a:xfrm>
          <a:prstGeom prst="rect">
            <a:avLst/>
          </a:prstGeom>
        </p:spPr>
      </p:pic>
      <p:pic>
        <p:nvPicPr>
          <p:cNvPr id="1026" name="Picture 2" descr="https://kicp-workshops.uchicago.edu/hem2014/depot/images/over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3" y="238619"/>
            <a:ext cx="3456846" cy="31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Unbiased Estimator of Angular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Expressions in this talk are for </a:t>
                </a: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full-sky, uniform-exposure observations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receiving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≫1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events.</a:t>
                </a:r>
              </a:p>
              <a:p>
                <a:pPr marL="0" indent="0">
                  <a:buNone/>
                </a:pPr>
                <a:endParaRPr 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Anisotropies of a purely isotropic distribution is just shot noise, on average: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sz="28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This is subtracted from angular power estimates for unbiased estimation.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sz="28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ℓ+1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=−ℓ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sz="28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8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ℓ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US" sz="2800" b="1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1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Usual Statistical Error Estimate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Statistical fluctuations of shot noise (N events from a pure isotropic source):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ℓ+1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If the source is Gaussian-distributed (no 3-point or higher connected correlations), the </a:t>
                </a:r>
                <a:r>
                  <a:rPr lang="en-US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cosmic variance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ℓ+1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and it is minimal.</a:t>
                </a:r>
              </a:p>
              <a:p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The estimator statistical error is thus estimated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n-US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[</m:t>
                              </m:r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]</m:t>
                          </m:r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  <a:ea typeface="Cambria Math"/>
                        </a:rPr>
                        <m:t>≃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4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Event-Limited Experiments are</a:t>
            </a:r>
            <a:br>
              <a:rPr lang="en-US" dirty="0" smtClean="0"/>
            </a:br>
            <a:r>
              <a:rPr lang="en-US" dirty="0" smtClean="0"/>
              <a:t>Shot-Dominated</a:t>
            </a:r>
            <a:endParaRPr lang="en-US" dirty="0"/>
          </a:p>
        </p:txBody>
      </p:sp>
      <p:pic>
        <p:nvPicPr>
          <p:cNvPr id="4" name="Content Placeholder 3" descr="Extended_FermiLAT_Significance_Plot_135GeV_Line.pdf - Adobe Reader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12368" r="6765" b="1793"/>
          <a:stretch/>
        </p:blipFill>
        <p:spPr>
          <a:xfrm>
            <a:off x="172016" y="1233535"/>
            <a:ext cx="8799968" cy="479405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of Signal Strength </a:t>
            </a:r>
            <a:br>
              <a:rPr lang="en-US" dirty="0" smtClean="0"/>
            </a:br>
            <a:r>
              <a:rPr lang="en-US" dirty="0" smtClean="0"/>
              <a:t>E.g., A 135 </a:t>
            </a:r>
            <a:r>
              <a:rPr lang="en-US" dirty="0" err="1" smtClean="0"/>
              <a:t>GeV</a:t>
            </a:r>
            <a:r>
              <a:rPr lang="en-US" dirty="0" smtClean="0"/>
              <a:t>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903"/>
            <a:ext cx="8229600" cy="44497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Signal Strength = Signal / Measurement Uncertainty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7038" y="2362200"/>
            <a:ext cx="2667000" cy="27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67358" y="5248275"/>
                <a:ext cx="5509842" cy="1009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	for flux (dotted lines)</a:t>
                </a:r>
              </a:p>
              <a:p>
                <a:endParaRPr 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sz="2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𝒕</m:t>
                    </m:r>
                  </m:oMath>
                </a14:m>
                <a:r>
                  <a:rPr lang="en-US" sz="2400" b="1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</a:rPr>
                  <a:t> 	</a:t>
                </a:r>
                <a:r>
                  <a:rPr lang="en-US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for angular power (solid </a:t>
                </a:r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lines</a:t>
                </a:r>
                <a:r>
                  <a:rPr lang="en-US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)</a:t>
                </a:r>
                <a:endPara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58" y="5248275"/>
                <a:ext cx="5509842" cy="1009251"/>
              </a:xfrm>
              <a:prstGeom prst="rect">
                <a:avLst/>
              </a:prstGeom>
              <a:blipFill rotWithShape="1">
                <a:blip r:embed="rId3"/>
                <a:stretch>
                  <a:fillRect t="-2424" r="-77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154463" y="2755157"/>
            <a:ext cx="131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SC,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Beacom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(2013)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11833" y="2755157"/>
                <a:ext cx="245201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b="1" i="0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𝐬𝐮𝐛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is the factor of </a:t>
                </a:r>
              </a:p>
              <a:p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intensity boost over a smooth halo signal, </a:t>
                </a:r>
                <a:r>
                  <a:rPr lang="en-US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due to galactic </a:t>
                </a:r>
                <a:r>
                  <a:rPr lang="en-US" b="1" dirty="0" err="1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subhalos</a:t>
                </a:r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833" y="2755157"/>
                <a:ext cx="245201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990" t="-2066" r="-273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8" t="39803" r="8120" b="30098"/>
          <a:stretch/>
        </p:blipFill>
        <p:spPr bwMode="auto">
          <a:xfrm>
            <a:off x="3123445" y="3095549"/>
            <a:ext cx="1267485" cy="81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Complementary Flux/Anisotropy</a:t>
            </a:r>
            <a:br>
              <a:rPr lang="en-US" dirty="0" smtClean="0"/>
            </a:br>
            <a:r>
              <a:rPr lang="en-US" dirty="0" smtClean="0"/>
              <a:t>130 </a:t>
            </a:r>
            <a:r>
              <a:rPr lang="en-US" dirty="0" err="1" smtClean="0"/>
              <a:t>GeV</a:t>
            </a:r>
            <a:r>
              <a:rPr lang="en-US" dirty="0" smtClean="0"/>
              <a:t> Line Search in the Diffuse Bkg.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5" y="1934132"/>
            <a:ext cx="4243387" cy="411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560" y="1551739"/>
            <a:ext cx="822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Fluctuation Angular Power Spectrum (Clustering) vs. Substructure Intensity Boost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0707" y="1990536"/>
            <a:ext cx="131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SC,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Beacom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(2013)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3427" y="2267535"/>
            <a:ext cx="3593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the first 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joint flux/anisotropy analysis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constrain both the 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intensity and angular distribution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a spectral feature.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3427" y="5178582"/>
            <a:ext cx="3335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New research results modify this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anisotropy sensitivity.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Our Understanding of the </a:t>
            </a:r>
            <a:br>
              <a:rPr lang="en-US" dirty="0" smtClean="0"/>
            </a:br>
            <a:r>
              <a:rPr lang="en-US" dirty="0" smtClean="0"/>
              <a:t>Statistical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conceptual difficulties with using the cosmic variance as we did.</a:t>
            </a:r>
          </a:p>
          <a:p>
            <a:pPr lvl="1"/>
            <a:r>
              <a:rPr lang="en-US" dirty="0" smtClean="0"/>
              <a:t>Cosmic variance is a theoretical error, which applies when making physical inferences about our models based on data.</a:t>
            </a:r>
          </a:p>
          <a:p>
            <a:pPr lvl="1"/>
            <a:r>
              <a:rPr lang="en-US" dirty="0" smtClean="0"/>
              <a:t>The angular power spectrum measurement should be able to be made independently of any model.</a:t>
            </a:r>
          </a:p>
          <a:p>
            <a:pPr lvl="1"/>
            <a:r>
              <a:rPr lang="en-US" dirty="0" smtClean="0"/>
              <a:t>We should not need to assume the signal is Gaussian-distributed.</a:t>
            </a:r>
          </a:p>
          <a:p>
            <a:pPr lvl="1"/>
            <a:endParaRPr lang="en-US" dirty="0"/>
          </a:p>
          <a:p>
            <a:r>
              <a:rPr lang="en-US" dirty="0" smtClean="0"/>
              <a:t>Investigations have lead to a new formula for the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model-independent statistical variance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the angular power spectrum of events from a background distribution.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 smtClean="0"/>
                  <a:t>The </a:t>
                </a:r>
                <a:r>
                  <a:rPr lang="en-US" dirty="0" err="1" smtClean="0"/>
                  <a:t>Frequentists</a:t>
                </a:r>
                <a:r>
                  <a:rPr lang="en-US" dirty="0" smtClean="0"/>
                  <a:t>’ Statistical Uncertainty</a:t>
                </a:r>
                <a:br>
                  <a:rPr lang="en-US" dirty="0" smtClean="0"/>
                </a:b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/>
                  <a:t> (Preliminary)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2883" b="-17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(4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  <m:d>
                        <m:dPr>
                          <m:begChr m:val="[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ℓ+1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(2)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+4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−(4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−6)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𝐶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(2)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ℓ′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(3)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ℓ+1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rad>
                        </m:e>
                      </m:nary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ℓ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ℓ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ℓ′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ℓℓ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Gaussian Cosmic 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Old method with shot noise + </a:t>
                </a:r>
                <a:r>
                  <a:rPr lang="en-US" dirty="0"/>
                  <a:t>Gaussian cosmic variance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900" dirty="0" smtClean="0"/>
                  <a:t/>
                </a:r>
                <a:br>
                  <a:rPr lang="en-US" sz="9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ℓ+1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≃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ℓ+1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ℓ+1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900" dirty="0" smtClean="0"/>
              </a:p>
              <a:p>
                <a:r>
                  <a:rPr lang="en-US" dirty="0" smtClean="0"/>
                  <a:t>New variance formula:</a:t>
                </a:r>
              </a:p>
              <a:p>
                <a:pPr marL="0" indent="0">
                  <a:buNone/>
                </a:pPr>
                <a:r>
                  <a:rPr lang="en-US" sz="900" dirty="0" smtClean="0"/>
                  <a:t/>
                </a:r>
                <a:br>
                  <a:rPr lang="en-US" sz="9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≃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ℓ+1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900" dirty="0" smtClean="0"/>
              </a:p>
              <a:p>
                <a:r>
                  <a:rPr lang="en-US" dirty="0" smtClean="0"/>
                  <a:t>The “signal” contribution to statistical uncertainty was being underestimated by a factor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ℓ+1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4" t="-1728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Distinguishable components of astrophysical radiation may be separated through different emission features, or different spatial morphologies.</a:t>
            </a:r>
          </a:p>
          <a:p>
            <a:endParaRPr lang="en-US" dirty="0" smtClean="0"/>
          </a:p>
          <a:p>
            <a:r>
              <a:rPr lang="en-US" dirty="0" smtClean="0"/>
              <a:t>Combining both search techniques increases sensitivity to weak signals.</a:t>
            </a:r>
          </a:p>
          <a:p>
            <a:endParaRPr lang="en-US" dirty="0" smtClean="0"/>
          </a:p>
          <a:p>
            <a:r>
              <a:rPr lang="en-US" dirty="0" smtClean="0"/>
              <a:t>An corrected statistical variance of the angular power spectrum of events is presented. This is applicable to experiments of high energy gamma-rays, cosmic rays, neutrinos, and cosmological galaxy surveys.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Good Way to Turn an Indirect Detection Hint to Dark Matter Discovery?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We’ve seen a hint. Now that we know where to look,</a:t>
            </a:r>
            <a:br>
              <a:rPr lang="en-US" dirty="0" smtClean="0"/>
            </a:br>
            <a:r>
              <a:rPr lang="en-US" dirty="0" smtClean="0"/>
              <a:t> 		</a:t>
            </a:r>
            <a:r>
              <a:rPr lang="en-US" b="1" dirty="0" smtClean="0">
                <a:solidFill>
                  <a:schemeClr val="accent5"/>
                </a:solidFill>
              </a:rPr>
              <a:t>go for the diffuse signal</a:t>
            </a:r>
            <a:r>
              <a:rPr lang="en-US" dirty="0" smtClean="0"/>
              <a:t>!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It verifies the particle properties observed with the hint.</a:t>
            </a:r>
          </a:p>
          <a:p>
            <a:pPr lvl="1"/>
            <a:r>
              <a:rPr lang="en-US" dirty="0" smtClean="0"/>
              <a:t>It establishes the clustering properties of dark matter—heretofore unobserved.</a:t>
            </a:r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0091" y="3973365"/>
                <a:ext cx="5506507" cy="836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𝑑𝑧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𝑑𝐸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1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91" y="3973365"/>
                <a:ext cx="5506507" cy="8361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4644752"/>
                <a:ext cx="6770123" cy="402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Ambiguity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and substructure contribution to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5"/>
                                </a:solidFill>
                                <a:latin typeface="Cambria Math"/>
                                <a:ea typeface="Cambria Math"/>
                              </a:rPr>
                              <m:t>𝝆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𝒛</m:t>
                        </m:r>
                        <m:r>
                          <a:rPr lang="en-US" b="1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44752"/>
                <a:ext cx="6770123" cy="402354"/>
              </a:xfrm>
              <a:prstGeom prst="rect">
                <a:avLst/>
              </a:prstGeom>
              <a:blipFill rotWithShape="1">
                <a:blip r:embed="rId3"/>
                <a:stretch>
                  <a:fillRect l="-720" t="-3030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3702766"/>
                <a:ext cx="4723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S-wave annihilation intensity in direction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: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02766"/>
                <a:ext cx="472347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0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7200" y="5047106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local annihilations: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0091" y="5120804"/>
                <a:ext cx="6493188" cy="986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𝑑𝐸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n-US" b="0" i="0" smtClean="0">
                              <a:latin typeface="Cambria Math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ine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sight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91" y="5120804"/>
                <a:ext cx="6493188" cy="986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5990400"/>
                <a:ext cx="7220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Ambiguity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and substructure contribution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-factor.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990400"/>
                <a:ext cx="722037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76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Methods for identifying unresolved sources.</a:t>
            </a:r>
          </a:p>
          <a:p>
            <a:pPr lvl="1"/>
            <a:r>
              <a:rPr lang="en-US" dirty="0" smtClean="0"/>
              <a:t>Flux Spectrum</a:t>
            </a:r>
          </a:p>
          <a:p>
            <a:pPr lvl="1"/>
            <a:r>
              <a:rPr lang="en-US" dirty="0" smtClean="0"/>
              <a:t>Angular Power Spectrum</a:t>
            </a:r>
          </a:p>
          <a:p>
            <a:endParaRPr lang="en-US" dirty="0" smtClean="0"/>
          </a:p>
          <a:p>
            <a:r>
              <a:rPr lang="en-US" dirty="0" smtClean="0"/>
              <a:t>Combining Flux and Angular techniques for a spectral line search.</a:t>
            </a:r>
          </a:p>
          <a:p>
            <a:endParaRPr lang="en-US" dirty="0"/>
          </a:p>
          <a:p>
            <a:r>
              <a:rPr lang="en-US" dirty="0" smtClean="0"/>
              <a:t>Some new discoveries presented here first.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 Consistent DM Distribution for Observed Scenario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0" y="1396881"/>
            <a:ext cx="5869564" cy="4495801"/>
            <a:chOff x="3048000" y="1532676"/>
            <a:chExt cx="5869564" cy="4495801"/>
          </a:xfrm>
        </p:grpSpPr>
        <p:sp>
          <p:nvSpPr>
            <p:cNvPr id="5" name="Rectangle 4"/>
            <p:cNvSpPr/>
            <p:nvPr/>
          </p:nvSpPr>
          <p:spPr>
            <a:xfrm>
              <a:off x="3048000" y="1532676"/>
              <a:ext cx="5869564" cy="4495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326763" y="5578828"/>
                  <a:ext cx="1356525" cy="381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min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 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⨀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6763" y="5578828"/>
                  <a:ext cx="1356525" cy="38145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6" descr="IGRB_DM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83" t="10201" r="12917" b="10586"/>
            <a:stretch/>
          </p:blipFill>
          <p:spPr>
            <a:xfrm>
              <a:off x="4629150" y="1715642"/>
              <a:ext cx="4114800" cy="39243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048000" y="1604492"/>
                  <a:ext cx="1988173" cy="694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=0</m:t>
                                </m:r>
                                <m:r>
                                  <a:rPr lang="en-US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min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𝜌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1604492"/>
                  <a:ext cx="1988173" cy="69499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 descr="IGRB_DM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8" t="11723" r="11979" b="5372"/>
          <a:stretch/>
        </p:blipFill>
        <p:spPr>
          <a:xfrm>
            <a:off x="133350" y="2182745"/>
            <a:ext cx="4486275" cy="41072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06293" y="1306349"/>
            <a:ext cx="1698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Ng,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Laha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SC, et al. (2014)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</a:t>
            </a:r>
            <a:r>
              <a:rPr lang="en-US" dirty="0"/>
              <a:t>1</a:t>
            </a:r>
            <a:r>
              <a:rPr lang="en-US" dirty="0" smtClean="0"/>
              <a:t>: </a:t>
            </a:r>
            <a:r>
              <a:rPr lang="en-US" dirty="0" err="1" smtClean="0"/>
              <a:t>GeV</a:t>
            </a:r>
            <a:r>
              <a:rPr lang="en-US" dirty="0" smtClean="0"/>
              <a:t> Galactic Center Excess</a:t>
            </a:r>
            <a:endParaRPr lang="en-US" dirty="0"/>
          </a:p>
        </p:txBody>
      </p:sp>
      <p:pic>
        <p:nvPicPr>
          <p:cNvPr id="4" name="Content Placeholder 3" descr="arxiv.org/pdf/1402.6703.pdf - Google Chrome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4" t="25771" r="8812" b="25635"/>
          <a:stretch/>
        </p:blipFill>
        <p:spPr>
          <a:xfrm>
            <a:off x="443620" y="1206375"/>
            <a:ext cx="3230289" cy="2505546"/>
          </a:xfrm>
        </p:spPr>
      </p:pic>
      <p:pic>
        <p:nvPicPr>
          <p:cNvPr id="5" name="Picture 4" descr="arxiv.org/pdf/1402.4090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6" t="30180" r="9698" b="25647"/>
          <a:stretch/>
        </p:blipFill>
        <p:spPr>
          <a:xfrm>
            <a:off x="977773" y="4219764"/>
            <a:ext cx="6274051" cy="1902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481470"/>
            <a:ext cx="135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Daylan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(2014)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773" y="6050058"/>
            <a:ext cx="1520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Abazajian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(2014)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883936" y="1145720"/>
                <a:ext cx="4934137" cy="493776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2000" dirty="0" smtClean="0"/>
                  <a:t>Extended gamma-ray signal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0.1&lt;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&lt;1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GeV</m:t>
                    </m:r>
                  </m:oMath>
                </a14:m>
                <a:endParaRPr lang="en-US" sz="2000" dirty="0" smtClean="0"/>
              </a:p>
              <a:p>
                <a:pPr defTabSz="914400"/>
                <a:r>
                  <a:rPr lang="en-US" sz="2000" dirty="0" smtClean="0"/>
                  <a:t>Inconsistent with stellar morphology, and molecular gas morphology.</a:t>
                </a:r>
              </a:p>
              <a:p>
                <a:pPr defTabSz="914400"/>
                <a:r>
                  <a:rPr lang="en-US" sz="2000" dirty="0" smtClean="0"/>
                  <a:t>Consistent with spherical, </a:t>
                </a:r>
                <a:r>
                  <a:rPr lang="en-US" sz="2000" dirty="0" err="1" smtClean="0"/>
                  <a:t>cuspy</a:t>
                </a:r>
                <a:r>
                  <a:rPr lang="en-US" sz="2000" dirty="0" smtClean="0"/>
                  <a:t> morphology of dark matter halos.</a:t>
                </a:r>
              </a:p>
              <a:p>
                <a:pPr defTabSz="914400"/>
                <a:r>
                  <a:rPr lang="en-US" sz="2000" dirty="0" smtClean="0"/>
                  <a:t>Should expect abundant halo substructure.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936" y="1145720"/>
                <a:ext cx="4934137" cy="4937760"/>
              </a:xfrm>
              <a:prstGeom prst="rect">
                <a:avLst/>
              </a:prstGeom>
              <a:blipFill rotWithShape="1">
                <a:blip r:embed="rId4"/>
                <a:stretch>
                  <a:fillRect l="-370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rxiv.org/pdf/1402.4090.pdf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4" t="61376" r="8515" b="35517"/>
          <a:stretch/>
        </p:blipFill>
        <p:spPr>
          <a:xfrm>
            <a:off x="1296438" y="4061813"/>
            <a:ext cx="5955386" cy="1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1: </a:t>
            </a:r>
            <a:r>
              <a:rPr lang="en-US" dirty="0" err="1"/>
              <a:t>GeV</a:t>
            </a:r>
            <a:r>
              <a:rPr lang="en-US" dirty="0"/>
              <a:t> Galactic Center Excess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50602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have a signal consistent with:</a:t>
            </a:r>
          </a:p>
          <a:p>
            <a:pPr lvl="1"/>
            <a:r>
              <a:rPr lang="en-US" dirty="0" smtClean="0"/>
              <a:t>thermal relic annihilation,</a:t>
            </a:r>
          </a:p>
          <a:p>
            <a:pPr lvl="1"/>
            <a:r>
              <a:rPr lang="en-US" dirty="0" smtClean="0"/>
              <a:t>annihilation to heavy quarks and/or leptons,</a:t>
            </a:r>
          </a:p>
          <a:p>
            <a:pPr lvl="1"/>
            <a:r>
              <a:rPr lang="en-US" dirty="0" smtClean="0"/>
              <a:t>a 10-30 </a:t>
            </a:r>
            <a:r>
              <a:rPr lang="en-US" dirty="0" err="1" smtClean="0"/>
              <a:t>GeV</a:t>
            </a:r>
            <a:r>
              <a:rPr lang="en-US" dirty="0" smtClean="0"/>
              <a:t> WIMP.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First detection of WIMP at a </a:t>
            </a:r>
            <a:r>
              <a:rPr lang="en-US" dirty="0" err="1" smtClean="0"/>
              <a:t>cuspy</a:t>
            </a:r>
            <a:r>
              <a:rPr lang="en-US" dirty="0" smtClean="0"/>
              <a:t> galactic center is the textbook expectation.</a:t>
            </a:r>
          </a:p>
          <a:p>
            <a:r>
              <a:rPr lang="en-US" dirty="0" smtClean="0"/>
              <a:t>In this scenario, the distributions of Milky Way and M31 satellites are unusual.</a:t>
            </a:r>
            <a:endParaRPr lang="en-US" dirty="0"/>
          </a:p>
        </p:txBody>
      </p:sp>
      <p:pic>
        <p:nvPicPr>
          <p:cNvPr id="4" name="Picture 3" descr="arxiv.org/pdf/1402.6703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3" t="13497" r="23762" b="10299"/>
          <a:stretch/>
        </p:blipFill>
        <p:spPr>
          <a:xfrm>
            <a:off x="4906978" y="1345949"/>
            <a:ext cx="3711920" cy="3775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9815" y="5840367"/>
            <a:ext cx="4426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srgbClr val="FF0000"/>
                </a:solidFill>
              </a:rPr>
              <a:t>Prediction </a:t>
            </a:r>
            <a:r>
              <a:rPr lang="en-US" sz="2400" dirty="0">
                <a:solidFill>
                  <a:srgbClr val="FF0000"/>
                </a:solidFill>
              </a:rPr>
              <a:t>for diffuse background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Methodology: </a:t>
            </a:r>
            <a:r>
              <a:rPr lang="en-US" dirty="0" err="1" smtClean="0"/>
              <a:t>GeV</a:t>
            </a:r>
            <a:r>
              <a:rPr lang="en-US" dirty="0" smtClean="0"/>
              <a:t> GC Excess</a:t>
            </a:r>
            <a:endParaRPr lang="en-US" dirty="0"/>
          </a:p>
        </p:txBody>
      </p:sp>
      <p:pic>
        <p:nvPicPr>
          <p:cNvPr id="4" name="Picture 3" descr="IGRB_DM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14432" r="9375" b="18854"/>
          <a:stretch/>
        </p:blipFill>
        <p:spPr>
          <a:xfrm>
            <a:off x="457200" y="1408569"/>
            <a:ext cx="8220814" cy="3733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5142369"/>
                <a:ext cx="8229600" cy="12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annihilation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 smtClean="0"/>
                  <a:t>, non-observation of the diffuse signal with Fermi-LAT is predicted to be plausible, but observation is still possible.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Established halo substructure constraints from existing dark matter annihilation hints!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42369"/>
                <a:ext cx="8229600" cy="1206421"/>
              </a:xfrm>
              <a:prstGeom prst="rect">
                <a:avLst/>
              </a:prstGeom>
              <a:blipFill rotWithShape="1">
                <a:blip r:embed="rId3"/>
                <a:stretch>
                  <a:fillRect l="-593" t="-2030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24808" y="1261016"/>
            <a:ext cx="1698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Ng,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Laha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SC, et al. (2014)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 Methodology: </a:t>
            </a:r>
            <a:r>
              <a:rPr lang="en-US" dirty="0" err="1"/>
              <a:t>GeV</a:t>
            </a:r>
            <a:r>
              <a:rPr lang="en-US" dirty="0"/>
              <a:t> GC Excess</a:t>
            </a:r>
          </a:p>
        </p:txBody>
      </p:sp>
      <p:pic>
        <p:nvPicPr>
          <p:cNvPr id="4" name="Picture 3" descr="IGRB_DM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14432" r="9479" b="18854"/>
          <a:stretch/>
        </p:blipFill>
        <p:spPr>
          <a:xfrm>
            <a:off x="448414" y="1417621"/>
            <a:ext cx="8229600" cy="3747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4790" y="5110904"/>
                <a:ext cx="8150244" cy="124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dominant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channel annihilation, expectations of large substructure content and</a:t>
                </a:r>
              </a:p>
              <a:p>
                <a:r>
                  <a:rPr lang="en-US" dirty="0" smtClean="0"/>
                  <a:t>full thermal relic abundance predict a likely detection of diffuse annihilation radiation. </a:t>
                </a:r>
              </a:p>
              <a:p>
                <a:endParaRPr lang="en-US" dirty="0"/>
              </a:p>
              <a:p>
                <a:r>
                  <a:rPr lang="en-US" dirty="0" smtClean="0"/>
                  <a:t>Similar arguments apply for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𝒅𝑵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𝒅𝑺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/>
                  <a:t> vs.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plots for models of unresolved point sources.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90" y="5110904"/>
                <a:ext cx="8150244" cy="1247777"/>
              </a:xfrm>
              <a:prstGeom prst="rect">
                <a:avLst/>
              </a:prstGeom>
              <a:blipFill rotWithShape="1">
                <a:blip r:embed="rId3"/>
                <a:stretch>
                  <a:fillRect l="-598" t="-2439" b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42922" y="1261084"/>
            <a:ext cx="1698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Ng,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Laha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SC, et al. (2014)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Study 2: The 135 </a:t>
                </a:r>
                <a:r>
                  <a:rPr lang="en-US" dirty="0" err="1"/>
                  <a:t>GeV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-ray Line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752661" cy="4937760"/>
          </a:xfrm>
        </p:spPr>
        <p:txBody>
          <a:bodyPr/>
          <a:lstStyle/>
          <a:p>
            <a:r>
              <a:rPr lang="en-US" dirty="0" smtClean="0"/>
              <a:t>Gamma-ray excess from Galactic center.</a:t>
            </a:r>
          </a:p>
          <a:p>
            <a:r>
              <a:rPr lang="en-US" dirty="0" smtClean="0"/>
              <a:t>~4 standard deviations above background.</a:t>
            </a:r>
          </a:p>
          <a:p>
            <a:r>
              <a:rPr lang="en-US" dirty="0" smtClean="0"/>
              <a:t>Source morphology consistent with spherical cusp.</a:t>
            </a:r>
          </a:p>
          <a:p>
            <a:pPr lvl="1"/>
            <a:endParaRPr lang="en-US" dirty="0"/>
          </a:p>
        </p:txBody>
      </p:sp>
      <p:pic>
        <p:nvPicPr>
          <p:cNvPr id="6" name="Picture 5" descr="1305.5597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19623" r="16771" b="8279"/>
          <a:stretch/>
        </p:blipFill>
        <p:spPr>
          <a:xfrm>
            <a:off x="4925084" y="1327028"/>
            <a:ext cx="3837915" cy="2612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0792" y="1194881"/>
            <a:ext cx="2002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Fermi-LAT Collaboration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(2013)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227967"/>
            <a:ext cx="8305799" cy="20632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Some features of the signal made the dark matter explanation less compelling:</a:t>
            </a:r>
          </a:p>
          <a:p>
            <a:pPr lvl="1" defTabSz="914400"/>
            <a:r>
              <a:rPr lang="en-US" dirty="0" smtClean="0"/>
              <a:t>spectral line feature was narrower than the energy resolution.</a:t>
            </a:r>
          </a:p>
          <a:p>
            <a:pPr lvl="1" defTabSz="914400"/>
            <a:r>
              <a:rPr lang="en-US" dirty="0" smtClean="0"/>
              <a:t>a similar, though smaller, line in the Earth limb.</a:t>
            </a:r>
          </a:p>
          <a:p>
            <a:pPr lvl="1"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Case Study 2: </a:t>
                </a:r>
                <a:r>
                  <a:rPr lang="en-US" dirty="0"/>
                  <a:t>The 135 </a:t>
                </a:r>
                <a:r>
                  <a:rPr lang="en-US" dirty="0" err="1"/>
                  <a:t>GeV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-ray Line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Predictions:</a:t>
            </a:r>
          </a:p>
          <a:p>
            <a:r>
              <a:rPr lang="en-US" dirty="0" smtClean="0"/>
              <a:t>If due to a systematic effect </a:t>
            </a:r>
          </a:p>
          <a:p>
            <a:pPr lvl="1"/>
            <a:r>
              <a:rPr lang="en-US" dirty="0" smtClean="0"/>
              <a:t>the apparent signal will persist in all regions until the source is determined.</a:t>
            </a:r>
          </a:p>
          <a:p>
            <a:r>
              <a:rPr lang="en-US" dirty="0" smtClean="0"/>
              <a:t>If the signal is dark matter annihilation</a:t>
            </a:r>
          </a:p>
          <a:p>
            <a:pPr lvl="1"/>
            <a:r>
              <a:rPr lang="en-US" dirty="0" smtClean="0"/>
              <a:t>the line will broaden and its significance will grow.</a:t>
            </a:r>
          </a:p>
          <a:p>
            <a:pPr lvl="1"/>
            <a:r>
              <a:rPr lang="en-US" dirty="0" smtClean="0"/>
              <a:t>the line may be observed in other dark matter regions.</a:t>
            </a:r>
          </a:p>
          <a:p>
            <a:r>
              <a:rPr lang="en-US" dirty="0" smtClean="0"/>
              <a:t>If the signal is a statistical fluctuation</a:t>
            </a:r>
          </a:p>
          <a:p>
            <a:pPr lvl="1"/>
            <a:r>
              <a:rPr lang="en-US" dirty="0" smtClean="0"/>
              <a:t>the signal will shrink and disappear.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Study 2: The 135 </a:t>
                </a:r>
                <a:r>
                  <a:rPr lang="en-US" dirty="0" err="1"/>
                  <a:t>GeV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/>
                  <a:t>-ray Line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fulfillment of the 3</a:t>
            </a:r>
            <a:r>
              <a:rPr lang="en-US" baseline="30000" dirty="0" smtClean="0"/>
              <a:t>rd</a:t>
            </a:r>
            <a:r>
              <a:rPr lang="en-US" dirty="0" smtClean="0"/>
              <a:t> prediction gives support to the hypothesis that the line was a statistical fluctuation.</a:t>
            </a:r>
            <a:endParaRPr lang="en-US" dirty="0"/>
          </a:p>
        </p:txBody>
      </p:sp>
      <p:pic>
        <p:nvPicPr>
          <p:cNvPr id="4" name="Picture 3" descr="arxiv.org/pdf/1303.1798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23824" r="1782" b="10694"/>
          <a:stretch/>
        </p:blipFill>
        <p:spPr>
          <a:xfrm>
            <a:off x="457200" y="2444435"/>
            <a:ext cx="8302028" cy="3069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34417" y="2426326"/>
            <a:ext cx="1116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Weniger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(2012)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Anisotropy with Continuous Annihilation Spectra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333886"/>
            <a:ext cx="3317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Siegal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-Gaskins,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Pavlidou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PRL 102 (2009) 241301</a:t>
            </a:r>
          </a:p>
        </p:txBody>
      </p:sp>
      <p:pic>
        <p:nvPicPr>
          <p:cNvPr id="11" name="Picture 10" descr="0901.3776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6" t="19238" r="13750" b="7510"/>
          <a:stretch/>
        </p:blipFill>
        <p:spPr>
          <a:xfrm>
            <a:off x="1219200" y="1562487"/>
            <a:ext cx="6804876" cy="468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Fluct</a:t>
            </a:r>
            <a:r>
              <a:rPr lang="en-US" dirty="0" smtClean="0"/>
              <a:t>. Angular Power Spectra from DM</a:t>
            </a:r>
            <a:endParaRPr lang="en-US" dirty="0"/>
          </a:p>
        </p:txBody>
      </p:sp>
      <p:pic>
        <p:nvPicPr>
          <p:cNvPr id="7" name="Picture 6" descr="1207.0502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10394" r="26874" b="3665"/>
          <a:stretch/>
        </p:blipFill>
        <p:spPr>
          <a:xfrm>
            <a:off x="38100" y="1642463"/>
            <a:ext cx="4572000" cy="4257675"/>
          </a:xfrm>
          <a:prstGeom prst="rect">
            <a:avLst/>
          </a:prstGeom>
        </p:spPr>
      </p:pic>
      <p:pic>
        <p:nvPicPr>
          <p:cNvPr id="8" name="Picture 7" descr="1207.0502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9583" r="26522" b="3600"/>
          <a:stretch/>
        </p:blipFill>
        <p:spPr>
          <a:xfrm>
            <a:off x="4543424" y="1584701"/>
            <a:ext cx="4572000" cy="4301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6682" y="1365936"/>
            <a:ext cx="2146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Fornasa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arXiv:1207.0502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Identify </a:t>
            </a:r>
            <a:br>
              <a:rPr lang="en-US" dirty="0" smtClean="0"/>
            </a:br>
            <a:r>
              <a:rPr lang="en-US" dirty="0" smtClean="0"/>
              <a:t>Unresolved Sources of Radiation?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Spectral Analyses of Diffuse Radiation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Flux Spectrum</a:t>
            </a:r>
          </a:p>
          <a:p>
            <a:pPr marL="891540" lvl="2" indent="-342900"/>
            <a:r>
              <a:rPr lang="en-US" dirty="0" smtClean="0"/>
              <a:t>New features over the energy range of the unresolved sources.</a:t>
            </a:r>
          </a:p>
          <a:p>
            <a:pPr marL="891540" lvl="2" indent="-342900"/>
            <a:r>
              <a:rPr lang="en-US" dirty="0" smtClean="0"/>
              <a:t>Constrains the </a:t>
            </a:r>
            <a:r>
              <a:rPr lang="en-US" dirty="0" smtClean="0">
                <a:solidFill>
                  <a:srgbClr val="FF0000"/>
                </a:solidFill>
              </a:rPr>
              <a:t>source emission </a:t>
            </a:r>
            <a:r>
              <a:rPr lang="en-US" dirty="0" smtClean="0"/>
              <a:t>and mean number distribution.</a:t>
            </a:r>
          </a:p>
          <a:p>
            <a:pPr marL="891540" lvl="2" indent="-342900"/>
            <a:endParaRPr lang="en-US" dirty="0">
              <a:solidFill>
                <a:srgbClr val="FF0000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Angular Power Spectrum</a:t>
            </a:r>
          </a:p>
          <a:p>
            <a:pPr marL="891540" lvl="2" indent="-342900"/>
            <a:r>
              <a:rPr lang="en-US" dirty="0" smtClean="0"/>
              <a:t>Additionally constrains the </a:t>
            </a:r>
            <a:r>
              <a:rPr lang="en-US" dirty="0" smtClean="0">
                <a:solidFill>
                  <a:srgbClr val="FF0000"/>
                </a:solidFill>
              </a:rPr>
              <a:t>angular distribution</a:t>
            </a:r>
            <a:r>
              <a:rPr lang="en-US" dirty="0" smtClean="0"/>
              <a:t> of the sources.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Average Power Spectrum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155=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≤ℓ≤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=504</m:t>
                      </m:r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ℓ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≃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sky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−2</m:t>
                                      </m:r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≪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sky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0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“Discovering” Dark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Requires establishing a framework that accounts </a:t>
            </a:r>
            <a:r>
              <a:rPr lang="en-US" dirty="0"/>
              <a:t>for:</a:t>
            </a:r>
          </a:p>
          <a:p>
            <a:pPr lvl="1"/>
            <a:r>
              <a:rPr lang="en-US" dirty="0"/>
              <a:t>the astrophysical dark matter content.</a:t>
            </a:r>
          </a:p>
          <a:p>
            <a:pPr lvl="1"/>
            <a:r>
              <a:rPr lang="en-US" dirty="0"/>
              <a:t>the dark matter </a:t>
            </a:r>
            <a:r>
              <a:rPr lang="en-US" dirty="0">
                <a:solidFill>
                  <a:schemeClr val="accent5"/>
                </a:solidFill>
              </a:rPr>
              <a:t>particle </a:t>
            </a:r>
            <a:r>
              <a:rPr lang="en-US" dirty="0"/>
              <a:t>properties.</a:t>
            </a:r>
          </a:p>
          <a:p>
            <a:pPr lvl="1"/>
            <a:r>
              <a:rPr lang="en-US" dirty="0"/>
              <a:t>the dark matter </a:t>
            </a:r>
            <a:r>
              <a:rPr lang="en-US" dirty="0">
                <a:solidFill>
                  <a:schemeClr val="accent5"/>
                </a:solidFill>
              </a:rPr>
              <a:t>clustering </a:t>
            </a:r>
            <a:r>
              <a:rPr lang="en-US" dirty="0"/>
              <a:t>properties.</a:t>
            </a:r>
          </a:p>
          <a:p>
            <a:endParaRPr lang="en-US" dirty="0" smtClean="0"/>
          </a:p>
          <a:p>
            <a:r>
              <a:rPr lang="en-US" dirty="0" smtClean="0"/>
              <a:t>Dark matter “hint” features make good case studies.</a:t>
            </a:r>
          </a:p>
          <a:p>
            <a:endParaRPr lang="en-US" dirty="0"/>
          </a:p>
          <a:p>
            <a:r>
              <a:rPr lang="en-US" dirty="0" smtClean="0"/>
              <a:t>These methods are applicable to any </a:t>
            </a:r>
            <a:br>
              <a:rPr lang="en-US" dirty="0" smtClean="0"/>
            </a:br>
            <a:r>
              <a:rPr lang="en-US" dirty="0" smtClean="0"/>
              <a:t>anisotropy measurements and analyses</a:t>
            </a:r>
            <a:br>
              <a:rPr lang="en-US" dirty="0" smtClean="0"/>
            </a:br>
            <a:r>
              <a:rPr lang="en-US" dirty="0" smtClean="0"/>
              <a:t>of the detection of “events”</a:t>
            </a:r>
            <a:br>
              <a:rPr lang="en-US" dirty="0" smtClean="0"/>
            </a:br>
            <a:r>
              <a:rPr lang="en-US" dirty="0" smtClean="0"/>
              <a:t>from anisotropic sources.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Methodology: Spectral Line</a:t>
            </a:r>
            <a:endParaRPr lang="en-US" dirty="0"/>
          </a:p>
        </p:txBody>
      </p:sp>
      <p:pic>
        <p:nvPicPr>
          <p:cNvPr id="4" name="Content Placeholder 6" descr="130_diffuse_v16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t="13308" r="45159" b="3442"/>
          <a:stretch/>
        </p:blipFill>
        <p:spPr>
          <a:xfrm>
            <a:off x="364402" y="1962339"/>
            <a:ext cx="3785591" cy="3487848"/>
          </a:xfrm>
        </p:spPr>
      </p:pic>
      <p:grpSp>
        <p:nvGrpSpPr>
          <p:cNvPr id="5" name="Group 4"/>
          <p:cNvGrpSpPr/>
          <p:nvPr/>
        </p:nvGrpSpPr>
        <p:grpSpPr>
          <a:xfrm>
            <a:off x="2688879" y="1217118"/>
            <a:ext cx="5886407" cy="4116311"/>
            <a:chOff x="1823482" y="1560212"/>
            <a:chExt cx="6407773" cy="4592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823482" y="1560212"/>
                  <a:ext cx="1988173" cy="694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=0</m:t>
                                </m:r>
                                <m:r>
                                  <a:rPr lang="en-US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min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𝜌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3482" y="1560212"/>
                  <a:ext cx="1988173" cy="69499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6" descr="IGRB_DM.pdf - Adobe Reader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85" t="12218" r="12078" b="5588"/>
            <a:stretch/>
          </p:blipFill>
          <p:spPr>
            <a:xfrm>
              <a:off x="3811655" y="1611647"/>
              <a:ext cx="4419600" cy="454150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08984" y="5640308"/>
            <a:ext cx="8177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lack of a 135 </a:t>
            </a:r>
            <a:r>
              <a:rPr lang="en-US" dirty="0" err="1" smtClean="0"/>
              <a:t>GeV</a:t>
            </a:r>
            <a:r>
              <a:rPr lang="en-US" dirty="0" smtClean="0"/>
              <a:t> line in the diffuse gamma-ray background for high substructure</a:t>
            </a:r>
          </a:p>
          <a:p>
            <a:r>
              <a:rPr lang="en-US" dirty="0" smtClean="0"/>
              <a:t>content further strains the plausibility of a dark matter interpretation.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337" y="1738945"/>
            <a:ext cx="1698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Ng,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Laha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SC, et al. (2014)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Complementary Approach</a:t>
            </a:r>
            <a:r>
              <a:rPr lang="en-US" dirty="0" smtClean="0">
                <a:latin typeface="Britannic Bold"/>
              </a:rPr>
              <a:t>:</a:t>
            </a:r>
            <a:r>
              <a:rPr lang="en-US" dirty="0">
                <a:latin typeface="Britannic Bold"/>
              </a:rPr>
              <a:t> </a:t>
            </a:r>
            <a:r>
              <a:rPr lang="en-US" dirty="0" smtClean="0">
                <a:sym typeface="Symbol"/>
              </a:rPr>
              <a:t>Anisotropies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2792"/>
                <a:ext cx="8229600" cy="503599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Angular Power Spectrum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p>
                          </m:sSubSup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     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ℓ+1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ℓ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Absolute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intensity fluctuations.</a:t>
                </a:r>
              </a:p>
              <a:p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Monotonically increases as sources are added.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1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Fluctuation</a:t>
                </a:r>
                <a:r>
                  <a:rPr lang="en-US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Angular Power Spectrum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ℓ</m:t>
                            </m:r>
                          </m:sub>
                        </m:sSub>
                      </m:e>
                    </m:acc>
                  </m:oMath>
                </a14:m>
                <a:endParaRPr lang="en-US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1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1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p>
                          </m:sSubSup>
                          <m:r>
                            <a:rPr lang="en-US" sz="1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8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     </m:t>
                      </m:r>
                      <m:acc>
                        <m:accPr>
                          <m:chr m:val="̃"/>
                          <m:ctrlPr>
                            <a:rPr lang="en-US" sz="18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</m:sSub>
                        </m:e>
                      </m:acc>
                      <m:r>
                        <a:rPr lang="en-US" sz="1800" b="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18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ℓ+1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1800" i="1" smtClean="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ℓ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Relative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intensity fluctuations.</a:t>
                </a:r>
              </a:p>
              <a:p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Constant for universal spectrum sources at fixed redshift.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2792"/>
                <a:ext cx="8229600" cy="5035992"/>
              </a:xfrm>
              <a:blipFill rotWithShape="1">
                <a:blip r:embed="rId2"/>
                <a:stretch>
                  <a:fillRect l="-593" t="-1090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575094" cy="990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/>
                  <a:t>is sensitive to DM clustering properties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575094" cy="990600"/>
              </a:xfrm>
              <a:blipFill rotWithShape="1">
                <a:blip r:embed="rId2"/>
                <a:stretch>
                  <a:fillRect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arxiv.org/pdf/1402.0512.pdf - Google Chrome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t="30237" r="9956" b="24077"/>
          <a:stretch/>
        </p:blipFill>
        <p:spPr>
          <a:xfrm>
            <a:off x="144855" y="1367073"/>
            <a:ext cx="8891223" cy="3087231"/>
          </a:xfrm>
        </p:spPr>
      </p:pic>
      <p:sp>
        <p:nvSpPr>
          <p:cNvPr id="7" name="TextBox 6"/>
          <p:cNvSpPr txBox="1"/>
          <p:nvPr/>
        </p:nvSpPr>
        <p:spPr>
          <a:xfrm>
            <a:off x="457200" y="4581053"/>
            <a:ext cx="391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Sensitive to the density profile of the Galactic halo and </a:t>
            </a:r>
            <a:r>
              <a:rPr lang="en-US" dirty="0" err="1" smtClean="0"/>
              <a:t>subhalos</a:t>
            </a:r>
            <a:r>
              <a:rPr lang="en-US" dirty="0"/>
              <a:t> </a:t>
            </a:r>
            <a:r>
              <a:rPr lang="en-US" dirty="0" smtClean="0"/>
              <a:t>(simulations).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6565" y="4581053"/>
            <a:ext cx="382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Sensitive to the </a:t>
            </a:r>
            <a:r>
              <a:rPr lang="en-US" dirty="0" err="1" smtClean="0"/>
              <a:t>subhalo</a:t>
            </a:r>
            <a:r>
              <a:rPr lang="en-US" dirty="0" smtClean="0"/>
              <a:t> abundance and mass range (simulations).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11933" y="1201414"/>
            <a:ext cx="1320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Calore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(2014)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Subdominant emitters can dominate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20787"/>
                <a:ext cx="8229600" cy="5044211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Angular power from multiple </a:t>
                </a: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Symbol"/>
                  </a:rPr>
                  <a:t>emitting populations.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sz="2800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significantly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sz="2800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does not need to be very large to create an observable effect.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20787"/>
                <a:ext cx="8229600" cy="5044211"/>
              </a:xfrm>
              <a:blipFill rotWithShape="1">
                <a:blip r:embed="rId3"/>
                <a:stretch>
                  <a:fillRect l="-741" t="-1208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Anisotropy of a Spectral Line</a:t>
            </a:r>
            <a:endParaRPr lang="en-US" dirty="0"/>
          </a:p>
        </p:txBody>
      </p:sp>
      <p:pic>
        <p:nvPicPr>
          <p:cNvPr id="7" name="Content Placeholder 6" descr="130_diffuse_v16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t="13308" r="45159" b="3442"/>
          <a:stretch/>
        </p:blipFill>
        <p:spPr>
          <a:xfrm>
            <a:off x="175633" y="1835290"/>
            <a:ext cx="4548767" cy="4191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1246"/>
            <a:ext cx="4146673" cy="417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61416" y="1676117"/>
            <a:ext cx="1982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SC, CETUP Proceedings (2014)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229" y="6356350"/>
            <a:ext cx="5177042" cy="365760"/>
          </a:xfrm>
        </p:spPr>
        <p:txBody>
          <a:bodyPr/>
          <a:lstStyle/>
          <a:p>
            <a:pPr algn="l"/>
            <a:r>
              <a:rPr kumimoji="0" lang="en-US" dirty="0" smtClean="0"/>
              <a:t>Sheldon Campbell,  Combined Energy Spectra of Flux and Anisotropy</a:t>
            </a:r>
          </a:p>
          <a:p>
            <a:pPr algn="l"/>
            <a:r>
              <a:rPr lang="en-US" dirty="0" smtClean="0"/>
              <a:t>KICP</a:t>
            </a:r>
            <a:r>
              <a:rPr kumimoji="0" lang="en-US" dirty="0" smtClean="0"/>
              <a:t> Workshop on </a:t>
            </a:r>
            <a:r>
              <a:rPr lang="en-US" dirty="0" smtClean="0"/>
              <a:t>High Energy Messengers</a:t>
            </a:r>
            <a:endParaRPr kumimoji="0"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pPr algn="r" eaLnBrk="1" latinLnBrk="0" hangingPunct="1"/>
            <a:r>
              <a:rPr lang="en-US" dirty="0" smtClean="0"/>
              <a:t>6/10/2014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chell_Workshop_2014_Campbell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Mitchell_Workshop_2014_Campbell</Template>
  <TotalTime>648</TotalTime>
  <Words>2096</Words>
  <Application>Microsoft Office PowerPoint</Application>
  <PresentationFormat>On-screen Show (4:3)</PresentationFormat>
  <Paragraphs>240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Mitchell_Workshop_2014_Campbell</vt:lpstr>
      <vt:lpstr>Combined  Energy Spectra of  Flux and Anisotropy  Identifying Anisotropic Source Populations of Gamma-rays or Neutrinos</vt:lpstr>
      <vt:lpstr>Outline</vt:lpstr>
      <vt:lpstr>How to Identify  Unresolved Sources of Radiation?</vt:lpstr>
      <vt:lpstr>Example: “Discovering” Dark Matter</vt:lpstr>
      <vt:lpstr>Flux Methodology: Spectral Line</vt:lpstr>
      <vt:lpstr>Complementary Approach: Anisotropies</vt:lpstr>
      <vt:lpstr>(C ) ̃is sensitive to DM clustering properties</vt:lpstr>
      <vt:lpstr>Subdominant emitters can dominate (C ) ̃</vt:lpstr>
      <vt:lpstr>Anisotropy of a Spectral Line</vt:lpstr>
      <vt:lpstr>Unbiased Estimator of Angular Power</vt:lpstr>
      <vt:lpstr>Usual Statistical Error Estimate</vt:lpstr>
      <vt:lpstr>Event-Limited Experiments are Shot-Dominated</vt:lpstr>
      <vt:lpstr>Growth of Signal Strength  E.g., A 135 GeV Line</vt:lpstr>
      <vt:lpstr>Complementary Flux/Anisotropy 130 GeV Line Search in the Diffuse Bkg.</vt:lpstr>
      <vt:lpstr>Improving Our Understanding of the  Statistical Variance</vt:lpstr>
      <vt:lpstr>The Frequentists’ Statistical Uncertainty of C ̃  ̂_ℓ (Preliminary)</vt:lpstr>
      <vt:lpstr>Compare to Gaussian Cosmic Variance</vt:lpstr>
      <vt:lpstr>Conclusions</vt:lpstr>
      <vt:lpstr>What is a Good Way to Turn an Indirect Detection Hint to Dark Matter Discovery?</vt:lpstr>
      <vt:lpstr>Need Consistent DM Distribution for Observed Scenario</vt:lpstr>
      <vt:lpstr>Case Study 1: GeV Galactic Center Excess</vt:lpstr>
      <vt:lpstr>Case Study 1: GeV Galactic Center Excess</vt:lpstr>
      <vt:lpstr>Flux Methodology: GeV GC Excess</vt:lpstr>
      <vt:lpstr>Flux Methodology: GeV GC Excess</vt:lpstr>
      <vt:lpstr>Case Study 2: The 135 GeV γ-ray Line</vt:lpstr>
      <vt:lpstr>Case Study 2: The 135 GeV γ-ray Line</vt:lpstr>
      <vt:lpstr>Case Study 2: The 135 GeV γ-ray Line</vt:lpstr>
      <vt:lpstr>Anisotropy with Continuous Annihilation Spectra</vt:lpstr>
      <vt:lpstr>Fluct. Angular Power Spectra from DM</vt:lpstr>
      <vt:lpstr>Weighted Average Power Spectrum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 Energy Spectra of  Flux and Anisotropy  Identifying Anisotropic Source Populations of Gamma-rays or Neutrinos</dc:title>
  <dc:creator>Sheldon Campbell</dc:creator>
  <cp:lastModifiedBy>Sheldon Campbell</cp:lastModifiedBy>
  <cp:revision>50</cp:revision>
  <dcterms:created xsi:type="dcterms:W3CDTF">2014-06-07T21:34:57Z</dcterms:created>
  <dcterms:modified xsi:type="dcterms:W3CDTF">2014-06-10T15:14:56Z</dcterms:modified>
</cp:coreProperties>
</file>