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84" r:id="rId3"/>
    <p:sldId id="404" r:id="rId4"/>
    <p:sldId id="406" r:id="rId5"/>
    <p:sldId id="405" r:id="rId6"/>
    <p:sldId id="408" r:id="rId7"/>
    <p:sldId id="358" r:id="rId8"/>
    <p:sldId id="385" r:id="rId9"/>
    <p:sldId id="386" r:id="rId10"/>
    <p:sldId id="387" r:id="rId11"/>
    <p:sldId id="388" r:id="rId12"/>
    <p:sldId id="389" r:id="rId13"/>
    <p:sldId id="390" r:id="rId14"/>
    <p:sldId id="391" r:id="rId15"/>
    <p:sldId id="409" r:id="rId16"/>
    <p:sldId id="392" r:id="rId17"/>
    <p:sldId id="396" r:id="rId18"/>
    <p:sldId id="397" r:id="rId19"/>
    <p:sldId id="407" r:id="rId20"/>
    <p:sldId id="400" r:id="rId21"/>
    <p:sldId id="36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FF"/>
    <a:srgbClr val="00CCFF"/>
    <a:srgbClr val="000000"/>
    <a:srgbClr val="99CCFF"/>
    <a:srgbClr val="66CCFF"/>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65"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2" d="100"/>
          <a:sy n="52" d="100"/>
        </p:scale>
        <p:origin x="-28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47CB87-AC3E-4714-BE9C-D131BC707C26}" type="slidenum">
              <a:rPr lang="en-US"/>
              <a:pPr>
                <a:defRPr/>
              </a:pPr>
              <a:t>‹#›</a:t>
            </a:fld>
            <a:endParaRPr lang="en-US"/>
          </a:p>
        </p:txBody>
      </p:sp>
    </p:spTree>
    <p:extLst>
      <p:ext uri="{BB962C8B-B14F-4D97-AF65-F5344CB8AC3E}">
        <p14:creationId xmlns:p14="http://schemas.microsoft.com/office/powerpoint/2010/main" val="2507019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918511A-FBE8-4175-B0CE-B03361C04B8D}"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80902F-3D0A-4599-93DB-DFCDB76578B5}" type="slidenum">
              <a:rPr lang="en-US" smtClean="0"/>
              <a:pPr/>
              <a:t>10</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42610C2-B67E-4CD2-82E5-62EA8D05E399}" type="slidenum">
              <a:rPr lang="en-US" smtClean="0"/>
              <a:pPr/>
              <a:t>19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286ABB3-179D-43C3-807D-F44639DB7DCC}" type="slidenum">
              <a:rPr lang="en-US" smtClean="0"/>
              <a:pPr/>
              <a:t>2</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45D29DE-C70E-41A0-BDF0-85AC10BCE077}" type="slidenum">
              <a:rPr lang="en-US" smtClean="0"/>
              <a:pPr/>
              <a:t>20</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6F84F2E-FD68-4C3B-A68A-ADDB57CB464A}" type="slidenum">
              <a:rPr lang="en-US" smtClean="0"/>
              <a:pPr/>
              <a:t>21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286ABB3-179D-43C3-807D-F44639DB7DCC}" type="slidenum">
              <a:rPr lang="en-US" smtClean="0"/>
              <a:pPr/>
              <a:t>3</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286ABB3-179D-43C3-807D-F44639DB7DCC}" type="slidenum">
              <a:rPr lang="en-US" smtClean="0"/>
              <a:pPr/>
              <a:t>4</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286ABB3-179D-43C3-807D-F44639DB7DCC}" type="slidenum">
              <a:rPr lang="en-US" smtClean="0"/>
              <a:pPr/>
              <a:t>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286ABB3-179D-43C3-807D-F44639DB7DCC}" type="slidenum">
              <a:rPr lang="en-US" smtClean="0"/>
              <a:pPr/>
              <a:t>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80902F-3D0A-4599-93DB-DFCDB76578B5}" type="slidenum">
              <a:rPr lang="en-US" smtClean="0"/>
              <a:pPr/>
              <a:t>7</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80902F-3D0A-4599-93DB-DFCDB76578B5}" type="slidenum">
              <a:rPr lang="en-US" smtClean="0"/>
              <a:pPr/>
              <a:t>8</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80902F-3D0A-4599-93DB-DFCDB76578B5}" type="slidenum">
              <a:rPr lang="en-US" smtClean="0"/>
              <a:pPr/>
              <a:t>9</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DF246A-7034-4478-8B1F-662AF03FB16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070268-D7AE-40E0-AEFD-DB9E90B336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D51C20-9A66-4A70-818B-1E9AE8E446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C4BBB2-773D-4FCC-A366-94F0DB72647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FCA9493-F7C7-48DE-917B-E737D9B757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B19E47-E195-456E-94D3-9743DAF00E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8A8C76-876F-424D-8F89-3BDF615D5C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387328-A7FC-4473-A40D-2C30F8DFB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48B650-E530-4294-B910-3738686813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1B70AA-DFFE-40E0-8F5F-4C35D0065C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090072-C0CF-4FD6-BE3B-BD14909E88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5AE4BD-F2DB-41E9-A35B-E07C4AAEA5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FFF286-A2AD-4E45-93F4-048C043F4B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974C11-5309-4668-A684-F4288AEB57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2" descr="test"/>
          <p:cNvPicPr>
            <a:picLocks noChangeAspect="1" noChangeArrowheads="1"/>
          </p:cNvPicPr>
          <p:nvPr/>
        </p:nvPicPr>
        <p:blipFill>
          <a:blip r:embed="rId3" cstate="print"/>
          <a:srcRect/>
          <a:stretch>
            <a:fillRect/>
          </a:stretch>
        </p:blipFill>
        <p:spPr bwMode="auto">
          <a:xfrm>
            <a:off x="2514600" y="2619375"/>
            <a:ext cx="5486400" cy="4238625"/>
          </a:xfrm>
          <a:prstGeom prst="rect">
            <a:avLst/>
          </a:prstGeom>
          <a:noFill/>
          <a:ln w="9525">
            <a:noFill/>
            <a:miter lim="800000"/>
            <a:headEnd/>
            <a:tailEnd/>
          </a:ln>
        </p:spPr>
      </p:pic>
      <p:sp>
        <p:nvSpPr>
          <p:cNvPr id="11266" name="Rectangle 2"/>
          <p:cNvSpPr>
            <a:spLocks noGrp="1" noChangeArrowheads="1"/>
          </p:cNvSpPr>
          <p:nvPr>
            <p:ph type="ctrTitle"/>
          </p:nvPr>
        </p:nvSpPr>
        <p:spPr>
          <a:xfrm>
            <a:off x="304800" y="1524000"/>
            <a:ext cx="8610600" cy="1470025"/>
          </a:xfrm>
        </p:spPr>
        <p:txBody>
          <a:bodyPr/>
          <a:lstStyle/>
          <a:p>
            <a:pPr eaLnBrk="1" hangingPunct="1"/>
            <a:r>
              <a:rPr lang="en-US" b="1" dirty="0" smtClean="0">
                <a:solidFill>
                  <a:srgbClr val="FF0000"/>
                </a:solidFill>
              </a:rPr>
              <a:t>The Cosmic Radio Background</a:t>
            </a:r>
            <a:br>
              <a:rPr lang="en-US" b="1" dirty="0" smtClean="0">
                <a:solidFill>
                  <a:srgbClr val="FF0000"/>
                </a:solidFill>
              </a:rPr>
            </a:br>
            <a:r>
              <a:rPr lang="en-US" b="1" dirty="0" smtClean="0">
                <a:solidFill>
                  <a:srgbClr val="FF0000"/>
                </a:solidFill>
              </a:rPr>
              <a:t>Five Years of an Enigma</a:t>
            </a:r>
          </a:p>
        </p:txBody>
      </p:sp>
      <p:sp>
        <p:nvSpPr>
          <p:cNvPr id="11267" name="Text Box 5"/>
          <p:cNvSpPr txBox="1">
            <a:spLocks noChangeArrowheads="1"/>
          </p:cNvSpPr>
          <p:nvPr/>
        </p:nvSpPr>
        <p:spPr bwMode="auto">
          <a:xfrm>
            <a:off x="304800" y="304800"/>
            <a:ext cx="3352200" cy="830997"/>
          </a:xfrm>
          <a:prstGeom prst="rect">
            <a:avLst/>
          </a:prstGeom>
          <a:noFill/>
          <a:ln w="9525">
            <a:noFill/>
            <a:miter lim="800000"/>
            <a:headEnd/>
            <a:tailEnd/>
          </a:ln>
        </p:spPr>
        <p:txBody>
          <a:bodyPr wrap="none">
            <a:spAutoFit/>
          </a:bodyPr>
          <a:lstStyle/>
          <a:p>
            <a:r>
              <a:rPr lang="en-US" sz="2400" dirty="0">
                <a:solidFill>
                  <a:srgbClr val="008000"/>
                </a:solidFill>
              </a:rPr>
              <a:t>Jack </a:t>
            </a:r>
            <a:r>
              <a:rPr lang="en-US" sz="2400" dirty="0" smtClean="0">
                <a:solidFill>
                  <a:srgbClr val="008000"/>
                </a:solidFill>
              </a:rPr>
              <a:t>Singal</a:t>
            </a:r>
          </a:p>
          <a:p>
            <a:r>
              <a:rPr lang="en-US" sz="2400" dirty="0" smtClean="0">
                <a:solidFill>
                  <a:srgbClr val="008000"/>
                </a:solidFill>
              </a:rPr>
              <a:t>University of Richmond</a:t>
            </a:r>
            <a:endParaRPr lang="en-US" sz="2400" dirty="0">
              <a:solidFill>
                <a:srgbClr val="008000"/>
              </a:solidFill>
            </a:endParaRPr>
          </a:p>
        </p:txBody>
      </p:sp>
      <p:sp>
        <p:nvSpPr>
          <p:cNvPr id="11268" name="Text Box 6"/>
          <p:cNvSpPr txBox="1">
            <a:spLocks noChangeArrowheads="1"/>
          </p:cNvSpPr>
          <p:nvPr/>
        </p:nvSpPr>
        <p:spPr bwMode="auto">
          <a:xfrm>
            <a:off x="6469860" y="228600"/>
            <a:ext cx="2472535" cy="830997"/>
          </a:xfrm>
          <a:prstGeom prst="rect">
            <a:avLst/>
          </a:prstGeom>
          <a:noFill/>
          <a:ln w="9525">
            <a:noFill/>
            <a:miter lim="800000"/>
            <a:headEnd/>
            <a:tailEnd/>
          </a:ln>
        </p:spPr>
        <p:txBody>
          <a:bodyPr wrap="none">
            <a:spAutoFit/>
          </a:bodyPr>
          <a:lstStyle/>
          <a:p>
            <a:pPr algn="r"/>
            <a:r>
              <a:rPr lang="en-US" sz="2400" dirty="0" smtClean="0">
                <a:solidFill>
                  <a:srgbClr val="008000"/>
                </a:solidFill>
              </a:rPr>
              <a:t>HEM Workshop</a:t>
            </a:r>
          </a:p>
          <a:p>
            <a:pPr algn="r"/>
            <a:r>
              <a:rPr lang="en-US" sz="2400" dirty="0" smtClean="0">
                <a:solidFill>
                  <a:srgbClr val="008000"/>
                </a:solidFill>
              </a:rPr>
              <a:t>KICP, U Chicago</a:t>
            </a:r>
            <a:endParaRPr lang="en-US" sz="2400" dirty="0">
              <a:solidFill>
                <a:srgbClr val="008000"/>
              </a:solidFill>
            </a:endParaRPr>
          </a:p>
        </p:txBody>
      </p:sp>
      <p:pic>
        <p:nvPicPr>
          <p:cNvPr id="7" name="Picture 17" descr="Balloon rising photo (ch 8)"/>
          <p:cNvPicPr>
            <a:picLocks noChangeAspect="1" noChangeArrowheads="1"/>
          </p:cNvPicPr>
          <p:nvPr/>
        </p:nvPicPr>
        <p:blipFill>
          <a:blip r:embed="rId4" cstate="print"/>
          <a:srcRect/>
          <a:stretch>
            <a:fillRect/>
          </a:stretch>
        </p:blipFill>
        <p:spPr bwMode="auto">
          <a:xfrm>
            <a:off x="228600" y="3657600"/>
            <a:ext cx="2266950" cy="302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For</a:t>
            </a:r>
            <a:r>
              <a:rPr lang="en-US" sz="4800" dirty="0" smtClean="0">
                <a:solidFill>
                  <a:srgbClr val="FF0000"/>
                </a:solidFill>
              </a:rPr>
              <a:t> Extragalactic</a:t>
            </a:r>
          </a:p>
        </p:txBody>
      </p:sp>
      <p:sp>
        <p:nvSpPr>
          <p:cNvPr id="11" name="TextBox 10"/>
          <p:cNvSpPr txBox="1"/>
          <p:nvPr/>
        </p:nvSpPr>
        <p:spPr>
          <a:xfrm>
            <a:off x="304800" y="1150203"/>
            <a:ext cx="8610600" cy="1200329"/>
          </a:xfrm>
          <a:prstGeom prst="rect">
            <a:avLst/>
          </a:prstGeom>
          <a:noFill/>
        </p:spPr>
        <p:txBody>
          <a:bodyPr wrap="square" rtlCol="0">
            <a:spAutoFit/>
          </a:bodyPr>
          <a:lstStyle/>
          <a:p>
            <a:r>
              <a:rPr lang="en-US" sz="2400" dirty="0" smtClean="0">
                <a:latin typeface="+mj-lt"/>
              </a:rPr>
              <a:t>•  If the CRB is from galaxies we would need the radio – FIR correlation (FRC) to have evolved by a factor of ~5 (intrinsic) between redshift 0 and ~1</a:t>
            </a:r>
          </a:p>
        </p:txBody>
      </p:sp>
      <p:sp>
        <p:nvSpPr>
          <p:cNvPr id="2" name="Rectangle 1"/>
          <p:cNvSpPr/>
          <p:nvPr/>
        </p:nvSpPr>
        <p:spPr>
          <a:xfrm>
            <a:off x="533400" y="5124271"/>
            <a:ext cx="7239000" cy="1200329"/>
          </a:xfrm>
          <a:prstGeom prst="rect">
            <a:avLst/>
          </a:prstGeom>
        </p:spPr>
        <p:txBody>
          <a:bodyPr wrap="square">
            <a:spAutoFit/>
          </a:bodyPr>
          <a:lstStyle/>
          <a:p>
            <a:r>
              <a:rPr lang="en-US" dirty="0" smtClean="0"/>
              <a:t>Generally consistent conclusions in:</a:t>
            </a:r>
          </a:p>
          <a:p>
            <a:endParaRPr lang="en-US" dirty="0"/>
          </a:p>
          <a:p>
            <a:pPr marL="285750" indent="-285750">
              <a:buFontTx/>
              <a:buChar char="-"/>
            </a:pPr>
            <a:r>
              <a:rPr lang="en-US" dirty="0" smtClean="0"/>
              <a:t>T</a:t>
            </a:r>
            <a:r>
              <a:rPr lang="en-US" dirty="0"/>
              <a:t>. </a:t>
            </a:r>
            <a:r>
              <a:rPr lang="en-US" dirty="0" err="1"/>
              <a:t>Vernstrom</a:t>
            </a:r>
            <a:r>
              <a:rPr lang="en-US" dirty="0"/>
              <a:t>, D. Scott, &amp; J. Wall, 2011, </a:t>
            </a:r>
            <a:r>
              <a:rPr lang="en-US" i="1" dirty="0"/>
              <a:t>MNRAS</a:t>
            </a:r>
            <a:r>
              <a:rPr lang="en-US" dirty="0"/>
              <a:t>, 415, </a:t>
            </a:r>
            <a:r>
              <a:rPr lang="en-US" dirty="0" smtClean="0"/>
              <a:t>3641</a:t>
            </a:r>
          </a:p>
          <a:p>
            <a:pPr marL="285750" indent="-285750">
              <a:buFontTx/>
              <a:buChar char="-"/>
            </a:pPr>
            <a:r>
              <a:rPr lang="en-US" dirty="0"/>
              <a:t>A. Draper, S. </a:t>
            </a:r>
            <a:r>
              <a:rPr lang="en-US" dirty="0" err="1"/>
              <a:t>Northcott</a:t>
            </a:r>
            <a:r>
              <a:rPr lang="en-US" dirty="0"/>
              <a:t>, &amp; D. </a:t>
            </a:r>
            <a:r>
              <a:rPr lang="en-US" dirty="0" err="1"/>
              <a:t>Ballantyne</a:t>
            </a:r>
            <a:r>
              <a:rPr lang="en-US" dirty="0"/>
              <a:t>, 2011, </a:t>
            </a:r>
            <a:r>
              <a:rPr lang="en-US" i="1" dirty="0" err="1"/>
              <a:t>ApJ</a:t>
            </a:r>
            <a:r>
              <a:rPr lang="en-US" dirty="0"/>
              <a:t>, 741:L39 </a:t>
            </a:r>
            <a:r>
              <a:rPr lang="en-US" dirty="0" smtClean="0"/>
              <a:t> </a:t>
            </a:r>
            <a:endParaRPr lang="en-US" dirty="0"/>
          </a:p>
        </p:txBody>
      </p:sp>
      <p:sp>
        <p:nvSpPr>
          <p:cNvPr id="5" name="Rectangle 4"/>
          <p:cNvSpPr/>
          <p:nvPr/>
        </p:nvSpPr>
        <p:spPr>
          <a:xfrm>
            <a:off x="533400" y="2743200"/>
            <a:ext cx="7239000" cy="1754326"/>
          </a:xfrm>
          <a:prstGeom prst="rect">
            <a:avLst/>
          </a:prstGeom>
        </p:spPr>
        <p:txBody>
          <a:bodyPr wrap="square">
            <a:spAutoFit/>
          </a:bodyPr>
          <a:lstStyle/>
          <a:p>
            <a:r>
              <a:rPr lang="en-US" dirty="0" smtClean="0"/>
              <a:t>Evidence for the FRC evolving (but not by enough) reported in:</a:t>
            </a:r>
          </a:p>
          <a:p>
            <a:endParaRPr lang="en-US" dirty="0"/>
          </a:p>
          <a:p>
            <a:r>
              <a:rPr lang="en-US" dirty="0" smtClean="0"/>
              <a:t>- R</a:t>
            </a:r>
            <a:r>
              <a:rPr lang="en-US" dirty="0"/>
              <a:t>. </a:t>
            </a:r>
            <a:r>
              <a:rPr lang="en-US" dirty="0" err="1"/>
              <a:t>Ivison</a:t>
            </a:r>
            <a:r>
              <a:rPr lang="en-US" dirty="0"/>
              <a:t> et al., 2010, </a:t>
            </a:r>
            <a:r>
              <a:rPr lang="en-US" i="1" dirty="0"/>
              <a:t>MNRAS</a:t>
            </a:r>
            <a:r>
              <a:rPr lang="en-US" dirty="0"/>
              <a:t>, 402, 245 "</a:t>
            </a:r>
            <a:r>
              <a:rPr lang="en-US" i="1" dirty="0"/>
              <a:t>BLAST - The Far-infrared/radio Correlation in Distant Galaxies</a:t>
            </a:r>
            <a:r>
              <a:rPr lang="en-US" dirty="0"/>
              <a:t>" </a:t>
            </a:r>
          </a:p>
          <a:p>
            <a:r>
              <a:rPr lang="en-US" dirty="0" smtClean="0"/>
              <a:t>- R</a:t>
            </a:r>
            <a:r>
              <a:rPr lang="en-US" dirty="0"/>
              <a:t>. </a:t>
            </a:r>
            <a:r>
              <a:rPr lang="en-US" dirty="0" err="1"/>
              <a:t>Ivison</a:t>
            </a:r>
            <a:r>
              <a:rPr lang="en-US" dirty="0"/>
              <a:t> et al., 2010, </a:t>
            </a:r>
            <a:r>
              <a:rPr lang="en-US" i="1" dirty="0"/>
              <a:t>A&amp;A</a:t>
            </a:r>
            <a:r>
              <a:rPr lang="en-US" dirty="0"/>
              <a:t>, 518, L31, "</a:t>
            </a:r>
            <a:r>
              <a:rPr lang="en-US" i="1" dirty="0"/>
              <a:t>The Radio/Far Infrared Correlation as Probed By Herschel</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0" y="76200"/>
            <a:ext cx="89916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Against</a:t>
            </a:r>
            <a:r>
              <a:rPr lang="en-US" sz="4800" dirty="0" smtClean="0">
                <a:solidFill>
                  <a:srgbClr val="FF0000"/>
                </a:solidFill>
              </a:rPr>
              <a:t> Extragalactic</a:t>
            </a:r>
          </a:p>
        </p:txBody>
      </p:sp>
      <p:sp>
        <p:nvSpPr>
          <p:cNvPr id="3" name="TextBox 2"/>
          <p:cNvSpPr txBox="1"/>
          <p:nvPr/>
        </p:nvSpPr>
        <p:spPr>
          <a:xfrm>
            <a:off x="381000" y="986135"/>
            <a:ext cx="8610600" cy="461665"/>
          </a:xfrm>
          <a:prstGeom prst="rect">
            <a:avLst/>
          </a:prstGeom>
          <a:noFill/>
        </p:spPr>
        <p:txBody>
          <a:bodyPr wrap="square" rtlCol="0">
            <a:spAutoFit/>
          </a:bodyPr>
          <a:lstStyle/>
          <a:p>
            <a:r>
              <a:rPr lang="en-US" sz="2400" dirty="0" smtClean="0">
                <a:solidFill>
                  <a:srgbClr val="00B0F0"/>
                </a:solidFill>
                <a:latin typeface="+mj-lt"/>
              </a:rPr>
              <a:t>There are many problems with an extragalactic origin</a:t>
            </a:r>
          </a:p>
        </p:txBody>
      </p:sp>
      <p:sp>
        <p:nvSpPr>
          <p:cNvPr id="4" name="TextBox 3"/>
          <p:cNvSpPr txBox="1"/>
          <p:nvPr/>
        </p:nvSpPr>
        <p:spPr>
          <a:xfrm>
            <a:off x="381000" y="1577876"/>
            <a:ext cx="8610600" cy="461665"/>
          </a:xfrm>
          <a:prstGeom prst="rect">
            <a:avLst/>
          </a:prstGeom>
          <a:noFill/>
        </p:spPr>
        <p:txBody>
          <a:bodyPr wrap="square" rtlCol="0">
            <a:spAutoFit/>
          </a:bodyPr>
          <a:lstStyle/>
          <a:p>
            <a:r>
              <a:rPr lang="en-US" sz="2400" u="sng" dirty="0" smtClean="0">
                <a:latin typeface="+mj-lt"/>
              </a:rPr>
              <a:t>Models for radio source counts that fall too low</a:t>
            </a:r>
            <a:r>
              <a:rPr lang="en-US" sz="2400" dirty="0" smtClean="0">
                <a:latin typeface="+mj-lt"/>
              </a:rPr>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911" y="3810000"/>
            <a:ext cx="4306689"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3863876"/>
            <a:ext cx="4229100" cy="2308324"/>
          </a:xfrm>
          <a:prstGeom prst="rect">
            <a:avLst/>
          </a:prstGeom>
        </p:spPr>
        <p:txBody>
          <a:bodyPr wrap="square">
            <a:spAutoFit/>
          </a:bodyPr>
          <a:lstStyle/>
          <a:p>
            <a:pPr lvl="0"/>
            <a:r>
              <a:rPr lang="en-US" sz="2400" dirty="0">
                <a:solidFill>
                  <a:srgbClr val="000000"/>
                </a:solidFill>
                <a:latin typeface="Arial"/>
              </a:rPr>
              <a:t>[</a:t>
            </a:r>
            <a:r>
              <a:rPr lang="en-US" sz="2400" b="1" dirty="0" smtClean="0">
                <a:solidFill>
                  <a:srgbClr val="000000"/>
                </a:solidFill>
                <a:latin typeface="Arial"/>
              </a:rPr>
              <a:t>P(D</a:t>
            </a:r>
            <a:r>
              <a:rPr lang="en-US" sz="2400" b="1" dirty="0">
                <a:solidFill>
                  <a:srgbClr val="000000"/>
                </a:solidFill>
                <a:latin typeface="Arial"/>
              </a:rPr>
              <a:t>) analysis to probe radio source counts to very low </a:t>
            </a:r>
            <a:r>
              <a:rPr lang="en-US" sz="2400" b="1" dirty="0" smtClean="0">
                <a:solidFill>
                  <a:srgbClr val="000000"/>
                </a:solidFill>
                <a:latin typeface="Arial"/>
              </a:rPr>
              <a:t>fluxes</a:t>
            </a:r>
            <a:r>
              <a:rPr lang="en-US" sz="2400" dirty="0" smtClean="0">
                <a:solidFill>
                  <a:srgbClr val="000000"/>
                </a:solidFill>
                <a:latin typeface="Arial"/>
              </a:rPr>
              <a:t>]</a:t>
            </a:r>
            <a:endParaRPr lang="en-US" sz="2400" dirty="0">
              <a:solidFill>
                <a:srgbClr val="000000"/>
              </a:solidFill>
              <a:latin typeface="Arial"/>
            </a:endParaRPr>
          </a:p>
          <a:p>
            <a:pPr lvl="0"/>
            <a:r>
              <a:rPr lang="en-US" sz="2400" dirty="0">
                <a:solidFill>
                  <a:srgbClr val="000000"/>
                </a:solidFill>
              </a:rPr>
              <a:t>- J. Condon et al., 2012, </a:t>
            </a:r>
            <a:r>
              <a:rPr lang="en-US" sz="2400" i="1" dirty="0" err="1">
                <a:solidFill>
                  <a:srgbClr val="000000"/>
                </a:solidFill>
              </a:rPr>
              <a:t>ApJ</a:t>
            </a:r>
            <a:r>
              <a:rPr lang="en-US" sz="2400" dirty="0">
                <a:solidFill>
                  <a:srgbClr val="000000"/>
                </a:solidFill>
              </a:rPr>
              <a:t>, 758, 23 </a:t>
            </a:r>
          </a:p>
          <a:p>
            <a:pPr lvl="0"/>
            <a:endParaRPr lang="en-US" sz="2400" dirty="0">
              <a:solidFill>
                <a:srgbClr val="000000"/>
              </a:solidFill>
              <a:latin typeface="Arial"/>
            </a:endParaRPr>
          </a:p>
        </p:txBody>
      </p:sp>
      <p:sp>
        <p:nvSpPr>
          <p:cNvPr id="6" name="Rectangle 5"/>
          <p:cNvSpPr/>
          <p:nvPr/>
        </p:nvSpPr>
        <p:spPr>
          <a:xfrm>
            <a:off x="457200" y="2304871"/>
            <a:ext cx="6096000" cy="1200329"/>
          </a:xfrm>
          <a:prstGeom prst="rect">
            <a:avLst/>
          </a:prstGeom>
        </p:spPr>
        <p:txBody>
          <a:bodyPr wrap="square">
            <a:spAutoFit/>
          </a:bodyPr>
          <a:lstStyle/>
          <a:p>
            <a:pPr lvl="0"/>
            <a:r>
              <a:rPr lang="en-US" sz="2400" dirty="0">
                <a:solidFill>
                  <a:srgbClr val="000000"/>
                </a:solidFill>
              </a:rPr>
              <a:t>[</a:t>
            </a:r>
            <a:r>
              <a:rPr lang="en-US" sz="2400" b="1" dirty="0">
                <a:solidFill>
                  <a:srgbClr val="000000"/>
                </a:solidFill>
              </a:rPr>
              <a:t>from infrared counts and applying FRC</a:t>
            </a:r>
            <a:r>
              <a:rPr lang="en-US" sz="2400" dirty="0">
                <a:solidFill>
                  <a:srgbClr val="000000"/>
                </a:solidFill>
              </a:rPr>
              <a:t>]</a:t>
            </a:r>
            <a:endParaRPr lang="en-US" sz="2400" dirty="0">
              <a:solidFill>
                <a:srgbClr val="000000"/>
              </a:solidFill>
              <a:latin typeface="Arial"/>
            </a:endParaRPr>
          </a:p>
          <a:p>
            <a:pPr lvl="0"/>
            <a:r>
              <a:rPr lang="en-US" sz="2400" dirty="0">
                <a:solidFill>
                  <a:srgbClr val="000000"/>
                </a:solidFill>
              </a:rPr>
              <a:t>- P. </a:t>
            </a:r>
            <a:r>
              <a:rPr lang="en-US" sz="2400" dirty="0" err="1">
                <a:solidFill>
                  <a:srgbClr val="000000"/>
                </a:solidFill>
              </a:rPr>
              <a:t>Ponente</a:t>
            </a:r>
            <a:r>
              <a:rPr lang="en-US" sz="2400" dirty="0">
                <a:solidFill>
                  <a:srgbClr val="000000"/>
                </a:solidFill>
              </a:rPr>
              <a:t> et al., 2011, </a:t>
            </a:r>
            <a:r>
              <a:rPr lang="en-US" sz="2400" i="1" dirty="0">
                <a:solidFill>
                  <a:srgbClr val="000000"/>
                </a:solidFill>
              </a:rPr>
              <a:t>MNRAS</a:t>
            </a:r>
            <a:r>
              <a:rPr lang="en-US" sz="2400" dirty="0">
                <a:solidFill>
                  <a:srgbClr val="000000"/>
                </a:solidFill>
              </a:rPr>
              <a:t>, 419, 691</a:t>
            </a:r>
          </a:p>
          <a:p>
            <a:pPr lvl="0"/>
            <a:r>
              <a:rPr lang="en-US" sz="2400" dirty="0">
                <a:solidFill>
                  <a:srgbClr val="000000"/>
                </a:solidFill>
              </a:rPr>
              <a:t>- N. </a:t>
            </a:r>
            <a:r>
              <a:rPr lang="en-US" sz="2400" dirty="0" err="1">
                <a:solidFill>
                  <a:srgbClr val="000000"/>
                </a:solidFill>
              </a:rPr>
              <a:t>Ysard</a:t>
            </a:r>
            <a:r>
              <a:rPr lang="en-US" sz="2400" dirty="0">
                <a:solidFill>
                  <a:srgbClr val="000000"/>
                </a:solidFill>
              </a:rPr>
              <a:t> &amp; G. </a:t>
            </a:r>
            <a:r>
              <a:rPr lang="en-US" sz="2400" dirty="0" err="1">
                <a:solidFill>
                  <a:srgbClr val="000000"/>
                </a:solidFill>
              </a:rPr>
              <a:t>Lagache</a:t>
            </a:r>
            <a:r>
              <a:rPr lang="en-US" sz="2400" dirty="0">
                <a:solidFill>
                  <a:srgbClr val="000000"/>
                </a:solidFill>
              </a:rPr>
              <a:t>, 2012, </a:t>
            </a:r>
            <a:r>
              <a:rPr lang="en-US" sz="2400" i="1" dirty="0">
                <a:solidFill>
                  <a:srgbClr val="000000"/>
                </a:solidFill>
              </a:rPr>
              <a:t>A&amp;A</a:t>
            </a:r>
            <a:r>
              <a:rPr lang="en-US" sz="2400" dirty="0">
                <a:solidFill>
                  <a:srgbClr val="000000"/>
                </a:solidFill>
              </a:rPr>
              <a:t>, 547</a:t>
            </a:r>
            <a:endParaRPr lang="en-US" sz="2400" dirty="0">
              <a:solidFill>
                <a:srgbClr val="000000"/>
              </a:solidFill>
              <a:latin typeface="Arial"/>
            </a:endParaRPr>
          </a:p>
        </p:txBody>
      </p:sp>
    </p:spTree>
    <p:extLst>
      <p:ext uri="{BB962C8B-B14F-4D97-AF65-F5344CB8AC3E}">
        <p14:creationId xmlns:p14="http://schemas.microsoft.com/office/powerpoint/2010/main" val="69871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0" y="76200"/>
            <a:ext cx="89916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Against</a:t>
            </a:r>
            <a:r>
              <a:rPr lang="en-US" sz="4800" dirty="0" smtClean="0">
                <a:solidFill>
                  <a:srgbClr val="FF0000"/>
                </a:solidFill>
              </a:rPr>
              <a:t> Extragalactic</a:t>
            </a:r>
          </a:p>
        </p:txBody>
      </p:sp>
      <p:sp>
        <p:nvSpPr>
          <p:cNvPr id="3" name="TextBox 2"/>
          <p:cNvSpPr txBox="1"/>
          <p:nvPr/>
        </p:nvSpPr>
        <p:spPr>
          <a:xfrm>
            <a:off x="381000" y="990600"/>
            <a:ext cx="8610600" cy="461665"/>
          </a:xfrm>
          <a:prstGeom prst="rect">
            <a:avLst/>
          </a:prstGeom>
          <a:noFill/>
        </p:spPr>
        <p:txBody>
          <a:bodyPr wrap="square" rtlCol="0">
            <a:spAutoFit/>
          </a:bodyPr>
          <a:lstStyle/>
          <a:p>
            <a:r>
              <a:rPr lang="en-US" sz="2400" dirty="0" smtClean="0">
                <a:solidFill>
                  <a:srgbClr val="00B0F0"/>
                </a:solidFill>
                <a:latin typeface="+mj-lt"/>
              </a:rPr>
              <a:t>There are many problems with an extragalactic origin</a:t>
            </a:r>
          </a:p>
        </p:txBody>
      </p:sp>
      <p:sp>
        <p:nvSpPr>
          <p:cNvPr id="4" name="TextBox 3"/>
          <p:cNvSpPr txBox="1"/>
          <p:nvPr/>
        </p:nvSpPr>
        <p:spPr>
          <a:xfrm>
            <a:off x="381000" y="1647885"/>
            <a:ext cx="4150179" cy="4524315"/>
          </a:xfrm>
          <a:prstGeom prst="rect">
            <a:avLst/>
          </a:prstGeom>
          <a:noFill/>
        </p:spPr>
        <p:txBody>
          <a:bodyPr wrap="square" rtlCol="0">
            <a:spAutoFit/>
          </a:bodyPr>
          <a:lstStyle/>
          <a:p>
            <a:r>
              <a:rPr lang="en-US" sz="2400" dirty="0" smtClean="0"/>
              <a:t>- G</a:t>
            </a:r>
            <a:r>
              <a:rPr lang="en-US" sz="2400" dirty="0"/>
              <a:t>. </a:t>
            </a:r>
            <a:r>
              <a:rPr lang="en-US" sz="2400" dirty="0" smtClean="0"/>
              <a:t>Holder (2014, </a:t>
            </a:r>
            <a:r>
              <a:rPr lang="en-US" sz="2400" i="1" dirty="0" err="1" smtClean="0"/>
              <a:t>ApJ</a:t>
            </a:r>
            <a:r>
              <a:rPr lang="en-US" sz="2400" dirty="0" smtClean="0"/>
              <a:t>, 780, 112) </a:t>
            </a:r>
            <a:r>
              <a:rPr lang="en-US" sz="2400" dirty="0"/>
              <a:t>"</a:t>
            </a:r>
            <a:r>
              <a:rPr lang="en-US" sz="2400" i="1" dirty="0"/>
              <a:t>The Unusual Smoothness of the Extragalactic Unresolved Radio Background</a:t>
            </a:r>
            <a:r>
              <a:rPr lang="en-US" sz="2400" dirty="0"/>
              <a:t>"  </a:t>
            </a:r>
          </a:p>
          <a:p>
            <a:r>
              <a:rPr lang="en-US" sz="2400" dirty="0" err="1" smtClean="0"/>
              <a:t>Arcminute</a:t>
            </a:r>
            <a:r>
              <a:rPr lang="en-US" sz="2400" dirty="0" smtClean="0"/>
              <a:t>-scale </a:t>
            </a:r>
            <a:r>
              <a:rPr lang="en-US" sz="2400" dirty="0"/>
              <a:t>fluctuations seen at 4.86 and 8.4 GHz </a:t>
            </a:r>
            <a:r>
              <a:rPr lang="en-US" sz="2400" dirty="0" smtClean="0"/>
              <a:t>are so small that the Radio Background </a:t>
            </a:r>
            <a:r>
              <a:rPr lang="en-US" sz="2400" dirty="0"/>
              <a:t>sources must not be clustered like large scale </a:t>
            </a:r>
            <a:r>
              <a:rPr lang="en-US" sz="2400" dirty="0" smtClean="0"/>
              <a:t>structure</a:t>
            </a:r>
          </a:p>
          <a:p>
            <a:endParaRPr lang="en-US" sz="2400" dirty="0">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1179" y="2438400"/>
            <a:ext cx="4438650"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28600" y="6172200"/>
            <a:ext cx="4302579" cy="646331"/>
          </a:xfrm>
          <a:prstGeom prst="rect">
            <a:avLst/>
          </a:prstGeom>
          <a:noFill/>
        </p:spPr>
        <p:txBody>
          <a:bodyPr wrap="square" rtlCol="0">
            <a:spAutoFit/>
          </a:bodyPr>
          <a:lstStyle/>
          <a:p>
            <a:r>
              <a:rPr lang="en-US" dirty="0" smtClean="0"/>
              <a:t>However if the mechanism is z&gt;5, then these constraints are evaded</a:t>
            </a:r>
            <a:endParaRPr lang="en-US" dirty="0"/>
          </a:p>
        </p:txBody>
      </p:sp>
    </p:spTree>
    <p:extLst>
      <p:ext uri="{BB962C8B-B14F-4D97-AF65-F5344CB8AC3E}">
        <p14:creationId xmlns:p14="http://schemas.microsoft.com/office/powerpoint/2010/main" val="422952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0" y="76200"/>
            <a:ext cx="89916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Against</a:t>
            </a:r>
            <a:r>
              <a:rPr lang="en-US" sz="4800" dirty="0" smtClean="0">
                <a:solidFill>
                  <a:srgbClr val="FF0000"/>
                </a:solidFill>
              </a:rPr>
              <a:t> Extragalactic</a:t>
            </a:r>
          </a:p>
        </p:txBody>
      </p:sp>
      <p:sp>
        <p:nvSpPr>
          <p:cNvPr id="3" name="TextBox 2"/>
          <p:cNvSpPr txBox="1"/>
          <p:nvPr/>
        </p:nvSpPr>
        <p:spPr>
          <a:xfrm>
            <a:off x="381000" y="990600"/>
            <a:ext cx="8610600" cy="461665"/>
          </a:xfrm>
          <a:prstGeom prst="rect">
            <a:avLst/>
          </a:prstGeom>
          <a:noFill/>
        </p:spPr>
        <p:txBody>
          <a:bodyPr wrap="square" rtlCol="0">
            <a:spAutoFit/>
          </a:bodyPr>
          <a:lstStyle/>
          <a:p>
            <a:r>
              <a:rPr lang="en-US" sz="2400" dirty="0" smtClean="0">
                <a:solidFill>
                  <a:srgbClr val="00B0F0"/>
                </a:solidFill>
                <a:latin typeface="+mj-lt"/>
              </a:rPr>
              <a:t>There are many problems with an extragalactic origin</a:t>
            </a:r>
          </a:p>
        </p:txBody>
      </p:sp>
      <p:sp>
        <p:nvSpPr>
          <p:cNvPr id="4" name="TextBox 3"/>
          <p:cNvSpPr txBox="1"/>
          <p:nvPr/>
        </p:nvSpPr>
        <p:spPr>
          <a:xfrm>
            <a:off x="381000" y="1647885"/>
            <a:ext cx="8610600" cy="2308324"/>
          </a:xfrm>
          <a:prstGeom prst="rect">
            <a:avLst/>
          </a:prstGeom>
          <a:noFill/>
        </p:spPr>
        <p:txBody>
          <a:bodyPr wrap="square" rtlCol="0">
            <a:spAutoFit/>
          </a:bodyPr>
          <a:lstStyle/>
          <a:p>
            <a:endParaRPr lang="en-US" sz="2400" dirty="0">
              <a:latin typeface="+mj-lt"/>
            </a:endParaRPr>
          </a:p>
          <a:p>
            <a:r>
              <a:rPr lang="en-US" sz="2400" dirty="0" smtClean="0"/>
              <a:t>- J</a:t>
            </a:r>
            <a:r>
              <a:rPr lang="en-US" sz="2400" dirty="0"/>
              <a:t>. Cline &amp; A, Vincent, 2013, </a:t>
            </a:r>
            <a:r>
              <a:rPr lang="en-US" sz="2400" i="1" dirty="0"/>
              <a:t>JCAP</a:t>
            </a:r>
            <a:r>
              <a:rPr lang="en-US" sz="2400" dirty="0"/>
              <a:t>, 02, 011C "</a:t>
            </a:r>
            <a:r>
              <a:rPr lang="en-US" sz="2400" i="1" dirty="0"/>
              <a:t>Cosmological Origin of </a:t>
            </a:r>
            <a:r>
              <a:rPr lang="en-US" sz="2400" i="1" dirty="0" err="1"/>
              <a:t>Anomolous</a:t>
            </a:r>
            <a:r>
              <a:rPr lang="en-US" sz="2400" i="1" dirty="0"/>
              <a:t> Radio Background</a:t>
            </a:r>
            <a:r>
              <a:rPr lang="en-US" sz="2400" dirty="0"/>
              <a:t>" </a:t>
            </a:r>
            <a:endParaRPr lang="en-US" sz="2400" dirty="0" smtClean="0"/>
          </a:p>
          <a:p>
            <a:r>
              <a:rPr lang="en-US" sz="2400" dirty="0" smtClean="0"/>
              <a:t>Building </a:t>
            </a:r>
            <a:r>
              <a:rPr lang="en-US" sz="2400" dirty="0"/>
              <a:t>on Holder they consider cosmological </a:t>
            </a:r>
            <a:r>
              <a:rPr lang="en-US" sz="2400" dirty="0" smtClean="0"/>
              <a:t>(high z) injections </a:t>
            </a:r>
            <a:r>
              <a:rPr lang="en-US" sz="2400" dirty="0"/>
              <a:t>of photons (can't do) and electrons (needed mag field is too high).  </a:t>
            </a:r>
            <a:endParaRPr lang="en-US" sz="2400" dirty="0">
              <a:latin typeface="+mj-lt"/>
            </a:endParaRPr>
          </a:p>
        </p:txBody>
      </p:sp>
    </p:spTree>
    <p:extLst>
      <p:ext uri="{BB962C8B-B14F-4D97-AF65-F5344CB8AC3E}">
        <p14:creationId xmlns:p14="http://schemas.microsoft.com/office/powerpoint/2010/main" val="1428921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For</a:t>
            </a:r>
            <a:r>
              <a:rPr lang="en-US" sz="4800" dirty="0" smtClean="0">
                <a:solidFill>
                  <a:srgbClr val="FF0000"/>
                </a:solidFill>
              </a:rPr>
              <a:t> Galactic</a:t>
            </a:r>
          </a:p>
        </p:txBody>
      </p:sp>
      <p:sp>
        <p:nvSpPr>
          <p:cNvPr id="4" name="TextBox 3"/>
          <p:cNvSpPr txBox="1"/>
          <p:nvPr/>
        </p:nvSpPr>
        <p:spPr>
          <a:xfrm>
            <a:off x="348343" y="1196876"/>
            <a:ext cx="8610600" cy="2308324"/>
          </a:xfrm>
          <a:prstGeom prst="rect">
            <a:avLst/>
          </a:prstGeom>
          <a:noFill/>
        </p:spPr>
        <p:txBody>
          <a:bodyPr wrap="square" rtlCol="0">
            <a:spAutoFit/>
          </a:bodyPr>
          <a:lstStyle/>
          <a:p>
            <a:r>
              <a:rPr lang="en-US" sz="2400" dirty="0"/>
              <a:t>R. </a:t>
            </a:r>
            <a:r>
              <a:rPr lang="en-US" sz="2400" dirty="0" err="1"/>
              <a:t>Subrahmanyan</a:t>
            </a:r>
            <a:r>
              <a:rPr lang="en-US" sz="2400" dirty="0"/>
              <a:t> &amp; R. </a:t>
            </a:r>
            <a:r>
              <a:rPr lang="en-US" sz="2400" dirty="0" err="1"/>
              <a:t>Cowsik</a:t>
            </a:r>
            <a:r>
              <a:rPr lang="en-US" sz="2400" dirty="0"/>
              <a:t>, 2013, </a:t>
            </a:r>
            <a:r>
              <a:rPr lang="en-US" sz="2400" i="1" dirty="0" err="1"/>
              <a:t>ApJ</a:t>
            </a:r>
            <a:r>
              <a:rPr lang="en-US" sz="2400" dirty="0"/>
              <a:t>, </a:t>
            </a:r>
            <a:r>
              <a:rPr lang="en-US" sz="2400" dirty="0" smtClean="0"/>
              <a:t>776, 42 "</a:t>
            </a:r>
            <a:r>
              <a:rPr lang="en-US" sz="2400" i="1" dirty="0" smtClean="0"/>
              <a:t>Is </a:t>
            </a:r>
            <a:r>
              <a:rPr lang="en-US" sz="2400" i="1" dirty="0"/>
              <a:t>there an unaccounted excess Extragalactic Cosmic Radio Background?</a:t>
            </a:r>
            <a:r>
              <a:rPr lang="en-US" sz="2400" dirty="0"/>
              <a:t>"  </a:t>
            </a:r>
          </a:p>
          <a:p>
            <a:r>
              <a:rPr lang="en-US" sz="2400" dirty="0" smtClean="0"/>
              <a:t>They </a:t>
            </a:r>
            <a:r>
              <a:rPr lang="en-US" sz="2400" dirty="0"/>
              <a:t>use a </a:t>
            </a:r>
            <a:r>
              <a:rPr lang="en-US" sz="2400" dirty="0" smtClean="0"/>
              <a:t>2-component 5-parameter vs frequency Galactic </a:t>
            </a:r>
            <a:r>
              <a:rPr lang="en-US" sz="2400" dirty="0"/>
              <a:t>spatial model for radio emission to get a much higher halo </a:t>
            </a:r>
            <a:r>
              <a:rPr lang="en-US" sz="2400" dirty="0" smtClean="0"/>
              <a:t>component. </a:t>
            </a:r>
            <a:endParaRPr lang="en-US" sz="2400" dirty="0">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7133" y="3561199"/>
            <a:ext cx="3097667" cy="2611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8" descr="haslaml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581400"/>
            <a:ext cx="3505200" cy="2190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5996855"/>
            <a:ext cx="7654531" cy="461665"/>
          </a:xfrm>
          <a:prstGeom prst="rect">
            <a:avLst/>
          </a:prstGeom>
          <a:noFill/>
        </p:spPr>
        <p:txBody>
          <a:bodyPr wrap="none" rtlCol="0">
            <a:spAutoFit/>
          </a:bodyPr>
          <a:lstStyle/>
          <a:p>
            <a:r>
              <a:rPr lang="en-US" sz="2400" dirty="0" smtClean="0"/>
              <a:t>(But see test of this model discussed in A. </a:t>
            </a:r>
            <a:r>
              <a:rPr lang="en-US" sz="2400" dirty="0" err="1" smtClean="0"/>
              <a:t>Kogut’s</a:t>
            </a:r>
            <a:r>
              <a:rPr lang="en-US" sz="2400" dirty="0" smtClean="0"/>
              <a:t> talk)</a:t>
            </a:r>
            <a:endParaRPr lang="en-US" sz="2400" dirty="0"/>
          </a:p>
        </p:txBody>
      </p:sp>
    </p:spTree>
    <p:extLst>
      <p:ext uri="{BB962C8B-B14F-4D97-AF65-F5344CB8AC3E}">
        <p14:creationId xmlns:p14="http://schemas.microsoft.com/office/powerpoint/2010/main" val="197917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For</a:t>
            </a:r>
            <a:r>
              <a:rPr lang="en-US" sz="4800" dirty="0" smtClean="0">
                <a:solidFill>
                  <a:srgbClr val="FF0000"/>
                </a:solidFill>
              </a:rPr>
              <a:t> Galactic</a:t>
            </a:r>
          </a:p>
        </p:txBody>
      </p:sp>
      <p:sp>
        <p:nvSpPr>
          <p:cNvPr id="4" name="TextBox 3"/>
          <p:cNvSpPr txBox="1"/>
          <p:nvPr/>
        </p:nvSpPr>
        <p:spPr>
          <a:xfrm>
            <a:off x="348343" y="1196876"/>
            <a:ext cx="8610600" cy="3046988"/>
          </a:xfrm>
          <a:prstGeom prst="rect">
            <a:avLst/>
          </a:prstGeom>
          <a:noFill/>
        </p:spPr>
        <p:txBody>
          <a:bodyPr wrap="square" rtlCol="0">
            <a:spAutoFit/>
          </a:bodyPr>
          <a:lstStyle/>
          <a:p>
            <a:r>
              <a:rPr lang="en-US" sz="2400" dirty="0" smtClean="0"/>
              <a:t>E. Orlando &amp; A. Strong, </a:t>
            </a:r>
            <a:r>
              <a:rPr lang="en-US" sz="2400" dirty="0"/>
              <a:t>2013, </a:t>
            </a:r>
            <a:r>
              <a:rPr lang="en-US" sz="2400" i="1" dirty="0" smtClean="0"/>
              <a:t>MNRAS</a:t>
            </a:r>
            <a:r>
              <a:rPr lang="en-US" sz="2400" dirty="0" smtClean="0"/>
              <a:t>, 436, 2127 “</a:t>
            </a:r>
            <a:r>
              <a:rPr lang="en-US" sz="2400" i="1" dirty="0" smtClean="0"/>
              <a:t>Galactic Synchrotron Emission with Cosmic Ray Propagation</a:t>
            </a:r>
            <a:r>
              <a:rPr lang="en-US" sz="2400" dirty="0" smtClean="0"/>
              <a:t>"  </a:t>
            </a:r>
          </a:p>
          <a:p>
            <a:endParaRPr lang="en-US" sz="2400" dirty="0"/>
          </a:p>
          <a:p>
            <a:r>
              <a:rPr lang="en-US" sz="2400" dirty="0" smtClean="0"/>
              <a:t>They present new models of Galactic synchrotron obtained by considering CR propagation with GALPROP.</a:t>
            </a:r>
          </a:p>
          <a:p>
            <a:endParaRPr lang="en-US" sz="2400" dirty="0">
              <a:latin typeface="+mj-lt"/>
            </a:endParaRPr>
          </a:p>
          <a:p>
            <a:r>
              <a:rPr lang="en-US" sz="2400" dirty="0" smtClean="0">
                <a:latin typeface="+mj-lt"/>
              </a:rPr>
              <a:t>Can reproduce level (?) of radio background at 408 MHz with a 10 </a:t>
            </a:r>
            <a:r>
              <a:rPr lang="en-US" sz="2400" dirty="0" err="1" smtClean="0">
                <a:latin typeface="+mj-lt"/>
              </a:rPr>
              <a:t>kpc</a:t>
            </a:r>
            <a:r>
              <a:rPr lang="en-US" sz="2400" dirty="0" smtClean="0">
                <a:latin typeface="+mj-lt"/>
              </a:rPr>
              <a:t> cosmic ray halo.</a:t>
            </a:r>
            <a:endParaRPr lang="en-US" sz="2400" dirty="0">
              <a:latin typeface="+mj-lt"/>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5262" y="4134038"/>
            <a:ext cx="4986338" cy="2647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1148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The Case </a:t>
            </a:r>
            <a:r>
              <a:rPr lang="en-US" sz="4800" b="1" i="1" dirty="0" smtClean="0">
                <a:solidFill>
                  <a:srgbClr val="FF0000"/>
                </a:solidFill>
              </a:rPr>
              <a:t>Against</a:t>
            </a:r>
            <a:r>
              <a:rPr lang="en-US" sz="4800" dirty="0" smtClean="0">
                <a:solidFill>
                  <a:srgbClr val="FF0000"/>
                </a:solidFill>
              </a:rPr>
              <a:t> Galactic</a:t>
            </a:r>
          </a:p>
        </p:txBody>
      </p:sp>
      <p:pic>
        <p:nvPicPr>
          <p:cNvPr id="5" name="Picture 3" descr="hst_galax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148138"/>
            <a:ext cx="3200400" cy="257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228600" y="3352800"/>
            <a:ext cx="4800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2000" dirty="0"/>
              <a:t> </a:t>
            </a:r>
            <a:r>
              <a:rPr lang="en-US" sz="2000" dirty="0" smtClean="0"/>
              <a:t>Large scale Galactic radio emission is well fit by a </a:t>
            </a:r>
            <a:r>
              <a:rPr lang="en-US" sz="2000" dirty="0" err="1"/>
              <a:t>csc</a:t>
            </a:r>
            <a:r>
              <a:rPr lang="en-US" sz="2000" dirty="0"/>
              <a:t>(b) </a:t>
            </a:r>
            <a:r>
              <a:rPr lang="en-US" sz="2000" dirty="0" smtClean="0"/>
              <a:t>spatial model, and a correlation of radio with C+ emission at 158 µm agrees</a:t>
            </a:r>
            <a:endParaRPr lang="en-US" sz="2000" dirty="0"/>
          </a:p>
        </p:txBody>
      </p:sp>
      <p:sp>
        <p:nvSpPr>
          <p:cNvPr id="7" name="Text Box 5"/>
          <p:cNvSpPr txBox="1">
            <a:spLocks noChangeArrowheads="1"/>
          </p:cNvSpPr>
          <p:nvPr/>
        </p:nvSpPr>
        <p:spPr bwMode="auto">
          <a:xfrm>
            <a:off x="228600" y="645855"/>
            <a:ext cx="8458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endParaRPr lang="en-US" sz="2000" dirty="0"/>
          </a:p>
          <a:p>
            <a:pPr eaLnBrk="1" hangingPunct="1">
              <a:buFontTx/>
              <a:buChar char="•"/>
            </a:pPr>
            <a:r>
              <a:rPr lang="en-US" sz="2000" dirty="0"/>
              <a:t> The same X-ray </a:t>
            </a:r>
            <a:r>
              <a:rPr lang="en-US" sz="2000" dirty="0" smtClean="0"/>
              <a:t>inverse-</a:t>
            </a:r>
            <a:r>
              <a:rPr lang="en-US" sz="2000" dirty="0"/>
              <a:t>C</a:t>
            </a:r>
            <a:r>
              <a:rPr lang="en-US" sz="2000" dirty="0" smtClean="0"/>
              <a:t>ompton </a:t>
            </a:r>
            <a:r>
              <a:rPr lang="en-US" sz="2000" dirty="0"/>
              <a:t>argument applies to our Galactic halo, where FR measures show the mag field is ~1 </a:t>
            </a:r>
            <a:r>
              <a:rPr lang="el-GR" sz="2000" dirty="0">
                <a:cs typeface="Arial" charset="0"/>
              </a:rPr>
              <a:t>μ</a:t>
            </a:r>
            <a:r>
              <a:rPr lang="en-US" sz="2000" dirty="0">
                <a:cs typeface="Arial" charset="0"/>
              </a:rPr>
              <a:t>G (Taylor et al, 2009, </a:t>
            </a:r>
            <a:r>
              <a:rPr lang="en-US" sz="2000" i="1" dirty="0" err="1">
                <a:cs typeface="Arial" charset="0"/>
              </a:rPr>
              <a:t>ApJ</a:t>
            </a:r>
            <a:r>
              <a:rPr lang="en-US" sz="2000" dirty="0">
                <a:cs typeface="Arial" charset="0"/>
              </a:rPr>
              <a:t>, 702, 1230</a:t>
            </a:r>
            <a:r>
              <a:rPr lang="en-US" sz="2000" dirty="0" smtClean="0">
                <a:cs typeface="Arial" charset="0"/>
              </a:rPr>
              <a:t>) and optical/UV flux is higher</a:t>
            </a:r>
            <a:endParaRPr lang="en-US" sz="2000" dirty="0">
              <a:cs typeface="Arial" charset="0"/>
            </a:endParaRPr>
          </a:p>
          <a:p>
            <a:pPr eaLnBrk="1" hangingPunct="1">
              <a:buFontTx/>
              <a:buChar char="•"/>
            </a:pPr>
            <a:endParaRPr lang="en-US" sz="2000" dirty="0">
              <a:cs typeface="Arial" charset="0"/>
            </a:endParaRPr>
          </a:p>
          <a:p>
            <a:pPr eaLnBrk="1" hangingPunct="1">
              <a:buFontTx/>
              <a:buChar char="•"/>
            </a:pPr>
            <a:r>
              <a:rPr lang="en-US" sz="2000" dirty="0">
                <a:cs typeface="Arial" charset="0"/>
              </a:rPr>
              <a:t> The local Radio-FIR correlation can be applied to the </a:t>
            </a:r>
            <a:r>
              <a:rPr lang="en-US" sz="2000" dirty="0" smtClean="0">
                <a:cs typeface="Arial" charset="0"/>
              </a:rPr>
              <a:t>COBE-FIRAS </a:t>
            </a:r>
            <a:r>
              <a:rPr lang="en-US" sz="2000" dirty="0">
                <a:cs typeface="Arial" charset="0"/>
              </a:rPr>
              <a:t>measured level of high latitude </a:t>
            </a:r>
            <a:r>
              <a:rPr lang="en-US" sz="2000" dirty="0" smtClean="0">
                <a:cs typeface="Arial" charset="0"/>
              </a:rPr>
              <a:t>infrared Galactic </a:t>
            </a:r>
            <a:r>
              <a:rPr lang="en-US" sz="2000" dirty="0">
                <a:cs typeface="Arial" charset="0"/>
              </a:rPr>
              <a:t>emission and it comes out much lower than </a:t>
            </a:r>
            <a:r>
              <a:rPr lang="en-US" sz="2000" dirty="0" smtClean="0">
                <a:cs typeface="Arial" charset="0"/>
              </a:rPr>
              <a:t>the radio background</a:t>
            </a:r>
            <a:endParaRPr lang="el-GR" sz="2000" dirty="0">
              <a:cs typeface="Arial" charset="0"/>
            </a:endParaRPr>
          </a:p>
        </p:txBody>
      </p:sp>
      <p:sp>
        <p:nvSpPr>
          <p:cNvPr id="8" name="Text Box 4"/>
          <p:cNvSpPr txBox="1">
            <a:spLocks noChangeArrowheads="1"/>
          </p:cNvSpPr>
          <p:nvPr/>
        </p:nvSpPr>
        <p:spPr bwMode="auto">
          <a:xfrm>
            <a:off x="228600" y="4953000"/>
            <a:ext cx="480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2000" dirty="0" smtClean="0"/>
              <a:t> Recent paper by </a:t>
            </a:r>
            <a:r>
              <a:rPr lang="en-US" sz="2000" dirty="0" err="1" smtClean="0"/>
              <a:t>Fornengo</a:t>
            </a:r>
            <a:r>
              <a:rPr lang="en-US" sz="2000" dirty="0" smtClean="0"/>
              <a:t> et </a:t>
            </a:r>
            <a:r>
              <a:rPr lang="en-US" sz="2000" dirty="0"/>
              <a:t>al. </a:t>
            </a:r>
            <a:r>
              <a:rPr lang="en-US" sz="2000" dirty="0" smtClean="0"/>
              <a:t>(2014</a:t>
            </a:r>
            <a:r>
              <a:rPr lang="en-US" sz="2000" dirty="0"/>
              <a:t>, </a:t>
            </a:r>
            <a:r>
              <a:rPr lang="en-US" sz="2000" i="1" dirty="0"/>
              <a:t>JCAP</a:t>
            </a:r>
            <a:r>
              <a:rPr lang="en-US" sz="2000" dirty="0"/>
              <a:t>, </a:t>
            </a:r>
            <a:r>
              <a:rPr lang="en-US" sz="2000" dirty="0" smtClean="0"/>
              <a:t>accepted, arXiv:1402.2218) with detailed Galactic synchrotron modeling</a:t>
            </a:r>
            <a:endParaRPr lang="en-US" sz="2000" dirty="0"/>
          </a:p>
        </p:txBody>
      </p:sp>
      <p:sp>
        <p:nvSpPr>
          <p:cNvPr id="2" name="TextBox 1"/>
          <p:cNvSpPr txBox="1"/>
          <p:nvPr/>
        </p:nvSpPr>
        <p:spPr>
          <a:xfrm>
            <a:off x="457200" y="6324600"/>
            <a:ext cx="4621843" cy="369332"/>
          </a:xfrm>
          <a:prstGeom prst="rect">
            <a:avLst/>
          </a:prstGeom>
          <a:noFill/>
        </p:spPr>
        <p:txBody>
          <a:bodyPr wrap="none" rtlCol="0">
            <a:spAutoFit/>
          </a:bodyPr>
          <a:lstStyle/>
          <a:p>
            <a:r>
              <a:rPr lang="en-US" dirty="0" smtClean="0"/>
              <a:t>(See talk by A. </a:t>
            </a:r>
            <a:r>
              <a:rPr lang="en-US" dirty="0" err="1" smtClean="0"/>
              <a:t>Kogut</a:t>
            </a:r>
            <a:r>
              <a:rPr lang="en-US" dirty="0" smtClean="0"/>
              <a:t> for further discussion)</a:t>
            </a:r>
            <a:endParaRPr lang="en-US" dirty="0"/>
          </a:p>
        </p:txBody>
      </p:sp>
    </p:spTree>
    <p:extLst>
      <p:ext uri="{BB962C8B-B14F-4D97-AF65-F5344CB8AC3E}">
        <p14:creationId xmlns:p14="http://schemas.microsoft.com/office/powerpoint/2010/main" val="188054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Ok, More Exotic Explanations?</a:t>
            </a:r>
          </a:p>
        </p:txBody>
      </p:sp>
      <p:sp>
        <p:nvSpPr>
          <p:cNvPr id="7" name="Text Box 5"/>
          <p:cNvSpPr txBox="1">
            <a:spLocks noChangeArrowheads="1"/>
          </p:cNvSpPr>
          <p:nvPr/>
        </p:nvSpPr>
        <p:spPr bwMode="auto">
          <a:xfrm>
            <a:off x="228600" y="914400"/>
            <a:ext cx="845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smtClean="0"/>
              <a:t>If our Galaxy doesn’t work, and other galaxies don’t work…</a:t>
            </a:r>
            <a:endParaRPr lang="en-US" sz="2000" dirty="0"/>
          </a:p>
        </p:txBody>
      </p:sp>
      <p:sp>
        <p:nvSpPr>
          <p:cNvPr id="2" name="Rectangle 1"/>
          <p:cNvSpPr/>
          <p:nvPr/>
        </p:nvSpPr>
        <p:spPr>
          <a:xfrm>
            <a:off x="304800" y="1447800"/>
            <a:ext cx="8077200" cy="369332"/>
          </a:xfrm>
          <a:prstGeom prst="rect">
            <a:avLst/>
          </a:prstGeom>
        </p:spPr>
        <p:txBody>
          <a:bodyPr wrap="square">
            <a:spAutoFit/>
          </a:bodyPr>
          <a:lstStyle/>
          <a:p>
            <a:r>
              <a:rPr lang="en-US" dirty="0" smtClean="0">
                <a:solidFill>
                  <a:srgbClr val="00B0F0"/>
                </a:solidFill>
              </a:rPr>
              <a:t>Annihilating Dark Matter:</a:t>
            </a:r>
            <a:endParaRPr lang="en-US" dirty="0">
              <a:solidFill>
                <a:srgbClr val="00B0F0"/>
              </a:solidFill>
            </a:endParaRPr>
          </a:p>
        </p:txBody>
      </p:sp>
      <p:sp>
        <p:nvSpPr>
          <p:cNvPr id="3" name="Rectangle 2"/>
          <p:cNvSpPr/>
          <p:nvPr/>
        </p:nvSpPr>
        <p:spPr>
          <a:xfrm>
            <a:off x="304800" y="1905000"/>
            <a:ext cx="8534400" cy="4247317"/>
          </a:xfrm>
          <a:prstGeom prst="rect">
            <a:avLst/>
          </a:prstGeom>
        </p:spPr>
        <p:txBody>
          <a:bodyPr wrap="square">
            <a:spAutoFit/>
          </a:bodyPr>
          <a:lstStyle/>
          <a:p>
            <a:r>
              <a:rPr lang="en-US" dirty="0"/>
              <a:t>N. </a:t>
            </a:r>
            <a:r>
              <a:rPr lang="en-US" dirty="0" err="1"/>
              <a:t>Fornengo</a:t>
            </a:r>
            <a:r>
              <a:rPr lang="en-US" dirty="0"/>
              <a:t> R. </a:t>
            </a:r>
            <a:r>
              <a:rPr lang="en-US" dirty="0" err="1"/>
              <a:t>Lineros</a:t>
            </a:r>
            <a:r>
              <a:rPr lang="en-US" dirty="0"/>
              <a:t>, M. Regis, &amp; M. </a:t>
            </a:r>
            <a:r>
              <a:rPr lang="en-US" dirty="0" err="1"/>
              <a:t>Taoso</a:t>
            </a:r>
            <a:r>
              <a:rPr lang="en-US" dirty="0"/>
              <a:t>, 2011, </a:t>
            </a:r>
            <a:r>
              <a:rPr lang="en-US" i="1" dirty="0"/>
              <a:t>PRL</a:t>
            </a:r>
            <a:r>
              <a:rPr lang="en-US" dirty="0"/>
              <a:t>, 271302 "</a:t>
            </a:r>
            <a:r>
              <a:rPr lang="en-US" i="1" dirty="0"/>
              <a:t>Possibility of a Dark Matter Interpretation for the Excess in Isotropic Radio Emission Reported by ARCADE</a:t>
            </a:r>
            <a:r>
              <a:rPr lang="en-US" dirty="0"/>
              <a:t>" </a:t>
            </a:r>
          </a:p>
          <a:p>
            <a:r>
              <a:rPr lang="en-US" dirty="0" smtClean="0"/>
              <a:t>Dark </a:t>
            </a:r>
            <a:r>
              <a:rPr lang="en-US" dirty="0"/>
              <a:t>matter </a:t>
            </a:r>
            <a:r>
              <a:rPr lang="en-US" dirty="0" smtClean="0"/>
              <a:t>in filaments decays </a:t>
            </a:r>
            <a:r>
              <a:rPr lang="en-US" dirty="0"/>
              <a:t>into e- </a:t>
            </a:r>
            <a:r>
              <a:rPr lang="en-US" dirty="0" smtClean="0"/>
              <a:t>for synchrotron but </a:t>
            </a:r>
            <a:r>
              <a:rPr lang="en-US" dirty="0"/>
              <a:t>I think </a:t>
            </a:r>
            <a:r>
              <a:rPr lang="en-US" dirty="0" smtClean="0"/>
              <a:t>the needed magnetic </a:t>
            </a:r>
            <a:r>
              <a:rPr lang="en-US" dirty="0"/>
              <a:t>field </a:t>
            </a:r>
            <a:r>
              <a:rPr lang="en-US" dirty="0" smtClean="0"/>
              <a:t>is too high</a:t>
            </a:r>
            <a:endParaRPr lang="en-US" dirty="0"/>
          </a:p>
          <a:p>
            <a:r>
              <a:rPr lang="en-US" dirty="0"/>
              <a:t> </a:t>
            </a:r>
          </a:p>
          <a:p>
            <a:r>
              <a:rPr lang="en-US" dirty="0"/>
              <a:t>D. Hooper et al., 2012, </a:t>
            </a:r>
            <a:r>
              <a:rPr lang="en-US" i="1" dirty="0" smtClean="0"/>
              <a:t>PRD</a:t>
            </a:r>
            <a:r>
              <a:rPr lang="en-US" dirty="0"/>
              <a:t>, 863, 003H “</a:t>
            </a:r>
            <a:r>
              <a:rPr lang="en-US" i="1" dirty="0"/>
              <a:t>The Isotropic Radio Background and Annihilating Dark Matter</a:t>
            </a:r>
            <a:r>
              <a:rPr lang="en-US" dirty="0"/>
              <a:t>”  </a:t>
            </a:r>
          </a:p>
          <a:p>
            <a:r>
              <a:rPr lang="en-US" dirty="0" smtClean="0"/>
              <a:t>If annihilating DM </a:t>
            </a:r>
            <a:r>
              <a:rPr lang="en-US" dirty="0"/>
              <a:t>is responsible for radio </a:t>
            </a:r>
            <a:r>
              <a:rPr lang="en-US" dirty="0" smtClean="0"/>
              <a:t>background</a:t>
            </a:r>
            <a:r>
              <a:rPr lang="en-US" dirty="0"/>
              <a:t>, it is responsible for part of gamma-ray </a:t>
            </a:r>
            <a:r>
              <a:rPr lang="en-US" dirty="0" smtClean="0"/>
              <a:t>background too</a:t>
            </a:r>
            <a:endParaRPr lang="en-US" dirty="0"/>
          </a:p>
          <a:p>
            <a:r>
              <a:rPr lang="en-US" dirty="0"/>
              <a:t> </a:t>
            </a:r>
          </a:p>
          <a:p>
            <a:r>
              <a:rPr lang="en-US" dirty="0"/>
              <a:t>Y. Yang et al, 2013, </a:t>
            </a:r>
            <a:r>
              <a:rPr lang="en-US" i="1" dirty="0"/>
              <a:t>PRD</a:t>
            </a:r>
            <a:r>
              <a:rPr lang="en-US" dirty="0"/>
              <a:t>, 083519, “</a:t>
            </a:r>
            <a:r>
              <a:rPr lang="en-US" i="1" dirty="0"/>
              <a:t>Contribution of </a:t>
            </a:r>
            <a:r>
              <a:rPr lang="en-US" i="1" dirty="0" err="1"/>
              <a:t>Ultracompact</a:t>
            </a:r>
            <a:r>
              <a:rPr lang="en-US" i="1" dirty="0"/>
              <a:t> Dark Matter </a:t>
            </a:r>
            <a:r>
              <a:rPr lang="en-US" i="1" dirty="0" err="1"/>
              <a:t>Minihalos</a:t>
            </a:r>
            <a:r>
              <a:rPr lang="en-US" i="1" dirty="0"/>
              <a:t> to the Isotropic Radio Background</a:t>
            </a:r>
            <a:r>
              <a:rPr lang="en-US" dirty="0"/>
              <a:t>” </a:t>
            </a:r>
          </a:p>
          <a:p>
            <a:r>
              <a:rPr lang="en-US" dirty="0" smtClean="0"/>
              <a:t>DM </a:t>
            </a:r>
            <a:r>
              <a:rPr lang="en-US" dirty="0"/>
              <a:t>in UCMHs can produce CRB but would overproduce </a:t>
            </a:r>
            <a:r>
              <a:rPr lang="en-US" dirty="0" smtClean="0"/>
              <a:t>X-ray background </a:t>
            </a:r>
            <a:r>
              <a:rPr lang="en-US" dirty="0"/>
              <a:t>through </a:t>
            </a:r>
            <a:r>
              <a:rPr lang="en-US" dirty="0" smtClean="0"/>
              <a:t>inverse-Compton</a:t>
            </a:r>
            <a:endParaRPr lang="en-US" dirty="0"/>
          </a:p>
        </p:txBody>
      </p:sp>
    </p:spTree>
    <p:extLst>
      <p:ext uri="{BB962C8B-B14F-4D97-AF65-F5344CB8AC3E}">
        <p14:creationId xmlns:p14="http://schemas.microsoft.com/office/powerpoint/2010/main" val="312821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Ok, More Exotic Explanations?</a:t>
            </a:r>
          </a:p>
        </p:txBody>
      </p:sp>
      <p:sp>
        <p:nvSpPr>
          <p:cNvPr id="7" name="Text Box 5"/>
          <p:cNvSpPr txBox="1">
            <a:spLocks noChangeArrowheads="1"/>
          </p:cNvSpPr>
          <p:nvPr/>
        </p:nvSpPr>
        <p:spPr bwMode="auto">
          <a:xfrm>
            <a:off x="228600" y="914400"/>
            <a:ext cx="845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smtClean="0"/>
              <a:t>If our Galaxy doesn’t work, and other galaxies don’t work…</a:t>
            </a:r>
            <a:endParaRPr lang="en-US" sz="2000" dirty="0"/>
          </a:p>
        </p:txBody>
      </p:sp>
      <p:sp>
        <p:nvSpPr>
          <p:cNvPr id="2" name="Rectangle 1"/>
          <p:cNvSpPr/>
          <p:nvPr/>
        </p:nvSpPr>
        <p:spPr>
          <a:xfrm>
            <a:off x="304800" y="1447800"/>
            <a:ext cx="8077200" cy="369332"/>
          </a:xfrm>
          <a:prstGeom prst="rect">
            <a:avLst/>
          </a:prstGeom>
        </p:spPr>
        <p:txBody>
          <a:bodyPr wrap="square">
            <a:spAutoFit/>
          </a:bodyPr>
          <a:lstStyle/>
          <a:p>
            <a:r>
              <a:rPr lang="en-US" dirty="0" smtClean="0">
                <a:solidFill>
                  <a:srgbClr val="00B0F0"/>
                </a:solidFill>
              </a:rPr>
              <a:t>Or…:</a:t>
            </a:r>
            <a:endParaRPr lang="en-US" dirty="0">
              <a:solidFill>
                <a:srgbClr val="00B0F0"/>
              </a:solidFill>
            </a:endParaRPr>
          </a:p>
        </p:txBody>
      </p:sp>
      <p:sp>
        <p:nvSpPr>
          <p:cNvPr id="3" name="Rectangle 2"/>
          <p:cNvSpPr/>
          <p:nvPr/>
        </p:nvSpPr>
        <p:spPr>
          <a:xfrm>
            <a:off x="304800" y="1905000"/>
            <a:ext cx="8534400" cy="3416320"/>
          </a:xfrm>
          <a:prstGeom prst="rect">
            <a:avLst/>
          </a:prstGeom>
        </p:spPr>
        <p:txBody>
          <a:bodyPr wrap="square">
            <a:spAutoFit/>
          </a:bodyPr>
          <a:lstStyle/>
          <a:p>
            <a:r>
              <a:rPr lang="en-US" dirty="0"/>
              <a:t>K. Lawson &amp; A. </a:t>
            </a:r>
            <a:r>
              <a:rPr lang="en-US" dirty="0" err="1"/>
              <a:t>Zhitnitsky</a:t>
            </a:r>
            <a:r>
              <a:rPr lang="en-US" dirty="0"/>
              <a:t>, 2012, </a:t>
            </a:r>
            <a:r>
              <a:rPr lang="en-US" dirty="0" err="1"/>
              <a:t>arXiv</a:t>
            </a:r>
            <a:r>
              <a:rPr lang="en-US" dirty="0"/>
              <a:t>: 1210.2400 “</a:t>
            </a:r>
            <a:r>
              <a:rPr lang="en-US" i="1" dirty="0"/>
              <a:t>Isotropic Radio Background from Quark Nugget Dark Matter</a:t>
            </a:r>
            <a:r>
              <a:rPr lang="en-US" dirty="0"/>
              <a:t>” </a:t>
            </a:r>
          </a:p>
          <a:p>
            <a:r>
              <a:rPr lang="en-US" dirty="0" smtClean="0"/>
              <a:t>Nuggets </a:t>
            </a:r>
            <a:r>
              <a:rPr lang="en-US" dirty="0"/>
              <a:t>of dense matter and antimatter form the </a:t>
            </a:r>
            <a:r>
              <a:rPr lang="en-US" dirty="0" smtClean="0"/>
              <a:t>Dark Matter.  </a:t>
            </a:r>
            <a:r>
              <a:rPr lang="en-US" dirty="0"/>
              <a:t>They are heated by annihilations with visible matter and have thermal emission which is essentially flat with frequency.  The thermal temperature changes over time and given that and the redshift distribution of the DM density, they calculate a resulting spectrum which can match the CRB</a:t>
            </a:r>
            <a:r>
              <a:rPr lang="en-US" dirty="0" smtClean="0"/>
              <a:t>.</a:t>
            </a:r>
          </a:p>
          <a:p>
            <a:r>
              <a:rPr lang="en-US" dirty="0" smtClean="0"/>
              <a:t> </a:t>
            </a:r>
            <a:r>
              <a:rPr lang="en-US" dirty="0"/>
              <a:t> </a:t>
            </a:r>
          </a:p>
          <a:p>
            <a:r>
              <a:rPr lang="en-US" dirty="0"/>
              <a:t>D. </a:t>
            </a:r>
            <a:r>
              <a:rPr lang="en-US" dirty="0" err="1"/>
              <a:t>Spolyar</a:t>
            </a:r>
            <a:r>
              <a:rPr lang="en-US" dirty="0"/>
              <a:t>, P. </a:t>
            </a:r>
            <a:r>
              <a:rPr lang="en-US" dirty="0" err="1"/>
              <a:t>Bodenheimer</a:t>
            </a:r>
            <a:r>
              <a:rPr lang="en-US" dirty="0"/>
              <a:t>, K. </a:t>
            </a:r>
            <a:r>
              <a:rPr lang="en-US" dirty="0" err="1"/>
              <a:t>Freese</a:t>
            </a:r>
            <a:r>
              <a:rPr lang="en-US" dirty="0"/>
              <a:t>, &amp; P. </a:t>
            </a:r>
            <a:r>
              <a:rPr lang="en-US" dirty="0" err="1"/>
              <a:t>Gondolo</a:t>
            </a:r>
            <a:r>
              <a:rPr lang="en-US" dirty="0"/>
              <a:t>, 2009, </a:t>
            </a:r>
            <a:r>
              <a:rPr lang="en-US" i="1" dirty="0" err="1"/>
              <a:t>ApJ</a:t>
            </a:r>
            <a:r>
              <a:rPr lang="en-US" dirty="0"/>
              <a:t>, 705, 1031 "</a:t>
            </a:r>
            <a:r>
              <a:rPr lang="en-US" i="1" dirty="0"/>
              <a:t>Dark Stars: A New Look at the First Stars in the Universe</a:t>
            </a:r>
            <a:r>
              <a:rPr lang="en-US" dirty="0"/>
              <a:t>"  </a:t>
            </a:r>
          </a:p>
          <a:p>
            <a:r>
              <a:rPr lang="en-US" dirty="0"/>
              <a:t>D</a:t>
            </a:r>
            <a:r>
              <a:rPr lang="en-US" dirty="0" smtClean="0"/>
              <a:t>ark </a:t>
            </a:r>
            <a:r>
              <a:rPr lang="en-US" dirty="0"/>
              <a:t>stars </a:t>
            </a:r>
            <a:r>
              <a:rPr lang="en-US" dirty="0" smtClean="0"/>
              <a:t>(early stars supported against collapse by annihilating DM) make </a:t>
            </a:r>
            <a:r>
              <a:rPr lang="en-US" dirty="0"/>
              <a:t>big black holes which could lead to </a:t>
            </a:r>
            <a:r>
              <a:rPr lang="en-US" dirty="0" smtClean="0"/>
              <a:t>an explosion of synchrotron in the early Universe</a:t>
            </a:r>
            <a:endParaRPr lang="en-US" dirty="0"/>
          </a:p>
        </p:txBody>
      </p:sp>
    </p:spTree>
    <p:extLst>
      <p:ext uri="{BB962C8B-B14F-4D97-AF65-F5344CB8AC3E}">
        <p14:creationId xmlns:p14="http://schemas.microsoft.com/office/powerpoint/2010/main" val="2595721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title"/>
          </p:nvPr>
        </p:nvSpPr>
        <p:spPr>
          <a:xfrm>
            <a:off x="152400" y="76200"/>
            <a:ext cx="8839200" cy="838200"/>
          </a:xfrm>
        </p:spPr>
        <p:txBody>
          <a:bodyPr/>
          <a:lstStyle/>
          <a:p>
            <a:pPr eaLnBrk="1" hangingPunct="1"/>
            <a:r>
              <a:rPr lang="en-US" sz="4800" dirty="0" smtClean="0">
                <a:solidFill>
                  <a:srgbClr val="FF0000"/>
                </a:solidFill>
              </a:rPr>
              <a:t>Ok, More Exotic Explanations?</a:t>
            </a:r>
          </a:p>
        </p:txBody>
      </p:sp>
      <p:sp>
        <p:nvSpPr>
          <p:cNvPr id="7" name="Text Box 5"/>
          <p:cNvSpPr txBox="1">
            <a:spLocks noChangeArrowheads="1"/>
          </p:cNvSpPr>
          <p:nvPr/>
        </p:nvSpPr>
        <p:spPr bwMode="auto">
          <a:xfrm>
            <a:off x="228600" y="914400"/>
            <a:ext cx="845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smtClean="0"/>
              <a:t>If our Galaxy doesn’t work, and other galaxies don’t work…</a:t>
            </a:r>
            <a:endParaRPr lang="en-US" sz="2000" dirty="0"/>
          </a:p>
        </p:txBody>
      </p:sp>
      <p:sp>
        <p:nvSpPr>
          <p:cNvPr id="2" name="Rectangle 1"/>
          <p:cNvSpPr/>
          <p:nvPr/>
        </p:nvSpPr>
        <p:spPr>
          <a:xfrm>
            <a:off x="381000" y="1447800"/>
            <a:ext cx="8077200" cy="369332"/>
          </a:xfrm>
          <a:prstGeom prst="rect">
            <a:avLst/>
          </a:prstGeom>
        </p:spPr>
        <p:txBody>
          <a:bodyPr wrap="square">
            <a:spAutoFit/>
          </a:bodyPr>
          <a:lstStyle/>
          <a:p>
            <a:r>
              <a:rPr lang="en-US" dirty="0" smtClean="0">
                <a:solidFill>
                  <a:srgbClr val="00B0F0"/>
                </a:solidFill>
              </a:rPr>
              <a:t>Or Pop III Supernovae</a:t>
            </a:r>
            <a:endParaRPr lang="en-US" dirty="0">
              <a:solidFill>
                <a:srgbClr val="00B0F0"/>
              </a:solidFill>
            </a:endParaRPr>
          </a:p>
        </p:txBody>
      </p:sp>
      <p:sp>
        <p:nvSpPr>
          <p:cNvPr id="3" name="Rectangle 2"/>
          <p:cNvSpPr/>
          <p:nvPr/>
        </p:nvSpPr>
        <p:spPr>
          <a:xfrm>
            <a:off x="304800" y="1905000"/>
            <a:ext cx="8534400" cy="2862322"/>
          </a:xfrm>
          <a:prstGeom prst="rect">
            <a:avLst/>
          </a:prstGeom>
        </p:spPr>
        <p:txBody>
          <a:bodyPr wrap="square">
            <a:spAutoFit/>
          </a:bodyPr>
          <a:lstStyle/>
          <a:p>
            <a:r>
              <a:rPr lang="en-US" dirty="0" err="1" smtClean="0"/>
              <a:t>Beirmann</a:t>
            </a:r>
            <a:r>
              <a:rPr lang="en-US" dirty="0" smtClean="0"/>
              <a:t> et al., 2014, </a:t>
            </a:r>
            <a:r>
              <a:rPr lang="en-US" i="1" dirty="0" smtClean="0"/>
              <a:t>MNRAS</a:t>
            </a:r>
            <a:r>
              <a:rPr lang="en-US" dirty="0" smtClean="0"/>
              <a:t>, submitted</a:t>
            </a:r>
          </a:p>
          <a:p>
            <a:r>
              <a:rPr lang="en-US" dirty="0" smtClean="0"/>
              <a:t>“</a:t>
            </a:r>
            <a:r>
              <a:rPr lang="en-US" i="1" dirty="0" smtClean="0"/>
              <a:t>Cosmic Backgrounds Due to the Formation of the First Generation of Supermassive Black Holes</a:t>
            </a:r>
            <a:r>
              <a:rPr lang="en-US" dirty="0" smtClean="0"/>
              <a:t>” </a:t>
            </a:r>
            <a:endParaRPr lang="en-US" dirty="0"/>
          </a:p>
          <a:p>
            <a:endParaRPr lang="en-US" dirty="0"/>
          </a:p>
          <a:p>
            <a:r>
              <a:rPr lang="en-US" dirty="0" smtClean="0"/>
              <a:t>Use assumption that radio background is due to synchrotron from Pop III supernovae to recover rate of SMBH formation consistent with SMBH abundance.  </a:t>
            </a:r>
          </a:p>
          <a:p>
            <a:endParaRPr lang="en-US" dirty="0"/>
          </a:p>
          <a:p>
            <a:r>
              <a:rPr lang="en-US" dirty="0" smtClean="0">
                <a:solidFill>
                  <a:schemeClr val="accent6">
                    <a:lumMod val="75000"/>
                  </a:schemeClr>
                </a:solidFill>
              </a:rPr>
              <a:t>Would evade all constraints discussed so far (high redshift, high mag. fields, large # of sources, no radio-FIR because little dust).  </a:t>
            </a:r>
            <a:r>
              <a:rPr lang="en-US" dirty="0" smtClean="0"/>
              <a:t>However disagrees with simulated rates of Pop III supernovae from Wise &amp; Abel (2005, </a:t>
            </a:r>
            <a:r>
              <a:rPr lang="en-US" i="1" dirty="0" err="1" smtClean="0"/>
              <a:t>ApJ</a:t>
            </a:r>
            <a:r>
              <a:rPr lang="en-US" dirty="0" smtClean="0"/>
              <a:t>, 525, 615).</a:t>
            </a:r>
            <a:endParaRPr lang="en-US" dirty="0"/>
          </a:p>
        </p:txBody>
      </p:sp>
    </p:spTree>
    <p:extLst>
      <p:ext uri="{BB962C8B-B14F-4D97-AF65-F5344CB8AC3E}">
        <p14:creationId xmlns:p14="http://schemas.microsoft.com/office/powerpoint/2010/main" val="488084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42" name="Picture 2" descr="backgrounds 2 copy"/>
          <p:cNvPicPr>
            <a:picLocks noChangeAspect="1" noChangeArrowheads="1"/>
          </p:cNvPicPr>
          <p:nvPr/>
        </p:nvPicPr>
        <p:blipFill>
          <a:blip r:embed="rId3" cstate="print"/>
          <a:srcRect/>
          <a:stretch>
            <a:fillRect/>
          </a:stretch>
        </p:blipFill>
        <p:spPr bwMode="auto">
          <a:xfrm>
            <a:off x="1371600" y="2039938"/>
            <a:ext cx="6553200" cy="4208462"/>
          </a:xfrm>
          <a:prstGeom prst="rect">
            <a:avLst/>
          </a:prstGeom>
          <a:noFill/>
          <a:ln w="9525">
            <a:noFill/>
            <a:miter lim="800000"/>
            <a:headEnd/>
            <a:tailEnd/>
          </a:ln>
        </p:spPr>
      </p:pic>
      <p:sp>
        <p:nvSpPr>
          <p:cNvPr id="10243" name="Rectangle 3"/>
          <p:cNvSpPr>
            <a:spLocks noGrp="1" noChangeArrowheads="1"/>
          </p:cNvSpPr>
          <p:nvPr>
            <p:ph type="title"/>
          </p:nvPr>
        </p:nvSpPr>
        <p:spPr>
          <a:xfrm>
            <a:off x="457200" y="76200"/>
            <a:ext cx="8229600" cy="838200"/>
          </a:xfrm>
        </p:spPr>
        <p:txBody>
          <a:bodyPr/>
          <a:lstStyle/>
          <a:p>
            <a:pPr eaLnBrk="1" hangingPunct="1"/>
            <a:r>
              <a:rPr lang="en-US" sz="4800" smtClean="0">
                <a:solidFill>
                  <a:srgbClr val="FF0000"/>
                </a:solidFill>
              </a:rPr>
              <a:t>The EM backgrounds</a:t>
            </a:r>
          </a:p>
        </p:txBody>
      </p:sp>
      <p:sp>
        <p:nvSpPr>
          <p:cNvPr id="215044" name="Text Box 4"/>
          <p:cNvSpPr txBox="1">
            <a:spLocks noChangeArrowheads="1"/>
          </p:cNvSpPr>
          <p:nvPr/>
        </p:nvSpPr>
        <p:spPr bwMode="auto">
          <a:xfrm>
            <a:off x="4572000" y="2497138"/>
            <a:ext cx="2401888" cy="244475"/>
          </a:xfrm>
          <a:prstGeom prst="rect">
            <a:avLst/>
          </a:prstGeom>
          <a:noFill/>
          <a:ln w="9525">
            <a:noFill/>
            <a:miter lim="800000"/>
            <a:headEnd/>
            <a:tailEnd/>
          </a:ln>
        </p:spPr>
        <p:txBody>
          <a:bodyPr wrap="none">
            <a:spAutoFit/>
          </a:bodyPr>
          <a:lstStyle/>
          <a:p>
            <a:r>
              <a:rPr lang="en-US" sz="1000"/>
              <a:t>From Hasinger (2000) astroph/0001360</a:t>
            </a:r>
          </a:p>
        </p:txBody>
      </p:sp>
      <p:sp>
        <p:nvSpPr>
          <p:cNvPr id="215045" name="Text Box 5"/>
          <p:cNvSpPr txBox="1">
            <a:spLocks noChangeArrowheads="1"/>
          </p:cNvSpPr>
          <p:nvPr/>
        </p:nvSpPr>
        <p:spPr bwMode="auto">
          <a:xfrm>
            <a:off x="2743200" y="4706938"/>
            <a:ext cx="1217613" cy="304800"/>
          </a:xfrm>
          <a:prstGeom prst="rect">
            <a:avLst/>
          </a:prstGeom>
          <a:noFill/>
          <a:ln w="9525">
            <a:noFill/>
            <a:miter lim="800000"/>
            <a:headEnd/>
            <a:tailEnd/>
          </a:ln>
        </p:spPr>
        <p:txBody>
          <a:bodyPr wrap="none">
            <a:spAutoFit/>
          </a:bodyPr>
          <a:lstStyle/>
          <a:p>
            <a:r>
              <a:rPr lang="en-US" sz="1400">
                <a:solidFill>
                  <a:srgbClr val="008000"/>
                </a:solidFill>
              </a:rPr>
              <a:t>Thermal dust</a:t>
            </a:r>
          </a:p>
        </p:txBody>
      </p:sp>
      <p:sp>
        <p:nvSpPr>
          <p:cNvPr id="215046" name="Text Box 6"/>
          <p:cNvSpPr txBox="1">
            <a:spLocks noChangeArrowheads="1"/>
          </p:cNvSpPr>
          <p:nvPr/>
        </p:nvSpPr>
        <p:spPr bwMode="auto">
          <a:xfrm>
            <a:off x="2438400" y="5087938"/>
            <a:ext cx="1066800" cy="517525"/>
          </a:xfrm>
          <a:prstGeom prst="rect">
            <a:avLst/>
          </a:prstGeom>
          <a:noFill/>
          <a:ln w="9525">
            <a:noFill/>
            <a:miter lim="800000"/>
            <a:headEnd/>
            <a:tailEnd/>
          </a:ln>
        </p:spPr>
        <p:txBody>
          <a:bodyPr>
            <a:spAutoFit/>
          </a:bodyPr>
          <a:lstStyle/>
          <a:p>
            <a:r>
              <a:rPr lang="en-US" sz="1400">
                <a:solidFill>
                  <a:srgbClr val="008000"/>
                </a:solidFill>
              </a:rPr>
              <a:t>Last scattering</a:t>
            </a:r>
          </a:p>
        </p:txBody>
      </p:sp>
      <p:sp>
        <p:nvSpPr>
          <p:cNvPr id="215047" name="Text Box 7"/>
          <p:cNvSpPr txBox="1">
            <a:spLocks noChangeArrowheads="1"/>
          </p:cNvSpPr>
          <p:nvPr/>
        </p:nvSpPr>
        <p:spPr bwMode="auto">
          <a:xfrm>
            <a:off x="3355975" y="4097338"/>
            <a:ext cx="835025" cy="304800"/>
          </a:xfrm>
          <a:prstGeom prst="rect">
            <a:avLst/>
          </a:prstGeom>
          <a:noFill/>
          <a:ln w="9525">
            <a:noFill/>
            <a:miter lim="800000"/>
            <a:headEnd/>
            <a:tailEnd/>
          </a:ln>
        </p:spPr>
        <p:txBody>
          <a:bodyPr wrap="none">
            <a:spAutoFit/>
          </a:bodyPr>
          <a:lstStyle/>
          <a:p>
            <a:r>
              <a:rPr lang="en-US" sz="1400">
                <a:solidFill>
                  <a:srgbClr val="008000"/>
                </a:solidFill>
              </a:rPr>
              <a:t>Starlight</a:t>
            </a:r>
          </a:p>
        </p:txBody>
      </p:sp>
      <p:sp>
        <p:nvSpPr>
          <p:cNvPr id="215048" name="Text Box 8"/>
          <p:cNvSpPr txBox="1">
            <a:spLocks noChangeArrowheads="1"/>
          </p:cNvSpPr>
          <p:nvPr/>
        </p:nvSpPr>
        <p:spPr bwMode="auto">
          <a:xfrm>
            <a:off x="4953000" y="4876800"/>
            <a:ext cx="1066800" cy="304800"/>
          </a:xfrm>
          <a:prstGeom prst="rect">
            <a:avLst/>
          </a:prstGeom>
          <a:noFill/>
          <a:ln w="9525">
            <a:noFill/>
            <a:miter lim="800000"/>
            <a:headEnd/>
            <a:tailEnd/>
          </a:ln>
        </p:spPr>
        <p:txBody>
          <a:bodyPr>
            <a:spAutoFit/>
          </a:bodyPr>
          <a:lstStyle/>
          <a:p>
            <a:r>
              <a:rPr lang="en-US" sz="1400" dirty="0">
                <a:solidFill>
                  <a:srgbClr val="008000"/>
                </a:solidFill>
              </a:rPr>
              <a:t>AGN </a:t>
            </a:r>
            <a:r>
              <a:rPr lang="en-US" sz="1400" dirty="0" smtClean="0">
                <a:solidFill>
                  <a:srgbClr val="008000"/>
                </a:solidFill>
              </a:rPr>
              <a:t>+?</a:t>
            </a:r>
            <a:endParaRPr lang="en-US" sz="1400" dirty="0">
              <a:solidFill>
                <a:srgbClr val="008000"/>
              </a:solidFill>
            </a:endParaRPr>
          </a:p>
        </p:txBody>
      </p:sp>
      <p:sp>
        <p:nvSpPr>
          <p:cNvPr id="215049" name="Line 9"/>
          <p:cNvSpPr>
            <a:spLocks noChangeShapeType="1"/>
          </p:cNvSpPr>
          <p:nvPr/>
        </p:nvSpPr>
        <p:spPr bwMode="auto">
          <a:xfrm flipH="1">
            <a:off x="1828800" y="2132013"/>
            <a:ext cx="1828800" cy="0"/>
          </a:xfrm>
          <a:prstGeom prst="line">
            <a:avLst/>
          </a:prstGeom>
          <a:noFill/>
          <a:ln w="25400">
            <a:solidFill>
              <a:schemeClr val="tx1"/>
            </a:solidFill>
            <a:round/>
            <a:headEnd/>
            <a:tailEnd type="triangle" w="med" len="med"/>
          </a:ln>
        </p:spPr>
        <p:txBody>
          <a:bodyPr/>
          <a:lstStyle/>
          <a:p>
            <a:endParaRPr lang="en-US"/>
          </a:p>
        </p:txBody>
      </p:sp>
      <p:sp>
        <p:nvSpPr>
          <p:cNvPr id="215050" name="Text Box 10"/>
          <p:cNvSpPr txBox="1">
            <a:spLocks noChangeArrowheads="1"/>
          </p:cNvSpPr>
          <p:nvPr/>
        </p:nvSpPr>
        <p:spPr bwMode="auto">
          <a:xfrm>
            <a:off x="1431925" y="1658938"/>
            <a:ext cx="2252663" cy="336550"/>
          </a:xfrm>
          <a:prstGeom prst="rect">
            <a:avLst/>
          </a:prstGeom>
          <a:noFill/>
          <a:ln w="9525">
            <a:noFill/>
            <a:miter lim="800000"/>
            <a:headEnd/>
            <a:tailEnd/>
          </a:ln>
        </p:spPr>
        <p:txBody>
          <a:bodyPr wrap="none">
            <a:spAutoFit/>
          </a:bodyPr>
          <a:lstStyle/>
          <a:p>
            <a:r>
              <a:rPr lang="en-US" sz="1600"/>
              <a:t>What about over here?</a:t>
            </a:r>
          </a:p>
        </p:txBody>
      </p:sp>
      <p:sp>
        <p:nvSpPr>
          <p:cNvPr id="215051" name="Text Box 11"/>
          <p:cNvSpPr txBox="1">
            <a:spLocks noChangeArrowheads="1"/>
          </p:cNvSpPr>
          <p:nvPr/>
        </p:nvSpPr>
        <p:spPr bwMode="auto">
          <a:xfrm>
            <a:off x="5105400" y="5410200"/>
            <a:ext cx="2169184" cy="307777"/>
          </a:xfrm>
          <a:prstGeom prst="rect">
            <a:avLst/>
          </a:prstGeom>
          <a:noFill/>
          <a:ln w="9525">
            <a:noFill/>
            <a:miter lim="800000"/>
            <a:headEnd/>
            <a:tailEnd/>
          </a:ln>
        </p:spPr>
        <p:txBody>
          <a:bodyPr wrap="none">
            <a:spAutoFit/>
          </a:bodyPr>
          <a:lstStyle/>
          <a:p>
            <a:r>
              <a:rPr lang="en-US" sz="1400" dirty="0" smtClean="0">
                <a:solidFill>
                  <a:srgbClr val="008000"/>
                </a:solidFill>
              </a:rPr>
              <a:t>AGN + </a:t>
            </a:r>
            <a:r>
              <a:rPr lang="en-US" sz="1400" dirty="0">
                <a:solidFill>
                  <a:srgbClr val="008000"/>
                </a:solidFill>
              </a:rPr>
              <a:t>Star </a:t>
            </a:r>
            <a:r>
              <a:rPr lang="en-US" sz="1400" dirty="0" smtClean="0">
                <a:solidFill>
                  <a:srgbClr val="008000"/>
                </a:solidFill>
              </a:rPr>
              <a:t>formation (?)</a:t>
            </a:r>
            <a:endParaRPr lang="en-US" sz="1400" dirty="0">
              <a:solidFill>
                <a:srgbClr val="008000"/>
              </a:solidFill>
            </a:endParaRPr>
          </a:p>
        </p:txBody>
      </p:sp>
      <p:sp>
        <p:nvSpPr>
          <p:cNvPr id="10252" name="TextBox 13"/>
          <p:cNvSpPr txBox="1">
            <a:spLocks noChangeArrowheads="1"/>
          </p:cNvSpPr>
          <p:nvPr/>
        </p:nvSpPr>
        <p:spPr bwMode="auto">
          <a:xfrm>
            <a:off x="6400800" y="4953000"/>
            <a:ext cx="639763" cy="338138"/>
          </a:xfrm>
          <a:prstGeom prst="rect">
            <a:avLst/>
          </a:prstGeom>
          <a:noFill/>
          <a:ln w="9525">
            <a:noFill/>
            <a:miter lim="800000"/>
            <a:headEnd/>
            <a:tailEnd/>
          </a:ln>
        </p:spPr>
        <p:txBody>
          <a:bodyPr wrap="none">
            <a:spAutoFit/>
          </a:bodyPr>
          <a:lstStyle/>
          <a:p>
            <a:r>
              <a:rPr lang="en-US" sz="1600" b="1">
                <a:solidFill>
                  <a:srgbClr val="FF0000"/>
                </a:solidFill>
              </a:rPr>
              <a:t>CGB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p:bldP spid="215045" grpId="0"/>
      <p:bldP spid="215046" grpId="0"/>
      <p:bldP spid="215047" grpId="0"/>
      <p:bldP spid="215048" grpId="0"/>
      <p:bldP spid="215049" grpId="0" animBg="1"/>
      <p:bldP spid="215050" grpId="0"/>
      <p:bldP spid="215051" grpId="0"/>
      <p:bldP spid="102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EM backgrounds</a:t>
            </a:r>
          </a:p>
        </p:txBody>
      </p:sp>
      <p:sp>
        <p:nvSpPr>
          <p:cNvPr id="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3" descr="backgrounds incl EG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04975"/>
            <a:ext cx="8077200" cy="50768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990599"/>
            <a:ext cx="8961107" cy="461665"/>
          </a:xfrm>
          <a:prstGeom prst="rect">
            <a:avLst/>
          </a:prstGeom>
          <a:noFill/>
        </p:spPr>
        <p:txBody>
          <a:bodyPr wrap="none" rtlCol="0">
            <a:spAutoFit/>
          </a:bodyPr>
          <a:lstStyle/>
          <a:p>
            <a:r>
              <a:rPr lang="en-US" sz="2400" b="1" dirty="0" smtClean="0">
                <a:solidFill>
                  <a:schemeClr val="accent2">
                    <a:lumMod val="75000"/>
                  </a:schemeClr>
                </a:solidFill>
              </a:rPr>
              <a:t>Assuming radio monopole is ~1/4 Galactic and the rest CRB</a:t>
            </a:r>
            <a:endParaRPr lang="en-US" sz="2400" b="1" dirty="0">
              <a:solidFill>
                <a:schemeClr val="accent2">
                  <a:lumMod val="75000"/>
                </a:schemeClr>
              </a:solidFill>
            </a:endParaRPr>
          </a:p>
        </p:txBody>
      </p:sp>
    </p:spTree>
    <p:extLst>
      <p:ext uri="{BB962C8B-B14F-4D97-AF65-F5344CB8AC3E}">
        <p14:creationId xmlns:p14="http://schemas.microsoft.com/office/powerpoint/2010/main" val="3322865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228600" y="0"/>
            <a:ext cx="8686800" cy="838200"/>
          </a:xfrm>
        </p:spPr>
        <p:txBody>
          <a:bodyPr/>
          <a:lstStyle/>
          <a:p>
            <a:pPr eaLnBrk="1" hangingPunct="1"/>
            <a:r>
              <a:rPr lang="en-US" sz="4800" smtClean="0">
                <a:solidFill>
                  <a:srgbClr val="FF0000"/>
                </a:solidFill>
              </a:rPr>
              <a:t>Conclusions</a:t>
            </a:r>
          </a:p>
        </p:txBody>
      </p:sp>
      <p:sp>
        <p:nvSpPr>
          <p:cNvPr id="13315" name="TextBox 10"/>
          <p:cNvSpPr txBox="1">
            <a:spLocks noChangeArrowheads="1"/>
          </p:cNvSpPr>
          <p:nvPr/>
        </p:nvSpPr>
        <p:spPr bwMode="auto">
          <a:xfrm>
            <a:off x="304800" y="838200"/>
            <a:ext cx="8610600" cy="5847755"/>
          </a:xfrm>
          <a:prstGeom prst="rect">
            <a:avLst/>
          </a:prstGeom>
          <a:noFill/>
          <a:ln w="9525">
            <a:noFill/>
            <a:miter lim="800000"/>
            <a:headEnd/>
            <a:tailEnd/>
          </a:ln>
        </p:spPr>
        <p:txBody>
          <a:bodyPr wrap="square">
            <a:spAutoFit/>
          </a:bodyPr>
          <a:lstStyle/>
          <a:p>
            <a:r>
              <a:rPr lang="en-US" sz="2200" dirty="0">
                <a:latin typeface="Calibri" pitchFamily="34" charset="0"/>
                <a:cs typeface="Calibri" pitchFamily="34" charset="0"/>
              </a:rPr>
              <a:t>• </a:t>
            </a:r>
            <a:r>
              <a:rPr lang="en-US" sz="2200" dirty="0" smtClean="0">
                <a:latin typeface="Calibri" pitchFamily="34" charset="0"/>
                <a:cs typeface="Calibri" pitchFamily="34" charset="0"/>
              </a:rPr>
              <a:t>The radio sky has a bright isotropic synchrotron component which is either Galactic or extragalactic</a:t>
            </a:r>
          </a:p>
          <a:p>
            <a:endParaRPr lang="en-US" sz="2200" dirty="0" smtClean="0">
              <a:latin typeface="Calibri" pitchFamily="34" charset="0"/>
              <a:cs typeface="Calibri" pitchFamily="34" charset="0"/>
            </a:endParaRPr>
          </a:p>
          <a:p>
            <a:r>
              <a:rPr lang="en-US" sz="2200" dirty="0" smtClean="0">
                <a:latin typeface="Calibri" pitchFamily="34" charset="0"/>
                <a:cs typeface="Calibri" pitchFamily="34" charset="0"/>
              </a:rPr>
              <a:t>• It must originate from regions of relatively high magnetic field strength (~1 </a:t>
            </a:r>
            <a:r>
              <a:rPr lang="el-GR" sz="2000" dirty="0" smtClean="0"/>
              <a:t>μ</a:t>
            </a:r>
            <a:r>
              <a:rPr lang="en-US" sz="2200" dirty="0" smtClean="0">
                <a:latin typeface="Calibri" pitchFamily="34" charset="0"/>
                <a:cs typeface="Calibri" pitchFamily="34" charset="0"/>
              </a:rPr>
              <a:t>G)</a:t>
            </a:r>
          </a:p>
          <a:p>
            <a:endParaRPr lang="en-US" sz="2200" dirty="0">
              <a:latin typeface="Calibri" pitchFamily="34" charset="0"/>
              <a:cs typeface="Calibri" pitchFamily="34" charset="0"/>
            </a:endParaRPr>
          </a:p>
          <a:p>
            <a:r>
              <a:rPr lang="en-US" sz="2200" dirty="0">
                <a:latin typeface="Calibri" pitchFamily="34" charset="0"/>
                <a:cs typeface="Calibri" pitchFamily="34" charset="0"/>
              </a:rPr>
              <a:t>• If </a:t>
            </a:r>
            <a:r>
              <a:rPr lang="en-US" sz="2200" dirty="0" smtClean="0">
                <a:latin typeface="Calibri" pitchFamily="34" charset="0"/>
                <a:cs typeface="Calibri" pitchFamily="34" charset="0"/>
              </a:rPr>
              <a:t>from z&lt;5 it should be from in or near galaxies, and with those galaxies characterized by an evolving radio far-infrared correlation (but this may lead to a background that is clumpier than limits)</a:t>
            </a:r>
          </a:p>
          <a:p>
            <a:endParaRPr lang="en-US" sz="2200" dirty="0">
              <a:latin typeface="Calibri" pitchFamily="34" charset="0"/>
              <a:cs typeface="Calibri" pitchFamily="34" charset="0"/>
            </a:endParaRPr>
          </a:p>
          <a:p>
            <a:r>
              <a:rPr lang="en-US" sz="2200" dirty="0" smtClean="0">
                <a:latin typeface="Calibri" pitchFamily="34" charset="0"/>
                <a:cs typeface="Calibri" pitchFamily="34" charset="0"/>
              </a:rPr>
              <a:t>• Synchrotron from Pop III supernovae is an intriguing possibility</a:t>
            </a:r>
            <a:endParaRPr lang="en-US" sz="2200" dirty="0">
              <a:latin typeface="Calibri" pitchFamily="34" charset="0"/>
              <a:cs typeface="Calibri" pitchFamily="34" charset="0"/>
            </a:endParaRPr>
          </a:p>
          <a:p>
            <a:endParaRPr lang="en-US" sz="2200" dirty="0">
              <a:latin typeface="Calibri" pitchFamily="34" charset="0"/>
              <a:cs typeface="Calibri" pitchFamily="34" charset="0"/>
            </a:endParaRPr>
          </a:p>
          <a:p>
            <a:r>
              <a:rPr lang="en-US" sz="2200" dirty="0">
                <a:latin typeface="Calibri" pitchFamily="34" charset="0"/>
                <a:cs typeface="Calibri" pitchFamily="34" charset="0"/>
              </a:rPr>
              <a:t>• </a:t>
            </a:r>
            <a:r>
              <a:rPr lang="en-US" sz="2200" dirty="0" smtClean="0">
                <a:latin typeface="Calibri" pitchFamily="34" charset="0"/>
                <a:cs typeface="Calibri" pitchFamily="34" charset="0"/>
              </a:rPr>
              <a:t>If Galactic, it must be either from the halo in regions with a strangely high magnetic field, or more locally with inexplicably low polarization</a:t>
            </a:r>
          </a:p>
          <a:p>
            <a:endParaRPr lang="en-US" sz="2200" dirty="0" smtClean="0">
              <a:latin typeface="Calibri" pitchFamily="34" charset="0"/>
              <a:cs typeface="Calibri" pitchFamily="34" charset="0"/>
            </a:endParaRPr>
          </a:p>
          <a:p>
            <a:r>
              <a:rPr lang="en-US" sz="2200" dirty="0">
                <a:latin typeface="Calibri" pitchFamily="34" charset="0"/>
                <a:cs typeface="Calibri" pitchFamily="34" charset="0"/>
              </a:rPr>
              <a:t>• </a:t>
            </a:r>
            <a:r>
              <a:rPr lang="en-US" sz="2200" dirty="0" smtClean="0">
                <a:latin typeface="Calibri" pitchFamily="34" charset="0"/>
                <a:cs typeface="Calibri" pitchFamily="34" charset="0"/>
              </a:rPr>
              <a:t>The preponderance of the evidence favors the extragalactic scenario (segue to A. </a:t>
            </a:r>
            <a:r>
              <a:rPr lang="en-US" sz="2200" dirty="0" err="1" smtClean="0">
                <a:latin typeface="Calibri" pitchFamily="34" charset="0"/>
                <a:cs typeface="Calibri" pitchFamily="34" charset="0"/>
              </a:rPr>
              <a:t>Kogut</a:t>
            </a:r>
            <a:r>
              <a:rPr lang="en-US" sz="2200" dirty="0" smtClean="0">
                <a:latin typeface="Calibri" pitchFamily="34" charset="0"/>
                <a:cs typeface="Calibri" pitchFamily="34" charset="0"/>
              </a:rPr>
              <a:t> talk)</a:t>
            </a:r>
            <a:endParaRPr lang="en-US" sz="2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2" descr="test"/>
          <p:cNvPicPr>
            <a:picLocks noChangeAspect="1" noChangeArrowheads="1"/>
          </p:cNvPicPr>
          <p:nvPr/>
        </p:nvPicPr>
        <p:blipFill>
          <a:blip r:embed="rId3" cstate="print"/>
          <a:srcRect/>
          <a:stretch>
            <a:fillRect/>
          </a:stretch>
        </p:blipFill>
        <p:spPr bwMode="auto">
          <a:xfrm>
            <a:off x="4537312" y="3352800"/>
            <a:ext cx="4537068" cy="3505200"/>
          </a:xfrm>
          <a:prstGeom prst="rect">
            <a:avLst/>
          </a:prstGeom>
          <a:noFill/>
          <a:ln w="9525">
            <a:noFill/>
            <a:miter lim="800000"/>
            <a:headEnd/>
            <a:tailEnd/>
          </a:ln>
        </p:spPr>
      </p:pic>
      <p:sp>
        <p:nvSpPr>
          <p:cNvPr id="10243"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Isotropic Radio Sky</a:t>
            </a:r>
          </a:p>
        </p:txBody>
      </p:sp>
      <p:pic>
        <p:nvPicPr>
          <p:cNvPr id="13" name="Picture 8" descr="haslaml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996027"/>
            <a:ext cx="4092103" cy="255756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04800" y="944940"/>
            <a:ext cx="8610600" cy="2308324"/>
          </a:xfrm>
          <a:prstGeom prst="rect">
            <a:avLst/>
          </a:prstGeom>
          <a:noFill/>
        </p:spPr>
        <p:txBody>
          <a:bodyPr wrap="square" rtlCol="0">
            <a:spAutoFit/>
          </a:bodyPr>
          <a:lstStyle/>
          <a:p>
            <a:r>
              <a:rPr lang="en-US" sz="2400" dirty="0" smtClean="0">
                <a:latin typeface="Calibri" pitchFamily="34" charset="0"/>
              </a:rPr>
              <a:t>•  Absolutely calibrated single dish all-sky maps at low frequencies (e.g. </a:t>
            </a:r>
            <a:r>
              <a:rPr lang="en-US" sz="2400" dirty="0" err="1" smtClean="0">
                <a:latin typeface="Calibri" pitchFamily="34" charset="0"/>
              </a:rPr>
              <a:t>Haslam</a:t>
            </a:r>
            <a:r>
              <a:rPr lang="en-US" sz="2400" dirty="0" smtClean="0">
                <a:latin typeface="Calibri" pitchFamily="34" charset="0"/>
              </a:rPr>
              <a:t> et al., 1982, </a:t>
            </a:r>
            <a:r>
              <a:rPr lang="en-US" sz="2400" i="1" dirty="0" smtClean="0">
                <a:latin typeface="Calibri" pitchFamily="34" charset="0"/>
              </a:rPr>
              <a:t>A&amp;A</a:t>
            </a:r>
            <a:r>
              <a:rPr lang="en-US" sz="2400" dirty="0" smtClean="0">
                <a:latin typeface="Calibri" pitchFamily="34" charset="0"/>
              </a:rPr>
              <a:t>, 47, 1) and ARCADE 2 measurements at higher frequencies (</a:t>
            </a:r>
            <a:r>
              <a:rPr lang="en-US" sz="2400" dirty="0">
                <a:latin typeface="Calibri" pitchFamily="34" charset="0"/>
                <a:cs typeface="Calibri" pitchFamily="34" charset="0"/>
              </a:rPr>
              <a:t>Fixsen et al., 2011, </a:t>
            </a:r>
            <a:r>
              <a:rPr lang="en-US" sz="2400" i="1" dirty="0" err="1">
                <a:latin typeface="Calibri" pitchFamily="34" charset="0"/>
                <a:cs typeface="Calibri" pitchFamily="34" charset="0"/>
              </a:rPr>
              <a:t>ApJ</a:t>
            </a:r>
            <a:r>
              <a:rPr lang="en-US" sz="2400" dirty="0">
                <a:latin typeface="Calibri" pitchFamily="34" charset="0"/>
                <a:cs typeface="Calibri" pitchFamily="34" charset="0"/>
              </a:rPr>
              <a:t>, 734, </a:t>
            </a:r>
            <a:r>
              <a:rPr lang="en-US" sz="2400" dirty="0" smtClean="0">
                <a:latin typeface="Calibri" pitchFamily="34" charset="0"/>
                <a:cs typeface="Calibri" pitchFamily="34" charset="0"/>
              </a:rPr>
              <a:t>5) </a:t>
            </a:r>
            <a:r>
              <a:rPr lang="en-US" sz="2400" dirty="0" smtClean="0">
                <a:latin typeface="Calibri" pitchFamily="34" charset="0"/>
              </a:rPr>
              <a:t>agree that there is a significant radio monopole [(~</a:t>
            </a:r>
            <a:r>
              <a:rPr lang="en-US" sz="2400" dirty="0">
                <a:latin typeface="Calibri" pitchFamily="34" charset="0"/>
              </a:rPr>
              <a:t>4x) brighter than was once </a:t>
            </a:r>
            <a:r>
              <a:rPr lang="en-US" sz="2400" dirty="0" smtClean="0">
                <a:latin typeface="Calibri" pitchFamily="34" charset="0"/>
              </a:rPr>
              <a:t>expected]</a:t>
            </a:r>
            <a:endParaRPr lang="en-US" sz="2400" dirty="0">
              <a:latin typeface="Calibri" pitchFamily="34" charset="0"/>
            </a:endParaRPr>
          </a:p>
          <a:p>
            <a:endParaRPr lang="en-US" sz="2400" dirty="0">
              <a:latin typeface="Calibri" pitchFamily="34" charset="0"/>
            </a:endParaRPr>
          </a:p>
        </p:txBody>
      </p:sp>
      <p:sp>
        <p:nvSpPr>
          <p:cNvPr id="2" name="TextBox 1"/>
          <p:cNvSpPr txBox="1"/>
          <p:nvPr/>
        </p:nvSpPr>
        <p:spPr>
          <a:xfrm>
            <a:off x="1211416" y="6412468"/>
            <a:ext cx="3185487" cy="369332"/>
          </a:xfrm>
          <a:prstGeom prst="rect">
            <a:avLst/>
          </a:prstGeom>
          <a:noFill/>
        </p:spPr>
        <p:txBody>
          <a:bodyPr wrap="none" rtlCol="0">
            <a:spAutoFit/>
          </a:bodyPr>
          <a:lstStyle/>
          <a:p>
            <a:r>
              <a:rPr lang="en-US" dirty="0" err="1" smtClean="0"/>
              <a:t>Haslam</a:t>
            </a:r>
            <a:r>
              <a:rPr lang="en-US" dirty="0" smtClean="0"/>
              <a:t> 408 MHz all-sky map</a:t>
            </a:r>
            <a:endParaRPr lang="en-US" dirty="0"/>
          </a:p>
        </p:txBody>
      </p:sp>
      <p:sp>
        <p:nvSpPr>
          <p:cNvPr id="20" name="TextBox 19"/>
          <p:cNvSpPr txBox="1"/>
          <p:nvPr/>
        </p:nvSpPr>
        <p:spPr>
          <a:xfrm>
            <a:off x="228600" y="2971800"/>
            <a:ext cx="8458200" cy="1200329"/>
          </a:xfrm>
          <a:prstGeom prst="rect">
            <a:avLst/>
          </a:prstGeom>
          <a:noFill/>
        </p:spPr>
        <p:txBody>
          <a:bodyPr wrap="square" rtlCol="0">
            <a:spAutoFit/>
          </a:bodyPr>
          <a:lstStyle/>
          <a:p>
            <a:r>
              <a:rPr lang="en-US" sz="2400" dirty="0" smtClean="0">
                <a:latin typeface="Calibri" pitchFamily="34" charset="0"/>
              </a:rPr>
              <a:t>•  The radio emission has a synchrotron-like spectrum</a:t>
            </a:r>
          </a:p>
          <a:p>
            <a:endParaRPr lang="en-US" sz="2400" dirty="0" smtClean="0">
              <a:latin typeface="Calibri" pitchFamily="34" charset="0"/>
            </a:endParaRPr>
          </a:p>
          <a:p>
            <a:endParaRPr lang="en-US" sz="2400" dirty="0">
              <a:latin typeface="Calibri" pitchFamily="34" charset="0"/>
            </a:endParaRPr>
          </a:p>
        </p:txBody>
      </p:sp>
      <p:sp>
        <p:nvSpPr>
          <p:cNvPr id="21" name="Rectangle 20"/>
          <p:cNvSpPr/>
          <p:nvPr/>
        </p:nvSpPr>
        <p:spPr>
          <a:xfrm>
            <a:off x="304800" y="3581400"/>
            <a:ext cx="4648200" cy="461665"/>
          </a:xfrm>
          <a:prstGeom prst="rect">
            <a:avLst/>
          </a:prstGeom>
        </p:spPr>
        <p:txBody>
          <a:bodyPr wrap="square">
            <a:spAutoFit/>
          </a:bodyPr>
          <a:lstStyle/>
          <a:p>
            <a:r>
              <a:rPr lang="en-US" sz="2400" dirty="0" smtClean="0">
                <a:latin typeface="Calibri" pitchFamily="34" charset="0"/>
              </a:rPr>
              <a:t>•  It is isotropic on &gt;1 deg scales</a:t>
            </a:r>
          </a:p>
        </p:txBody>
      </p:sp>
    </p:spTree>
    <p:extLst>
      <p:ext uri="{BB962C8B-B14F-4D97-AF65-F5344CB8AC3E}">
        <p14:creationId xmlns:p14="http://schemas.microsoft.com/office/powerpoint/2010/main" val="102475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2" descr="test"/>
          <p:cNvPicPr>
            <a:picLocks noChangeAspect="1" noChangeArrowheads="1"/>
          </p:cNvPicPr>
          <p:nvPr/>
        </p:nvPicPr>
        <p:blipFill>
          <a:blip r:embed="rId3" cstate="print"/>
          <a:srcRect/>
          <a:stretch>
            <a:fillRect/>
          </a:stretch>
        </p:blipFill>
        <p:spPr bwMode="auto">
          <a:xfrm>
            <a:off x="4537312" y="3352800"/>
            <a:ext cx="4537068" cy="3505200"/>
          </a:xfrm>
          <a:prstGeom prst="rect">
            <a:avLst/>
          </a:prstGeom>
          <a:noFill/>
          <a:ln w="9525">
            <a:noFill/>
            <a:miter lim="800000"/>
            <a:headEnd/>
            <a:tailEnd/>
          </a:ln>
        </p:spPr>
      </p:pic>
      <p:sp>
        <p:nvSpPr>
          <p:cNvPr id="10243"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Isotropic Radio Sky</a:t>
            </a:r>
          </a:p>
        </p:txBody>
      </p:sp>
      <p:pic>
        <p:nvPicPr>
          <p:cNvPr id="13" name="Picture 8" descr="haslaml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996027"/>
            <a:ext cx="4092103" cy="255756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04800" y="1169075"/>
            <a:ext cx="8610600" cy="830997"/>
          </a:xfrm>
          <a:prstGeom prst="rect">
            <a:avLst/>
          </a:prstGeom>
          <a:noFill/>
        </p:spPr>
        <p:txBody>
          <a:bodyPr wrap="square" rtlCol="0">
            <a:spAutoFit/>
          </a:bodyPr>
          <a:lstStyle/>
          <a:p>
            <a:r>
              <a:rPr lang="en-US" sz="2400" dirty="0" smtClean="0">
                <a:latin typeface="Calibri" pitchFamily="34" charset="0"/>
              </a:rPr>
              <a:t>•  There is a significant synchrotron radio monopole </a:t>
            </a:r>
            <a:endParaRPr lang="en-US" sz="2400" dirty="0">
              <a:latin typeface="Calibri" pitchFamily="34" charset="0"/>
            </a:endParaRPr>
          </a:p>
          <a:p>
            <a:endParaRPr lang="en-US" sz="2400" dirty="0">
              <a:latin typeface="Calibri" pitchFamily="34" charset="0"/>
            </a:endParaRPr>
          </a:p>
        </p:txBody>
      </p:sp>
      <p:sp>
        <p:nvSpPr>
          <p:cNvPr id="2" name="TextBox 1"/>
          <p:cNvSpPr txBox="1"/>
          <p:nvPr/>
        </p:nvSpPr>
        <p:spPr>
          <a:xfrm>
            <a:off x="1211416" y="6412468"/>
            <a:ext cx="3185487" cy="369332"/>
          </a:xfrm>
          <a:prstGeom prst="rect">
            <a:avLst/>
          </a:prstGeom>
          <a:noFill/>
        </p:spPr>
        <p:txBody>
          <a:bodyPr wrap="none" rtlCol="0">
            <a:spAutoFit/>
          </a:bodyPr>
          <a:lstStyle/>
          <a:p>
            <a:r>
              <a:rPr lang="en-US" dirty="0" err="1" smtClean="0"/>
              <a:t>Haslam</a:t>
            </a:r>
            <a:r>
              <a:rPr lang="en-US" dirty="0" smtClean="0"/>
              <a:t> 408 MHz all-sky map</a:t>
            </a:r>
            <a:endParaRPr lang="en-US" dirty="0"/>
          </a:p>
        </p:txBody>
      </p:sp>
      <p:sp>
        <p:nvSpPr>
          <p:cNvPr id="16" name="TextBox 15"/>
          <p:cNvSpPr txBox="1"/>
          <p:nvPr/>
        </p:nvSpPr>
        <p:spPr>
          <a:xfrm>
            <a:off x="326570" y="2000072"/>
            <a:ext cx="8284029" cy="830997"/>
          </a:xfrm>
          <a:prstGeom prst="rect">
            <a:avLst/>
          </a:prstGeom>
          <a:noFill/>
        </p:spPr>
        <p:txBody>
          <a:bodyPr wrap="square" rtlCol="0">
            <a:spAutoFit/>
          </a:bodyPr>
          <a:lstStyle/>
          <a:p>
            <a:r>
              <a:rPr lang="en-US" sz="2400" dirty="0" smtClean="0">
                <a:latin typeface="Calibri" pitchFamily="34" charset="0"/>
              </a:rPr>
              <a:t>•  The only dispute is whether it is in the Galactic halo or extragalactic</a:t>
            </a:r>
            <a:endParaRPr lang="en-US" sz="2400" dirty="0">
              <a:latin typeface="Calibri" pitchFamily="34" charset="0"/>
            </a:endParaRPr>
          </a:p>
        </p:txBody>
      </p:sp>
      <p:sp>
        <p:nvSpPr>
          <p:cNvPr id="18" name="TextBox 17"/>
          <p:cNvSpPr txBox="1"/>
          <p:nvPr/>
        </p:nvSpPr>
        <p:spPr>
          <a:xfrm>
            <a:off x="380999" y="3043535"/>
            <a:ext cx="7086601" cy="461665"/>
          </a:xfrm>
          <a:prstGeom prst="rect">
            <a:avLst/>
          </a:prstGeom>
          <a:noFill/>
        </p:spPr>
        <p:txBody>
          <a:bodyPr wrap="square" rtlCol="0">
            <a:spAutoFit/>
          </a:bodyPr>
          <a:lstStyle/>
          <a:p>
            <a:r>
              <a:rPr lang="en-US" sz="2400" dirty="0" smtClean="0">
                <a:latin typeface="Calibri" pitchFamily="34" charset="0"/>
              </a:rPr>
              <a:t>•  You can’t tell the difference just by looking out</a:t>
            </a:r>
            <a:endParaRPr lang="en-US" sz="2400" dirty="0">
              <a:latin typeface="Calibri" pitchFamily="34" charset="0"/>
            </a:endParaRPr>
          </a:p>
        </p:txBody>
      </p:sp>
    </p:spTree>
    <p:extLst>
      <p:ext uri="{BB962C8B-B14F-4D97-AF65-F5344CB8AC3E}">
        <p14:creationId xmlns:p14="http://schemas.microsoft.com/office/powerpoint/2010/main" val="337834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arc2_gal_fig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2894017"/>
            <a:ext cx="4495800" cy="3474126"/>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Isotropic Radio Sky</a:t>
            </a:r>
          </a:p>
        </p:txBody>
      </p:sp>
      <p:sp>
        <p:nvSpPr>
          <p:cNvPr id="14" name="TextBox 13"/>
          <p:cNvSpPr txBox="1"/>
          <p:nvPr/>
        </p:nvSpPr>
        <p:spPr>
          <a:xfrm>
            <a:off x="304800" y="914400"/>
            <a:ext cx="8382000" cy="954107"/>
          </a:xfrm>
          <a:prstGeom prst="rect">
            <a:avLst/>
          </a:prstGeom>
          <a:noFill/>
        </p:spPr>
        <p:txBody>
          <a:bodyPr wrap="square" rtlCol="0">
            <a:spAutoFit/>
          </a:bodyPr>
          <a:lstStyle/>
          <a:p>
            <a:r>
              <a:rPr lang="en-US" sz="2800" b="1" dirty="0" smtClean="0">
                <a:solidFill>
                  <a:schemeClr val="accent2">
                    <a:lumMod val="60000"/>
                    <a:lumOff val="40000"/>
                  </a:schemeClr>
                </a:solidFill>
                <a:latin typeface="Calibri" pitchFamily="34" charset="0"/>
              </a:rPr>
              <a:t>How to distinguish (from maps alone) between Galactic monopole and extragalactic component?</a:t>
            </a:r>
            <a:endParaRPr lang="en-US" sz="2800" b="1" dirty="0">
              <a:solidFill>
                <a:schemeClr val="accent2">
                  <a:lumMod val="60000"/>
                  <a:lumOff val="40000"/>
                </a:schemeClr>
              </a:solidFill>
              <a:latin typeface="Calibri" pitchFamily="34" charset="0"/>
            </a:endParaRPr>
          </a:p>
        </p:txBody>
      </p:sp>
      <p:sp>
        <p:nvSpPr>
          <p:cNvPr id="16" name="TextBox 15"/>
          <p:cNvSpPr txBox="1"/>
          <p:nvPr/>
        </p:nvSpPr>
        <p:spPr>
          <a:xfrm>
            <a:off x="304800" y="2167381"/>
            <a:ext cx="8610600" cy="461665"/>
          </a:xfrm>
          <a:prstGeom prst="rect">
            <a:avLst/>
          </a:prstGeom>
          <a:noFill/>
        </p:spPr>
        <p:txBody>
          <a:bodyPr wrap="square" rtlCol="0">
            <a:spAutoFit/>
          </a:bodyPr>
          <a:lstStyle/>
          <a:p>
            <a:r>
              <a:rPr lang="en-US" sz="2400" dirty="0" smtClean="0">
                <a:latin typeface="Calibri" pitchFamily="34" charset="0"/>
              </a:rPr>
              <a:t>1) Model Galactic radio emission with some function of latitude</a:t>
            </a:r>
          </a:p>
        </p:txBody>
      </p:sp>
      <p:sp>
        <p:nvSpPr>
          <p:cNvPr id="8" name="TextBox 7"/>
          <p:cNvSpPr txBox="1"/>
          <p:nvPr/>
        </p:nvSpPr>
        <p:spPr>
          <a:xfrm>
            <a:off x="304800" y="2620116"/>
            <a:ext cx="8610600" cy="830997"/>
          </a:xfrm>
          <a:prstGeom prst="rect">
            <a:avLst/>
          </a:prstGeom>
          <a:noFill/>
        </p:spPr>
        <p:txBody>
          <a:bodyPr wrap="square" rtlCol="0">
            <a:spAutoFit/>
          </a:bodyPr>
          <a:lstStyle/>
          <a:p>
            <a:r>
              <a:rPr lang="en-US" sz="2400" dirty="0" smtClean="0">
                <a:latin typeface="Calibri" pitchFamily="34" charset="0"/>
              </a:rPr>
              <a:t>2) Correlate Galactic radio emission with some other emission of known spatial structure</a:t>
            </a:r>
          </a:p>
        </p:txBody>
      </p:sp>
      <p:pic>
        <p:nvPicPr>
          <p:cNvPr id="9" name="Picture 4" descr="arc2_gal_fig_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392409"/>
            <a:ext cx="3853543" cy="300839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43209" y="6379029"/>
            <a:ext cx="3822457" cy="369332"/>
          </a:xfrm>
          <a:prstGeom prst="rect">
            <a:avLst/>
          </a:prstGeom>
          <a:noFill/>
        </p:spPr>
        <p:txBody>
          <a:bodyPr wrap="none" rtlCol="0">
            <a:spAutoFit/>
          </a:bodyPr>
          <a:lstStyle/>
          <a:p>
            <a:r>
              <a:rPr lang="en-US" dirty="0" smtClean="0"/>
              <a:t>See </a:t>
            </a:r>
            <a:r>
              <a:rPr lang="en-US" dirty="0" err="1" smtClean="0"/>
              <a:t>Kogut</a:t>
            </a:r>
            <a:r>
              <a:rPr lang="en-US" dirty="0" smtClean="0"/>
              <a:t> et al. (2011, </a:t>
            </a:r>
            <a:r>
              <a:rPr lang="en-US" i="1" dirty="0" err="1" smtClean="0"/>
              <a:t>ApJ</a:t>
            </a:r>
            <a:r>
              <a:rPr lang="en-US" dirty="0" smtClean="0"/>
              <a:t>, 734, 4)</a:t>
            </a:r>
            <a:endParaRPr lang="en-US" dirty="0"/>
          </a:p>
        </p:txBody>
      </p:sp>
    </p:spTree>
    <p:extLst>
      <p:ext uri="{BB962C8B-B14F-4D97-AF65-F5344CB8AC3E}">
        <p14:creationId xmlns:p14="http://schemas.microsoft.com/office/powerpoint/2010/main" val="368370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Fi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1" y="2608837"/>
            <a:ext cx="3265714" cy="4249163"/>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The Isotropic Radio Sky</a:t>
            </a:r>
          </a:p>
        </p:txBody>
      </p:sp>
      <p:sp>
        <p:nvSpPr>
          <p:cNvPr id="14" name="TextBox 13"/>
          <p:cNvSpPr txBox="1"/>
          <p:nvPr/>
        </p:nvSpPr>
        <p:spPr>
          <a:xfrm>
            <a:off x="304800" y="914400"/>
            <a:ext cx="8382000" cy="954107"/>
          </a:xfrm>
          <a:prstGeom prst="rect">
            <a:avLst/>
          </a:prstGeom>
          <a:noFill/>
        </p:spPr>
        <p:txBody>
          <a:bodyPr wrap="square" rtlCol="0">
            <a:spAutoFit/>
          </a:bodyPr>
          <a:lstStyle/>
          <a:p>
            <a:r>
              <a:rPr lang="en-US" sz="2800" b="1" dirty="0" smtClean="0">
                <a:solidFill>
                  <a:schemeClr val="accent2">
                    <a:lumMod val="60000"/>
                    <a:lumOff val="40000"/>
                  </a:schemeClr>
                </a:solidFill>
                <a:latin typeface="Calibri" pitchFamily="34" charset="0"/>
              </a:rPr>
              <a:t>How to distinguish between Galactic monopole and extragalactic component?</a:t>
            </a:r>
            <a:endParaRPr lang="en-US" sz="2800" b="1" dirty="0">
              <a:solidFill>
                <a:schemeClr val="accent2">
                  <a:lumMod val="60000"/>
                  <a:lumOff val="40000"/>
                </a:schemeClr>
              </a:solidFill>
              <a:latin typeface="Calibri" pitchFamily="34" charset="0"/>
            </a:endParaRPr>
          </a:p>
        </p:txBody>
      </p:sp>
      <p:sp>
        <p:nvSpPr>
          <p:cNvPr id="16" name="TextBox 15"/>
          <p:cNvSpPr txBox="1"/>
          <p:nvPr/>
        </p:nvSpPr>
        <p:spPr>
          <a:xfrm>
            <a:off x="304800" y="1944609"/>
            <a:ext cx="5334001" cy="1815882"/>
          </a:xfrm>
          <a:prstGeom prst="rect">
            <a:avLst/>
          </a:prstGeom>
          <a:noFill/>
        </p:spPr>
        <p:txBody>
          <a:bodyPr wrap="square" rtlCol="0">
            <a:spAutoFit/>
          </a:bodyPr>
          <a:lstStyle/>
          <a:p>
            <a:r>
              <a:rPr lang="en-US" sz="2800" b="1" dirty="0" smtClean="0">
                <a:solidFill>
                  <a:srgbClr val="FF0000"/>
                </a:solidFill>
                <a:latin typeface="Calibri" pitchFamily="34" charset="0"/>
              </a:rPr>
              <a:t>This modeling places around ¼ of the total isotropic signal into a Galactic halo and the rest into extragalactic  </a:t>
            </a:r>
          </a:p>
        </p:txBody>
      </p:sp>
      <p:sp>
        <p:nvSpPr>
          <p:cNvPr id="2" name="Rectangle 1"/>
          <p:cNvSpPr/>
          <p:nvPr/>
        </p:nvSpPr>
        <p:spPr>
          <a:xfrm>
            <a:off x="190500" y="4088955"/>
            <a:ext cx="5067300" cy="707886"/>
          </a:xfrm>
          <a:prstGeom prst="rect">
            <a:avLst/>
          </a:prstGeom>
        </p:spPr>
        <p:txBody>
          <a:bodyPr wrap="square">
            <a:spAutoFit/>
          </a:bodyPr>
          <a:lstStyle/>
          <a:p>
            <a:r>
              <a:rPr lang="en-US" sz="2000" dirty="0" smtClean="0">
                <a:latin typeface="Calibri" pitchFamily="34" charset="0"/>
              </a:rPr>
              <a:t>Extragalactic component from this modeling: 67 </a:t>
            </a:r>
            <a:r>
              <a:rPr lang="en-US" sz="2000" dirty="0" err="1" smtClean="0">
                <a:latin typeface="Calibri" pitchFamily="34" charset="0"/>
              </a:rPr>
              <a:t>mk</a:t>
            </a:r>
            <a:r>
              <a:rPr lang="en-US" sz="2000" dirty="0" smtClean="0">
                <a:latin typeface="Calibri" pitchFamily="34" charset="0"/>
              </a:rPr>
              <a:t> @ 3 GHz and 3.725 K @ 670 MHz</a:t>
            </a:r>
            <a:endParaRPr lang="en-US" sz="2000" dirty="0">
              <a:latin typeface="Calibri" pitchFamily="34" charset="0"/>
            </a:endParaRPr>
          </a:p>
        </p:txBody>
      </p:sp>
      <p:sp>
        <p:nvSpPr>
          <p:cNvPr id="13" name="Text Box 12"/>
          <p:cNvSpPr txBox="1">
            <a:spLocks noChangeArrowheads="1"/>
          </p:cNvSpPr>
          <p:nvPr/>
        </p:nvSpPr>
        <p:spPr bwMode="auto">
          <a:xfrm>
            <a:off x="6477000" y="3124200"/>
            <a:ext cx="569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dirty="0"/>
              <a:t>CRB</a:t>
            </a:r>
          </a:p>
        </p:txBody>
      </p:sp>
      <p:sp>
        <p:nvSpPr>
          <p:cNvPr id="3" name="TextBox 2"/>
          <p:cNvSpPr txBox="1"/>
          <p:nvPr/>
        </p:nvSpPr>
        <p:spPr>
          <a:xfrm>
            <a:off x="609600" y="5562600"/>
            <a:ext cx="4429418" cy="369332"/>
          </a:xfrm>
          <a:prstGeom prst="rect">
            <a:avLst/>
          </a:prstGeom>
          <a:noFill/>
        </p:spPr>
        <p:txBody>
          <a:bodyPr wrap="none" rtlCol="0">
            <a:spAutoFit/>
          </a:bodyPr>
          <a:lstStyle/>
          <a:p>
            <a:r>
              <a:rPr lang="en-US" dirty="0" smtClean="0"/>
              <a:t>Ok, assuming extragalactic for a minute…</a:t>
            </a:r>
            <a:endParaRPr lang="en-US" dirty="0"/>
          </a:p>
        </p:txBody>
      </p:sp>
    </p:spTree>
    <p:extLst>
      <p:ext uri="{BB962C8B-B14F-4D97-AF65-F5344CB8AC3E}">
        <p14:creationId xmlns:p14="http://schemas.microsoft.com/office/powerpoint/2010/main" val="222863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Our Take</a:t>
            </a:r>
          </a:p>
        </p:txBody>
      </p:sp>
      <p:sp>
        <p:nvSpPr>
          <p:cNvPr id="11" name="TextBox 10"/>
          <p:cNvSpPr txBox="1"/>
          <p:nvPr/>
        </p:nvSpPr>
        <p:spPr>
          <a:xfrm>
            <a:off x="304800" y="838200"/>
            <a:ext cx="8610600" cy="830997"/>
          </a:xfrm>
          <a:prstGeom prst="rect">
            <a:avLst/>
          </a:prstGeom>
          <a:noFill/>
        </p:spPr>
        <p:txBody>
          <a:bodyPr wrap="square" rtlCol="0">
            <a:spAutoFit/>
          </a:bodyPr>
          <a:lstStyle/>
          <a:p>
            <a:r>
              <a:rPr lang="en-US" sz="2400" dirty="0" smtClean="0">
                <a:latin typeface="Calibri" pitchFamily="34" charset="0"/>
              </a:rPr>
              <a:t>•  In Singal et al. (2010, </a:t>
            </a:r>
            <a:r>
              <a:rPr lang="en-US" sz="2400" i="1" dirty="0" smtClean="0">
                <a:latin typeface="Calibri" pitchFamily="34" charset="0"/>
              </a:rPr>
              <a:t>MNRAS</a:t>
            </a:r>
            <a:r>
              <a:rPr lang="en-US" sz="2400" dirty="0" smtClean="0">
                <a:latin typeface="Calibri" pitchFamily="34" charset="0"/>
              </a:rPr>
              <a:t>, 409, 1172) we considered several limitations</a:t>
            </a:r>
            <a:endParaRPr lang="en-US" sz="2400" dirty="0">
              <a:latin typeface="Calibri" pitchFamily="34" charset="0"/>
            </a:endParaRPr>
          </a:p>
        </p:txBody>
      </p:sp>
      <p:pic>
        <p:nvPicPr>
          <p:cNvPr id="12" name="Picture 8" descr="f3"/>
          <p:cNvPicPr>
            <a:picLocks noChangeAspect="1" noChangeArrowheads="1"/>
          </p:cNvPicPr>
          <p:nvPr/>
        </p:nvPicPr>
        <p:blipFill>
          <a:blip r:embed="rId3" cstate="print"/>
          <a:srcRect/>
          <a:stretch>
            <a:fillRect/>
          </a:stretch>
        </p:blipFill>
        <p:spPr bwMode="auto">
          <a:xfrm>
            <a:off x="2286000" y="3197225"/>
            <a:ext cx="5410200" cy="3584575"/>
          </a:xfrm>
          <a:prstGeom prst="rect">
            <a:avLst/>
          </a:prstGeom>
          <a:noFill/>
          <a:ln w="9525">
            <a:noFill/>
            <a:miter lim="800000"/>
            <a:headEnd/>
            <a:tailEnd/>
          </a:ln>
        </p:spPr>
      </p:pic>
      <p:sp>
        <p:nvSpPr>
          <p:cNvPr id="14" name="Line 9"/>
          <p:cNvSpPr>
            <a:spLocks noChangeShapeType="1"/>
          </p:cNvSpPr>
          <p:nvPr/>
        </p:nvSpPr>
        <p:spPr bwMode="auto">
          <a:xfrm flipH="1">
            <a:off x="7391400" y="3373437"/>
            <a:ext cx="990600" cy="304800"/>
          </a:xfrm>
          <a:prstGeom prst="line">
            <a:avLst/>
          </a:prstGeom>
          <a:noFill/>
          <a:ln w="9525">
            <a:solidFill>
              <a:schemeClr val="tx1"/>
            </a:solidFill>
            <a:round/>
            <a:headEnd/>
            <a:tailEnd type="triangle" w="med" len="med"/>
          </a:ln>
        </p:spPr>
        <p:txBody>
          <a:bodyPr/>
          <a:lstStyle/>
          <a:p>
            <a:endParaRPr lang="en-US"/>
          </a:p>
        </p:txBody>
      </p:sp>
      <p:sp>
        <p:nvSpPr>
          <p:cNvPr id="18" name="Text Box 10"/>
          <p:cNvSpPr txBox="1">
            <a:spLocks noChangeArrowheads="1"/>
          </p:cNvSpPr>
          <p:nvPr/>
        </p:nvSpPr>
        <p:spPr bwMode="auto">
          <a:xfrm>
            <a:off x="8442325" y="3155950"/>
            <a:ext cx="568325" cy="304800"/>
          </a:xfrm>
          <a:prstGeom prst="rect">
            <a:avLst/>
          </a:prstGeom>
          <a:noFill/>
          <a:ln w="9525">
            <a:noFill/>
            <a:miter lim="800000"/>
            <a:headEnd/>
            <a:tailEnd/>
          </a:ln>
        </p:spPr>
        <p:txBody>
          <a:bodyPr wrap="none">
            <a:spAutoFit/>
          </a:bodyPr>
          <a:lstStyle/>
          <a:p>
            <a:r>
              <a:rPr lang="en-US" sz="1400"/>
              <a:t>1 nG</a:t>
            </a:r>
          </a:p>
        </p:txBody>
      </p:sp>
      <p:sp>
        <p:nvSpPr>
          <p:cNvPr id="19" name="Line 11"/>
          <p:cNvSpPr>
            <a:spLocks noChangeShapeType="1"/>
          </p:cNvSpPr>
          <p:nvPr/>
        </p:nvSpPr>
        <p:spPr bwMode="auto">
          <a:xfrm flipH="1">
            <a:off x="7391400" y="5583237"/>
            <a:ext cx="990600" cy="304800"/>
          </a:xfrm>
          <a:prstGeom prst="line">
            <a:avLst/>
          </a:prstGeom>
          <a:noFill/>
          <a:ln w="9525">
            <a:solidFill>
              <a:schemeClr val="tx1"/>
            </a:solidFill>
            <a:round/>
            <a:headEnd/>
            <a:tailEnd type="triangle" w="med" len="med"/>
          </a:ln>
        </p:spPr>
        <p:txBody>
          <a:bodyPr/>
          <a:lstStyle/>
          <a:p>
            <a:endParaRPr lang="en-US"/>
          </a:p>
        </p:txBody>
      </p:sp>
      <p:sp>
        <p:nvSpPr>
          <p:cNvPr id="20" name="Text Box 12"/>
          <p:cNvSpPr txBox="1">
            <a:spLocks noChangeArrowheads="1"/>
          </p:cNvSpPr>
          <p:nvPr/>
        </p:nvSpPr>
        <p:spPr bwMode="auto">
          <a:xfrm>
            <a:off x="8458200" y="5354637"/>
            <a:ext cx="573087" cy="304800"/>
          </a:xfrm>
          <a:prstGeom prst="rect">
            <a:avLst/>
          </a:prstGeom>
          <a:noFill/>
          <a:ln w="9525">
            <a:noFill/>
            <a:miter lim="800000"/>
            <a:headEnd/>
            <a:tailEnd/>
          </a:ln>
        </p:spPr>
        <p:txBody>
          <a:bodyPr wrap="none">
            <a:spAutoFit/>
          </a:bodyPr>
          <a:lstStyle/>
          <a:p>
            <a:r>
              <a:rPr lang="en-US" sz="1400"/>
              <a:t>1 </a:t>
            </a:r>
            <a:r>
              <a:rPr lang="el-GR" sz="1400">
                <a:cs typeface="Arial" charset="0"/>
              </a:rPr>
              <a:t>μ</a:t>
            </a:r>
            <a:r>
              <a:rPr lang="en-US" sz="1400"/>
              <a:t>G</a:t>
            </a:r>
          </a:p>
        </p:txBody>
      </p:sp>
      <p:sp>
        <p:nvSpPr>
          <p:cNvPr id="21" name="Line 15"/>
          <p:cNvSpPr>
            <a:spLocks noChangeShapeType="1"/>
          </p:cNvSpPr>
          <p:nvPr/>
        </p:nvSpPr>
        <p:spPr bwMode="auto">
          <a:xfrm flipH="1">
            <a:off x="4687887" y="4059237"/>
            <a:ext cx="304800" cy="381000"/>
          </a:xfrm>
          <a:prstGeom prst="line">
            <a:avLst/>
          </a:prstGeom>
          <a:noFill/>
          <a:ln w="9525">
            <a:solidFill>
              <a:schemeClr val="tx1"/>
            </a:solidFill>
            <a:round/>
            <a:headEnd/>
            <a:tailEnd type="triangle" w="med" len="med"/>
          </a:ln>
        </p:spPr>
        <p:txBody>
          <a:bodyPr/>
          <a:lstStyle/>
          <a:p>
            <a:endParaRPr lang="en-US"/>
          </a:p>
        </p:txBody>
      </p:sp>
      <p:sp>
        <p:nvSpPr>
          <p:cNvPr id="22" name="Text Box 16"/>
          <p:cNvSpPr txBox="1">
            <a:spLocks noChangeArrowheads="1"/>
          </p:cNvSpPr>
          <p:nvPr/>
        </p:nvSpPr>
        <p:spPr bwMode="auto">
          <a:xfrm>
            <a:off x="4687887" y="3754437"/>
            <a:ext cx="1338263" cy="304800"/>
          </a:xfrm>
          <a:prstGeom prst="rect">
            <a:avLst/>
          </a:prstGeom>
          <a:noFill/>
          <a:ln w="9525">
            <a:noFill/>
            <a:miter lim="800000"/>
            <a:headEnd/>
            <a:tailEnd/>
          </a:ln>
        </p:spPr>
        <p:txBody>
          <a:bodyPr wrap="none">
            <a:spAutoFit/>
          </a:bodyPr>
          <a:lstStyle/>
          <a:p>
            <a:r>
              <a:rPr lang="en-US" sz="1400"/>
              <a:t>Observed EBL</a:t>
            </a:r>
          </a:p>
        </p:txBody>
      </p:sp>
      <p:sp>
        <p:nvSpPr>
          <p:cNvPr id="23" name="TextBox 22"/>
          <p:cNvSpPr txBox="1"/>
          <p:nvPr/>
        </p:nvSpPr>
        <p:spPr>
          <a:xfrm>
            <a:off x="381000" y="1676400"/>
            <a:ext cx="8610600" cy="1569660"/>
          </a:xfrm>
          <a:prstGeom prst="rect">
            <a:avLst/>
          </a:prstGeom>
          <a:noFill/>
        </p:spPr>
        <p:txBody>
          <a:bodyPr wrap="square" rtlCol="0">
            <a:spAutoFit/>
          </a:bodyPr>
          <a:lstStyle/>
          <a:p>
            <a:r>
              <a:rPr lang="en-US" sz="2400" dirty="0" smtClean="0"/>
              <a:t>1) The electrons that produce the radio emission through synchrotron cannot overproduce another background via inverse-Compton – places a lower limit on the magnetic field in the emitting regions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19" grpId="0" animBg="1"/>
      <p:bldP spid="20" grpId="0"/>
      <p:bldP spid="21" grpId="0" animBg="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Our Take</a:t>
            </a:r>
          </a:p>
        </p:txBody>
      </p:sp>
      <p:sp>
        <p:nvSpPr>
          <p:cNvPr id="11" name="TextBox 10"/>
          <p:cNvSpPr txBox="1"/>
          <p:nvPr/>
        </p:nvSpPr>
        <p:spPr>
          <a:xfrm>
            <a:off x="304800" y="838200"/>
            <a:ext cx="8610600" cy="830997"/>
          </a:xfrm>
          <a:prstGeom prst="rect">
            <a:avLst/>
          </a:prstGeom>
          <a:noFill/>
        </p:spPr>
        <p:txBody>
          <a:bodyPr wrap="square" rtlCol="0">
            <a:spAutoFit/>
          </a:bodyPr>
          <a:lstStyle/>
          <a:p>
            <a:r>
              <a:rPr lang="en-US" sz="2400" dirty="0" smtClean="0">
                <a:latin typeface="Calibri" pitchFamily="34" charset="0"/>
              </a:rPr>
              <a:t>•  In Singal et al. (2010, </a:t>
            </a:r>
            <a:r>
              <a:rPr lang="en-US" sz="2400" i="1" dirty="0" smtClean="0">
                <a:latin typeface="Calibri" pitchFamily="34" charset="0"/>
              </a:rPr>
              <a:t>MNRAS</a:t>
            </a:r>
            <a:r>
              <a:rPr lang="en-US" sz="2400" dirty="0" smtClean="0">
                <a:latin typeface="Calibri" pitchFamily="34" charset="0"/>
              </a:rPr>
              <a:t>, 409, 1172) we considered several limitations</a:t>
            </a:r>
            <a:endParaRPr lang="en-US" sz="2400" dirty="0">
              <a:latin typeface="Calibri" pitchFamily="34" charset="0"/>
            </a:endParaRPr>
          </a:p>
        </p:txBody>
      </p:sp>
      <p:sp>
        <p:nvSpPr>
          <p:cNvPr id="23" name="TextBox 22"/>
          <p:cNvSpPr txBox="1"/>
          <p:nvPr/>
        </p:nvSpPr>
        <p:spPr>
          <a:xfrm>
            <a:off x="381000" y="1676400"/>
            <a:ext cx="8610600" cy="1200329"/>
          </a:xfrm>
          <a:prstGeom prst="rect">
            <a:avLst/>
          </a:prstGeom>
          <a:noFill/>
        </p:spPr>
        <p:txBody>
          <a:bodyPr wrap="square" rtlCol="0">
            <a:spAutoFit/>
          </a:bodyPr>
          <a:lstStyle/>
          <a:p>
            <a:r>
              <a:rPr lang="en-US" sz="2400" dirty="0" smtClean="0"/>
              <a:t>2) If it is a sum of discrete sources, there has to be a lot of them at low fluxes (because radio source counts at resolved fluxes &gt; ~10 </a:t>
            </a:r>
            <a:r>
              <a:rPr lang="el-GR" sz="2400" dirty="0" smtClean="0"/>
              <a:t>μ</a:t>
            </a:r>
            <a:r>
              <a:rPr lang="en-US" sz="2400" dirty="0" err="1" smtClean="0"/>
              <a:t>Jy</a:t>
            </a:r>
            <a:r>
              <a:rPr lang="en-US" sz="2400" dirty="0" smtClean="0"/>
              <a:t> only account for ~1/4)</a:t>
            </a:r>
            <a:endParaRPr lang="en-US" sz="2400" dirty="0"/>
          </a:p>
        </p:txBody>
      </p:sp>
      <p:pic>
        <p:nvPicPr>
          <p:cNvPr id="13" name="Picture 17" descr="f2b"/>
          <p:cNvPicPr>
            <a:picLocks noChangeAspect="1" noChangeArrowheads="1"/>
          </p:cNvPicPr>
          <p:nvPr/>
        </p:nvPicPr>
        <p:blipFill>
          <a:blip r:embed="rId3" cstate="print"/>
          <a:srcRect/>
          <a:stretch>
            <a:fillRect/>
          </a:stretch>
        </p:blipFill>
        <p:spPr bwMode="auto">
          <a:xfrm>
            <a:off x="4673600" y="3513138"/>
            <a:ext cx="4394200" cy="3192462"/>
          </a:xfrm>
          <a:prstGeom prst="rect">
            <a:avLst/>
          </a:prstGeom>
          <a:noFill/>
          <a:ln w="9525">
            <a:noFill/>
            <a:miter lim="800000"/>
            <a:headEnd/>
            <a:tailEnd/>
          </a:ln>
        </p:spPr>
      </p:pic>
      <p:pic>
        <p:nvPicPr>
          <p:cNvPr id="15" name="Picture 3" descr="f1a"/>
          <p:cNvPicPr>
            <a:picLocks noChangeAspect="1" noChangeArrowheads="1"/>
          </p:cNvPicPr>
          <p:nvPr/>
        </p:nvPicPr>
        <p:blipFill>
          <a:blip r:embed="rId4" cstate="print"/>
          <a:srcRect/>
          <a:stretch>
            <a:fillRect/>
          </a:stretch>
        </p:blipFill>
        <p:spPr bwMode="auto">
          <a:xfrm>
            <a:off x="228600" y="3867072"/>
            <a:ext cx="4191000" cy="2914728"/>
          </a:xfrm>
          <a:prstGeom prst="rect">
            <a:avLst/>
          </a:prstGeom>
          <a:noFill/>
          <a:ln w="9525">
            <a:noFill/>
            <a:miter lim="800000"/>
            <a:headEnd/>
            <a:tailEnd/>
          </a:ln>
        </p:spPr>
      </p:pic>
      <p:sp>
        <p:nvSpPr>
          <p:cNvPr id="16" name="Line 9"/>
          <p:cNvSpPr>
            <a:spLocks noChangeShapeType="1"/>
          </p:cNvSpPr>
          <p:nvPr/>
        </p:nvSpPr>
        <p:spPr bwMode="auto">
          <a:xfrm flipH="1" flipV="1">
            <a:off x="3276600" y="4876800"/>
            <a:ext cx="304800" cy="381000"/>
          </a:xfrm>
          <a:prstGeom prst="line">
            <a:avLst/>
          </a:prstGeom>
          <a:noFill/>
          <a:ln w="9525">
            <a:solidFill>
              <a:schemeClr val="tx1"/>
            </a:solidFill>
            <a:round/>
            <a:headEnd/>
            <a:tailEnd type="triangle" w="med" len="med"/>
          </a:ln>
        </p:spPr>
        <p:txBody>
          <a:bodyPr/>
          <a:lstStyle/>
          <a:p>
            <a:endParaRPr lang="en-US"/>
          </a:p>
        </p:txBody>
      </p:sp>
      <p:sp>
        <p:nvSpPr>
          <p:cNvPr id="17" name="Text Box 10"/>
          <p:cNvSpPr txBox="1">
            <a:spLocks noChangeArrowheads="1"/>
          </p:cNvSpPr>
          <p:nvPr/>
        </p:nvSpPr>
        <p:spPr bwMode="auto">
          <a:xfrm>
            <a:off x="3276600" y="5257800"/>
            <a:ext cx="909775" cy="738664"/>
          </a:xfrm>
          <a:prstGeom prst="rect">
            <a:avLst/>
          </a:prstGeom>
          <a:noFill/>
          <a:ln w="9525">
            <a:noFill/>
            <a:miter lim="800000"/>
            <a:headEnd/>
            <a:tailEnd/>
          </a:ln>
        </p:spPr>
        <p:txBody>
          <a:bodyPr wrap="square">
            <a:spAutoFit/>
          </a:bodyPr>
          <a:lstStyle/>
          <a:p>
            <a:r>
              <a:rPr lang="en-US" sz="1400" dirty="0"/>
              <a:t>Large radio</a:t>
            </a:r>
          </a:p>
          <a:p>
            <a:r>
              <a:rPr lang="en-US" sz="1400" dirty="0"/>
              <a:t>galaxies</a:t>
            </a:r>
          </a:p>
        </p:txBody>
      </p:sp>
      <p:sp>
        <p:nvSpPr>
          <p:cNvPr id="24" name="Line 11"/>
          <p:cNvSpPr>
            <a:spLocks noChangeShapeType="1"/>
          </p:cNvSpPr>
          <p:nvPr/>
        </p:nvSpPr>
        <p:spPr bwMode="auto">
          <a:xfrm flipH="1">
            <a:off x="1905000" y="4419600"/>
            <a:ext cx="304800" cy="889150"/>
          </a:xfrm>
          <a:prstGeom prst="line">
            <a:avLst/>
          </a:prstGeom>
          <a:noFill/>
          <a:ln w="9525">
            <a:solidFill>
              <a:schemeClr val="tx1"/>
            </a:solidFill>
            <a:round/>
            <a:headEnd/>
            <a:tailEnd type="triangle" w="med" len="med"/>
          </a:ln>
        </p:spPr>
        <p:txBody>
          <a:bodyPr/>
          <a:lstStyle/>
          <a:p>
            <a:endParaRPr lang="en-US"/>
          </a:p>
        </p:txBody>
      </p:sp>
      <p:sp>
        <p:nvSpPr>
          <p:cNvPr id="25" name="Text Box 12"/>
          <p:cNvSpPr txBox="1">
            <a:spLocks noChangeArrowheads="1"/>
          </p:cNvSpPr>
          <p:nvPr/>
        </p:nvSpPr>
        <p:spPr bwMode="auto">
          <a:xfrm>
            <a:off x="1676400" y="3581400"/>
            <a:ext cx="1200816" cy="738664"/>
          </a:xfrm>
          <a:prstGeom prst="rect">
            <a:avLst/>
          </a:prstGeom>
          <a:noFill/>
          <a:ln w="9525">
            <a:noFill/>
            <a:miter lim="800000"/>
            <a:headEnd/>
            <a:tailEnd/>
          </a:ln>
        </p:spPr>
        <p:txBody>
          <a:bodyPr wrap="square">
            <a:spAutoFit/>
          </a:bodyPr>
          <a:lstStyle/>
          <a:p>
            <a:r>
              <a:rPr lang="en-US" sz="1400" dirty="0"/>
              <a:t>RQ quasars and ordinary galaxies</a:t>
            </a:r>
          </a:p>
        </p:txBody>
      </p:sp>
      <p:sp>
        <p:nvSpPr>
          <p:cNvPr id="26" name="Line 13"/>
          <p:cNvSpPr>
            <a:spLocks noChangeShapeType="1"/>
          </p:cNvSpPr>
          <p:nvPr/>
        </p:nvSpPr>
        <p:spPr bwMode="auto">
          <a:xfrm>
            <a:off x="1295400" y="5029200"/>
            <a:ext cx="0" cy="609600"/>
          </a:xfrm>
          <a:prstGeom prst="line">
            <a:avLst/>
          </a:prstGeom>
          <a:noFill/>
          <a:ln w="9525">
            <a:solidFill>
              <a:schemeClr val="tx1"/>
            </a:solidFill>
            <a:round/>
            <a:headEnd/>
            <a:tailEnd type="triangle" w="med" len="med"/>
          </a:ln>
        </p:spPr>
        <p:txBody>
          <a:bodyPr/>
          <a:lstStyle/>
          <a:p>
            <a:endParaRPr lang="en-US"/>
          </a:p>
        </p:txBody>
      </p:sp>
      <p:sp>
        <p:nvSpPr>
          <p:cNvPr id="27" name="Text Box 14"/>
          <p:cNvSpPr txBox="1">
            <a:spLocks noChangeArrowheads="1"/>
          </p:cNvSpPr>
          <p:nvPr/>
        </p:nvSpPr>
        <p:spPr bwMode="auto">
          <a:xfrm>
            <a:off x="838200" y="4495800"/>
            <a:ext cx="1487546" cy="523220"/>
          </a:xfrm>
          <a:prstGeom prst="rect">
            <a:avLst/>
          </a:prstGeom>
          <a:noFill/>
          <a:ln w="9525">
            <a:noFill/>
            <a:miter lim="800000"/>
            <a:headEnd/>
            <a:tailEnd/>
          </a:ln>
        </p:spPr>
        <p:txBody>
          <a:bodyPr wrap="square">
            <a:spAutoFit/>
          </a:bodyPr>
          <a:lstStyle/>
          <a:p>
            <a:r>
              <a:rPr lang="en-US" sz="1400" dirty="0"/>
              <a:t>Flux limit of surveys</a:t>
            </a:r>
          </a:p>
        </p:txBody>
      </p:sp>
      <p:sp>
        <p:nvSpPr>
          <p:cNvPr id="28" name="TextBox 27"/>
          <p:cNvSpPr txBox="1"/>
          <p:nvPr/>
        </p:nvSpPr>
        <p:spPr>
          <a:xfrm>
            <a:off x="990600" y="3200400"/>
            <a:ext cx="2287806" cy="369332"/>
          </a:xfrm>
          <a:prstGeom prst="rect">
            <a:avLst/>
          </a:prstGeom>
          <a:noFill/>
        </p:spPr>
        <p:txBody>
          <a:bodyPr wrap="none" rtlCol="0">
            <a:spAutoFit/>
          </a:bodyPr>
          <a:lstStyle/>
          <a:p>
            <a:r>
              <a:rPr lang="en-US" dirty="0" smtClean="0"/>
              <a:t>Radio source counts</a:t>
            </a:r>
            <a:endParaRPr lang="en-US" dirty="0"/>
          </a:p>
        </p:txBody>
      </p:sp>
      <p:sp>
        <p:nvSpPr>
          <p:cNvPr id="29" name="TextBox 28"/>
          <p:cNvSpPr txBox="1"/>
          <p:nvPr/>
        </p:nvSpPr>
        <p:spPr>
          <a:xfrm>
            <a:off x="5715000" y="3810000"/>
            <a:ext cx="3031599" cy="369332"/>
          </a:xfrm>
          <a:prstGeom prst="rect">
            <a:avLst/>
          </a:prstGeom>
          <a:noFill/>
        </p:spPr>
        <p:txBody>
          <a:bodyPr wrap="none" rtlCol="0">
            <a:spAutoFit/>
          </a:bodyPr>
          <a:lstStyle/>
          <a:p>
            <a:r>
              <a:rPr lang="en-US" dirty="0" smtClean="0"/>
              <a:t># of low flux objects needed</a:t>
            </a:r>
            <a:endParaRPr lang="en-US" dirty="0"/>
          </a:p>
        </p:txBody>
      </p:sp>
      <p:sp>
        <p:nvSpPr>
          <p:cNvPr id="30" name="TextBox 29"/>
          <p:cNvSpPr txBox="1"/>
          <p:nvPr/>
        </p:nvSpPr>
        <p:spPr>
          <a:xfrm>
            <a:off x="5512419" y="6488668"/>
            <a:ext cx="3021981" cy="338554"/>
          </a:xfrm>
          <a:prstGeom prst="rect">
            <a:avLst/>
          </a:prstGeom>
          <a:noFill/>
        </p:spPr>
        <p:txBody>
          <a:bodyPr wrap="none" rtlCol="0">
            <a:spAutoFit/>
          </a:bodyPr>
          <a:lstStyle/>
          <a:p>
            <a:r>
              <a:rPr lang="en-US" sz="1600" dirty="0" smtClean="0"/>
              <a:t>Source counts power law slope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24" grpId="0" animBg="1"/>
      <p:bldP spid="25" grpId="0"/>
      <p:bldP spid="26" grpId="0" animBg="1"/>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457200" y="76200"/>
            <a:ext cx="8229600" cy="838200"/>
          </a:xfrm>
        </p:spPr>
        <p:txBody>
          <a:bodyPr/>
          <a:lstStyle/>
          <a:p>
            <a:pPr eaLnBrk="1" hangingPunct="1"/>
            <a:r>
              <a:rPr lang="en-US" sz="4800" dirty="0" smtClean="0">
                <a:solidFill>
                  <a:srgbClr val="FF0000"/>
                </a:solidFill>
              </a:rPr>
              <a:t>Our Take</a:t>
            </a:r>
          </a:p>
        </p:txBody>
      </p:sp>
      <p:sp>
        <p:nvSpPr>
          <p:cNvPr id="11" name="TextBox 10"/>
          <p:cNvSpPr txBox="1"/>
          <p:nvPr/>
        </p:nvSpPr>
        <p:spPr>
          <a:xfrm>
            <a:off x="304800" y="838200"/>
            <a:ext cx="8610600" cy="830997"/>
          </a:xfrm>
          <a:prstGeom prst="rect">
            <a:avLst/>
          </a:prstGeom>
          <a:noFill/>
        </p:spPr>
        <p:txBody>
          <a:bodyPr wrap="square" rtlCol="0">
            <a:spAutoFit/>
          </a:bodyPr>
          <a:lstStyle/>
          <a:p>
            <a:r>
              <a:rPr lang="en-US" sz="2400" dirty="0" smtClean="0">
                <a:latin typeface="Calibri" pitchFamily="34" charset="0"/>
              </a:rPr>
              <a:t>•  In Singal et al. (2010, </a:t>
            </a:r>
            <a:r>
              <a:rPr lang="en-US" sz="2400" i="1" dirty="0" smtClean="0">
                <a:latin typeface="Calibri" pitchFamily="34" charset="0"/>
              </a:rPr>
              <a:t>MNRAS</a:t>
            </a:r>
            <a:r>
              <a:rPr lang="en-US" sz="2400" dirty="0" smtClean="0">
                <a:latin typeface="Calibri" pitchFamily="34" charset="0"/>
              </a:rPr>
              <a:t>, 409, 1172) we considered several limitations</a:t>
            </a:r>
            <a:endParaRPr lang="en-US" sz="2400" dirty="0">
              <a:latin typeface="Calibri" pitchFamily="34" charset="0"/>
            </a:endParaRPr>
          </a:p>
        </p:txBody>
      </p:sp>
      <p:sp>
        <p:nvSpPr>
          <p:cNvPr id="23" name="TextBox 22"/>
          <p:cNvSpPr txBox="1"/>
          <p:nvPr/>
        </p:nvSpPr>
        <p:spPr>
          <a:xfrm>
            <a:off x="381000" y="1923871"/>
            <a:ext cx="8610600" cy="1200329"/>
          </a:xfrm>
          <a:prstGeom prst="rect">
            <a:avLst/>
          </a:prstGeom>
          <a:noFill/>
        </p:spPr>
        <p:txBody>
          <a:bodyPr wrap="square" rtlCol="0">
            <a:spAutoFit/>
          </a:bodyPr>
          <a:lstStyle/>
          <a:p>
            <a:r>
              <a:rPr lang="en-US" sz="2400" dirty="0" smtClean="0"/>
              <a:t>3) Ordinary galaxies are numerous enough but if they follow the radio – FIR correlation of the local Universe they would overproduce the infrared background</a:t>
            </a:r>
            <a:endParaRPr lang="en-US" sz="2400" dirty="0"/>
          </a:p>
        </p:txBody>
      </p:sp>
      <p:pic>
        <p:nvPicPr>
          <p:cNvPr id="18" name="Picture 8" descr="galaxy"/>
          <p:cNvPicPr>
            <a:picLocks noChangeAspect="1" noChangeArrowheads="1"/>
          </p:cNvPicPr>
          <p:nvPr/>
        </p:nvPicPr>
        <p:blipFill>
          <a:blip r:embed="rId3" cstate="print"/>
          <a:srcRect/>
          <a:stretch>
            <a:fillRect/>
          </a:stretch>
        </p:blipFill>
        <p:spPr bwMode="auto">
          <a:xfrm>
            <a:off x="762000" y="3810000"/>
            <a:ext cx="3683106" cy="2438400"/>
          </a:xfrm>
          <a:prstGeom prst="rect">
            <a:avLst/>
          </a:prstGeom>
          <a:noFill/>
          <a:ln w="9525">
            <a:noFill/>
            <a:miter lim="800000"/>
            <a:headEnd/>
            <a:tailEnd/>
          </a:ln>
        </p:spPr>
      </p:pic>
      <p:pic>
        <p:nvPicPr>
          <p:cNvPr id="19" name="Picture 9" descr="FIRRadio"/>
          <p:cNvPicPr>
            <a:picLocks noChangeAspect="1" noChangeArrowheads="1"/>
          </p:cNvPicPr>
          <p:nvPr/>
        </p:nvPicPr>
        <p:blipFill>
          <a:blip r:embed="rId4" cstate="print"/>
          <a:srcRect/>
          <a:stretch>
            <a:fillRect/>
          </a:stretch>
        </p:blipFill>
        <p:spPr bwMode="auto">
          <a:xfrm>
            <a:off x="5930900" y="3124200"/>
            <a:ext cx="2984500" cy="340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6903</TotalTime>
  <Words>1576</Words>
  <Application>Microsoft Office PowerPoint</Application>
  <PresentationFormat>On-screen Show (4:3)</PresentationFormat>
  <Paragraphs>163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The Cosmic Radio Background Five Years of an Enigma</vt:lpstr>
      <vt:lpstr>The EM backgrounds</vt:lpstr>
      <vt:lpstr>The Isotropic Radio Sky</vt:lpstr>
      <vt:lpstr>The Isotropic Radio Sky</vt:lpstr>
      <vt:lpstr>The Isotropic Radio Sky</vt:lpstr>
      <vt:lpstr>The Isotropic Radio Sky</vt:lpstr>
      <vt:lpstr>Our Take</vt:lpstr>
      <vt:lpstr>Our Take</vt:lpstr>
      <vt:lpstr>Our Take</vt:lpstr>
      <vt:lpstr>The Case For Extragalactic</vt:lpstr>
      <vt:lpstr>The Case Against Extragalactic</vt:lpstr>
      <vt:lpstr>The Case Against Extragalactic</vt:lpstr>
      <vt:lpstr>The Case Against Extragalactic</vt:lpstr>
      <vt:lpstr>The Case For Galactic</vt:lpstr>
      <vt:lpstr>The Case For Galactic</vt:lpstr>
      <vt:lpstr>The Case Against Galactic</vt:lpstr>
      <vt:lpstr>Ok, More Exotic Explanations?</vt:lpstr>
      <vt:lpstr>Ok, More Exotic Explanations?</vt:lpstr>
      <vt:lpstr>Ok, More Exotic Explanations?</vt:lpstr>
      <vt:lpstr>The EM backgrounds</vt:lpstr>
      <vt:lpstr>Conclusions</vt:lpstr>
    </vt:vector>
  </TitlesOfParts>
  <Company>Stanford Linear Accelerator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 Singal</dc:creator>
  <cp:lastModifiedBy>Information Services</cp:lastModifiedBy>
  <cp:revision>677</cp:revision>
  <dcterms:created xsi:type="dcterms:W3CDTF">2008-12-14T03:27:00Z</dcterms:created>
  <dcterms:modified xsi:type="dcterms:W3CDTF">2014-06-09T19:27:02Z</dcterms:modified>
</cp:coreProperties>
</file>