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61" r:id="rId4"/>
    <p:sldId id="260" r:id="rId5"/>
    <p:sldId id="262" r:id="rId6"/>
    <p:sldId id="265" r:id="rId7"/>
    <p:sldId id="266" r:id="rId8"/>
    <p:sldId id="267" r:id="rId9"/>
    <p:sldId id="268" r:id="rId10"/>
    <p:sldId id="269" r:id="rId11"/>
    <p:sldId id="263" r:id="rId12"/>
    <p:sldId id="271" r:id="rId13"/>
    <p:sldId id="272" r:id="rId14"/>
    <p:sldId id="274" r:id="rId15"/>
    <p:sldId id="288" r:id="rId16"/>
    <p:sldId id="275" r:id="rId17"/>
    <p:sldId id="276" r:id="rId18"/>
    <p:sldId id="264" r:id="rId19"/>
    <p:sldId id="277" r:id="rId20"/>
    <p:sldId id="278" r:id="rId21"/>
    <p:sldId id="279" r:id="rId22"/>
    <p:sldId id="280" r:id="rId23"/>
    <p:sldId id="287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DCD"/>
    <a:srgbClr val="F7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eg"/><Relationship Id="rId1" Type="http://schemas.openxmlformats.org/officeDocument/2006/relationships/image" Target="../media/image4.jpg"/><Relationship Id="rId2" Type="http://schemas.openxmlformats.org/officeDocument/2006/relationships/image" Target="../media/image5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Relationship Id="rId2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eg"/><Relationship Id="rId1" Type="http://schemas.openxmlformats.org/officeDocument/2006/relationships/image" Target="../media/image4.jpg"/><Relationship Id="rId2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Relationship Id="rId2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190874-7625-A946-A2EE-CA2A91542C62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A93F46-E9A5-2A4B-9858-98CE9637914E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b="1" dirty="0" smtClean="0"/>
            <a:t>Cosmic Radio Background</a:t>
          </a:r>
          <a:endParaRPr lang="en-US" sz="2400" b="1" dirty="0"/>
        </a:p>
      </dgm:t>
    </dgm:pt>
    <dgm:pt modelId="{6A3DC21F-7283-8F47-ACD3-D2DC143E044C}" type="parTrans" cxnId="{C475B292-E224-2543-BF20-6C7F359792A6}">
      <dgm:prSet/>
      <dgm:spPr/>
      <dgm:t>
        <a:bodyPr/>
        <a:lstStyle/>
        <a:p>
          <a:endParaRPr lang="en-US"/>
        </a:p>
      </dgm:t>
    </dgm:pt>
    <dgm:pt modelId="{3907B03A-37A6-0047-A36F-1E5AF7662F63}" type="sibTrans" cxnId="{C475B292-E224-2543-BF20-6C7F359792A6}">
      <dgm:prSet/>
      <dgm:spPr/>
      <dgm:t>
        <a:bodyPr/>
        <a:lstStyle/>
        <a:p>
          <a:endParaRPr lang="en-US"/>
        </a:p>
      </dgm:t>
    </dgm:pt>
    <dgm:pt modelId="{A3F7387D-AAE6-3C47-B6F8-CF05545805E3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Milky Way</a:t>
          </a:r>
          <a:endParaRPr lang="en-US" dirty="0"/>
        </a:p>
      </dgm:t>
    </dgm:pt>
    <dgm:pt modelId="{84C58787-F12D-C84B-9416-4E7AD5258B55}" type="parTrans" cxnId="{C3DFB224-DE0B-984A-A204-33E9D0D07B4C}">
      <dgm:prSet/>
      <dgm:spPr/>
      <dgm:t>
        <a:bodyPr/>
        <a:lstStyle/>
        <a:p>
          <a:endParaRPr lang="en-US"/>
        </a:p>
      </dgm:t>
    </dgm:pt>
    <dgm:pt modelId="{DBBA1E2C-9FC3-2248-9A55-7F10FFFD50F1}" type="sibTrans" cxnId="{C3DFB224-DE0B-984A-A204-33E9D0D07B4C}">
      <dgm:prSet/>
      <dgm:spPr/>
      <dgm:t>
        <a:bodyPr/>
        <a:lstStyle/>
        <a:p>
          <a:endParaRPr lang="en-US"/>
        </a:p>
      </dgm:t>
    </dgm:pt>
    <dgm:pt modelId="{E435E6C7-EF1A-0644-BA36-305DF4C5A474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CMB</a:t>
          </a:r>
          <a:endParaRPr lang="en-US" dirty="0"/>
        </a:p>
      </dgm:t>
    </dgm:pt>
    <dgm:pt modelId="{C56EA5ED-BE85-4048-AA0A-7D871ACD0190}" type="parTrans" cxnId="{115EDAE4-F262-564E-B9EA-1271C16F5FBA}">
      <dgm:prSet/>
      <dgm:spPr/>
      <dgm:t>
        <a:bodyPr/>
        <a:lstStyle/>
        <a:p>
          <a:endParaRPr lang="en-US"/>
        </a:p>
      </dgm:t>
    </dgm:pt>
    <dgm:pt modelId="{9BDDF68D-3E05-AF40-AF7E-964CF5A70977}" type="sibTrans" cxnId="{115EDAE4-F262-564E-B9EA-1271C16F5FBA}">
      <dgm:prSet/>
      <dgm:spPr/>
      <dgm:t>
        <a:bodyPr/>
        <a:lstStyle/>
        <a:p>
          <a:endParaRPr lang="en-US"/>
        </a:p>
      </dgm:t>
    </dgm:pt>
    <dgm:pt modelId="{64CA017F-03FB-DB46-99E7-34F355D6A43A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Extragalactic Sources</a:t>
          </a:r>
          <a:endParaRPr lang="en-US" dirty="0"/>
        </a:p>
      </dgm:t>
    </dgm:pt>
    <dgm:pt modelId="{227E8E35-1E47-FC4F-977F-05AA0A11E2B2}" type="parTrans" cxnId="{49B48467-B2E3-E84B-BED7-B6CA2863F85C}">
      <dgm:prSet/>
      <dgm:spPr/>
      <dgm:t>
        <a:bodyPr/>
        <a:lstStyle/>
        <a:p>
          <a:endParaRPr lang="en-US"/>
        </a:p>
      </dgm:t>
    </dgm:pt>
    <dgm:pt modelId="{54336FD0-02B9-4C49-8082-51E2E02DC691}" type="sibTrans" cxnId="{49B48467-B2E3-E84B-BED7-B6CA2863F85C}">
      <dgm:prSet/>
      <dgm:spPr/>
      <dgm:t>
        <a:bodyPr/>
        <a:lstStyle/>
        <a:p>
          <a:endParaRPr lang="en-US"/>
        </a:p>
      </dgm:t>
    </dgm:pt>
    <dgm:pt modelId="{32AB39BF-6D80-8D4B-8DF8-A02FE41B3562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Discrete</a:t>
          </a:r>
          <a:endParaRPr lang="en-US" dirty="0"/>
        </a:p>
      </dgm:t>
    </dgm:pt>
    <dgm:pt modelId="{98E1A3A8-82A2-0945-83D0-6559521DDBA1}" type="parTrans" cxnId="{257BA7B1-E891-CC45-ACBE-72DADBF14D14}">
      <dgm:prSet/>
      <dgm:spPr/>
      <dgm:t>
        <a:bodyPr/>
        <a:lstStyle/>
        <a:p>
          <a:endParaRPr lang="en-US"/>
        </a:p>
      </dgm:t>
    </dgm:pt>
    <dgm:pt modelId="{F1E6662F-DA6D-294D-B7FC-6D2FD4A9B47A}" type="sibTrans" cxnId="{257BA7B1-E891-CC45-ACBE-72DADBF14D14}">
      <dgm:prSet/>
      <dgm:spPr/>
      <dgm:t>
        <a:bodyPr/>
        <a:lstStyle/>
        <a:p>
          <a:endParaRPr lang="en-US"/>
        </a:p>
      </dgm:t>
    </dgm:pt>
    <dgm:pt modelId="{D46AE847-C7A3-3D46-8179-E50D98871744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Extended</a:t>
          </a:r>
          <a:endParaRPr lang="en-US" dirty="0"/>
        </a:p>
      </dgm:t>
    </dgm:pt>
    <dgm:pt modelId="{0FD75A24-9E60-D343-8BE6-0B786C7B62CD}" type="parTrans" cxnId="{77A60868-6CFD-F046-83B8-39CA50B93843}">
      <dgm:prSet/>
      <dgm:spPr/>
      <dgm:t>
        <a:bodyPr/>
        <a:lstStyle/>
        <a:p>
          <a:endParaRPr lang="en-US"/>
        </a:p>
      </dgm:t>
    </dgm:pt>
    <dgm:pt modelId="{AD35F52B-515F-7B47-81B4-0EEA21C4576C}" type="sibTrans" cxnId="{77A60868-6CFD-F046-83B8-39CA50B93843}">
      <dgm:prSet/>
      <dgm:spPr/>
      <dgm:t>
        <a:bodyPr/>
        <a:lstStyle/>
        <a:p>
          <a:endParaRPr lang="en-US"/>
        </a:p>
      </dgm:t>
    </dgm:pt>
    <dgm:pt modelId="{A659D4D2-88B7-924C-BC77-0BD56ED50ECD}" type="pres">
      <dgm:prSet presAssocID="{9F190874-7625-A946-A2EE-CA2A91542C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B49FF8-7DBA-FD46-929D-2DBB6B6524D6}" type="pres">
      <dgm:prSet presAssocID="{FDA93F46-E9A5-2A4B-9858-98CE9637914E}" presName="hierRoot1" presStyleCnt="0"/>
      <dgm:spPr/>
    </dgm:pt>
    <dgm:pt modelId="{1521F8DC-4937-B84C-A548-D03113384F29}" type="pres">
      <dgm:prSet presAssocID="{FDA93F46-E9A5-2A4B-9858-98CE9637914E}" presName="composite" presStyleCnt="0"/>
      <dgm:spPr/>
    </dgm:pt>
    <dgm:pt modelId="{90A49941-5E7A-1A45-8D33-F97550B3BCE5}" type="pres">
      <dgm:prSet presAssocID="{FDA93F46-E9A5-2A4B-9858-98CE9637914E}" presName="image" presStyleLbl="node0" presStyleIdx="0" presStyleCnt="1" custLinFactNeighborX="-4605" custLinFactNeighborY="-73866"/>
      <dgm:spPr>
        <a:noFill/>
      </dgm:spPr>
      <dgm:t>
        <a:bodyPr/>
        <a:lstStyle/>
        <a:p>
          <a:endParaRPr lang="en-US"/>
        </a:p>
      </dgm:t>
    </dgm:pt>
    <dgm:pt modelId="{FADB319A-215A-B14F-84C0-2B06E3E5088F}" type="pres">
      <dgm:prSet presAssocID="{FDA93F46-E9A5-2A4B-9858-98CE9637914E}" presName="text" presStyleLbl="revTx" presStyleIdx="0" presStyleCnt="6" custScaleX="272033" custScaleY="61662" custLinFactNeighborX="-86582" custLinFactNeighborY="-555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869538-3DCC-CF4C-AA6B-D273160AE7B8}" type="pres">
      <dgm:prSet presAssocID="{FDA93F46-E9A5-2A4B-9858-98CE9637914E}" presName="hierChild2" presStyleCnt="0"/>
      <dgm:spPr/>
    </dgm:pt>
    <dgm:pt modelId="{34E2987B-CB07-A04D-BED8-44DD2E334D29}" type="pres">
      <dgm:prSet presAssocID="{84C58787-F12D-C84B-9416-4E7AD5258B55}" presName="Name10" presStyleLbl="parChTrans1D2" presStyleIdx="0" presStyleCnt="3"/>
      <dgm:spPr/>
      <dgm:t>
        <a:bodyPr/>
        <a:lstStyle/>
        <a:p>
          <a:endParaRPr lang="en-US"/>
        </a:p>
      </dgm:t>
    </dgm:pt>
    <dgm:pt modelId="{51076A89-23C7-2E43-81FE-9479AE0315DD}" type="pres">
      <dgm:prSet presAssocID="{A3F7387D-AAE6-3C47-B6F8-CF05545805E3}" presName="hierRoot2" presStyleCnt="0"/>
      <dgm:spPr/>
    </dgm:pt>
    <dgm:pt modelId="{A4CC6004-E479-9A4F-8400-5C87CC91C674}" type="pres">
      <dgm:prSet presAssocID="{A3F7387D-AAE6-3C47-B6F8-CF05545805E3}" presName="composite2" presStyleCnt="0"/>
      <dgm:spPr/>
    </dgm:pt>
    <dgm:pt modelId="{9205EC54-1DF1-F74F-BBA2-157B4C7D3A3E}" type="pres">
      <dgm:prSet presAssocID="{A3F7387D-AAE6-3C47-B6F8-CF05545805E3}" presName="image2" presStyleLbl="node2" presStyleIdx="0" presStyleCnt="3" custScaleX="205073" custScaleY="142071" custLinFactNeighborY="108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en-US"/>
        </a:p>
      </dgm:t>
    </dgm:pt>
    <dgm:pt modelId="{E31DA6AE-24E5-D44F-AF2D-4C15743F4527}" type="pres">
      <dgm:prSet presAssocID="{A3F7387D-AAE6-3C47-B6F8-CF05545805E3}" presName="text2" presStyleLbl="revTx" presStyleIdx="1" presStyleCnt="6" custScaleX="60922" custScaleY="42128" custLinFactY="-1611" custLinFactNeighborX="-6666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03E3DE-B624-0E46-986C-395A54F0B60B}" type="pres">
      <dgm:prSet presAssocID="{A3F7387D-AAE6-3C47-B6F8-CF05545805E3}" presName="hierChild3" presStyleCnt="0"/>
      <dgm:spPr/>
    </dgm:pt>
    <dgm:pt modelId="{6B295453-BB99-9D44-A61E-5EF4CF71064B}" type="pres">
      <dgm:prSet presAssocID="{227E8E35-1E47-FC4F-977F-05AA0A11E2B2}" presName="Name10" presStyleLbl="parChTrans1D2" presStyleIdx="1" presStyleCnt="3"/>
      <dgm:spPr/>
      <dgm:t>
        <a:bodyPr/>
        <a:lstStyle/>
        <a:p>
          <a:endParaRPr lang="en-US"/>
        </a:p>
      </dgm:t>
    </dgm:pt>
    <dgm:pt modelId="{487F2754-1BF0-D342-B98B-9AF93D9FE1AC}" type="pres">
      <dgm:prSet presAssocID="{64CA017F-03FB-DB46-99E7-34F355D6A43A}" presName="hierRoot2" presStyleCnt="0"/>
      <dgm:spPr/>
    </dgm:pt>
    <dgm:pt modelId="{FEC974AF-3668-3348-A475-F0498D940BD4}" type="pres">
      <dgm:prSet presAssocID="{64CA017F-03FB-DB46-99E7-34F355D6A43A}" presName="composite2" presStyleCnt="0"/>
      <dgm:spPr/>
    </dgm:pt>
    <dgm:pt modelId="{280C2A84-2B9E-704A-A8CE-FC1237E2503F}" type="pres">
      <dgm:prSet presAssocID="{64CA017F-03FB-DB46-99E7-34F355D6A43A}" presName="image2" presStyleLbl="node2" presStyleIdx="1" presStyleCnt="3" custScaleX="171460" custScaleY="132378" custLinFactNeighborY="1084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2593D333-C95B-CD45-9A48-9781FAE348BE}" type="pres">
      <dgm:prSet presAssocID="{64CA017F-03FB-DB46-99E7-34F355D6A43A}" presName="text2" presStyleLbl="revTx" presStyleIdx="2" presStyleCnt="6" custScaleX="69007" custScaleY="52374" custLinFactY="-992" custLinFactNeighborX="-4197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82E94B-65DD-8147-A73C-A2F68D8C55B1}" type="pres">
      <dgm:prSet presAssocID="{64CA017F-03FB-DB46-99E7-34F355D6A43A}" presName="hierChild3" presStyleCnt="0"/>
      <dgm:spPr/>
    </dgm:pt>
    <dgm:pt modelId="{7078A31C-B5AD-CE42-AED3-6A03D031881C}" type="pres">
      <dgm:prSet presAssocID="{98E1A3A8-82A2-0945-83D0-6559521DDBA1}" presName="Name17" presStyleLbl="parChTrans1D3" presStyleIdx="0" presStyleCnt="2"/>
      <dgm:spPr/>
      <dgm:t>
        <a:bodyPr/>
        <a:lstStyle/>
        <a:p>
          <a:endParaRPr lang="en-US"/>
        </a:p>
      </dgm:t>
    </dgm:pt>
    <dgm:pt modelId="{D0BFB775-56C2-484A-9B8D-DD0AAF2D57C9}" type="pres">
      <dgm:prSet presAssocID="{32AB39BF-6D80-8D4B-8DF8-A02FE41B3562}" presName="hierRoot3" presStyleCnt="0"/>
      <dgm:spPr/>
    </dgm:pt>
    <dgm:pt modelId="{7203A62F-21CD-7644-84A5-0FED04209592}" type="pres">
      <dgm:prSet presAssocID="{32AB39BF-6D80-8D4B-8DF8-A02FE41B3562}" presName="composite3" presStyleCnt="0"/>
      <dgm:spPr/>
    </dgm:pt>
    <dgm:pt modelId="{004B544B-01B6-294A-8D01-8437ABB0ECA3}" type="pres">
      <dgm:prSet presAssocID="{32AB39BF-6D80-8D4B-8DF8-A02FE41B3562}" presName="image3" presStyleLbl="node3" presStyleIdx="0" presStyleCnt="2" custScaleX="201535" custScaleY="140131" custLinFactNeighborX="-12204" custLinFactNeighborY="3525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B22359A2-78D9-6A41-84A0-28C6A6C1C447}" type="pres">
      <dgm:prSet presAssocID="{32AB39BF-6D80-8D4B-8DF8-A02FE41B3562}" presName="text3" presStyleLbl="revTx" presStyleIdx="3" presStyleCnt="6" custScaleX="52973" custScaleY="36829" custLinFactNeighborX="-64689" custLinFactNeighborY="-738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A0C2C4-4671-2E46-BB04-A6151F35F176}" type="pres">
      <dgm:prSet presAssocID="{32AB39BF-6D80-8D4B-8DF8-A02FE41B3562}" presName="hierChild4" presStyleCnt="0"/>
      <dgm:spPr/>
    </dgm:pt>
    <dgm:pt modelId="{D9B0424D-8996-1B4C-87B0-BA9B9E4505A2}" type="pres">
      <dgm:prSet presAssocID="{0FD75A24-9E60-D343-8BE6-0B786C7B62CD}" presName="Name17" presStyleLbl="parChTrans1D3" presStyleIdx="1" presStyleCnt="2"/>
      <dgm:spPr/>
      <dgm:t>
        <a:bodyPr/>
        <a:lstStyle/>
        <a:p>
          <a:endParaRPr lang="en-US"/>
        </a:p>
      </dgm:t>
    </dgm:pt>
    <dgm:pt modelId="{B334B9CE-2975-AE44-B9EC-572D4DCE1A58}" type="pres">
      <dgm:prSet presAssocID="{D46AE847-C7A3-3D46-8179-E50D98871744}" presName="hierRoot3" presStyleCnt="0"/>
      <dgm:spPr/>
    </dgm:pt>
    <dgm:pt modelId="{D9B5CB01-57D9-DE49-8553-73B8D153468F}" type="pres">
      <dgm:prSet presAssocID="{D46AE847-C7A3-3D46-8179-E50D98871744}" presName="composite3" presStyleCnt="0"/>
      <dgm:spPr/>
    </dgm:pt>
    <dgm:pt modelId="{0B154A7C-7C6E-A640-8627-CC30B11CF3F8}" type="pres">
      <dgm:prSet presAssocID="{D46AE847-C7A3-3D46-8179-E50D98871744}" presName="image3" presStyleLbl="node3" presStyleIdx="1" presStyleCnt="2" custScaleX="197989" custScaleY="137529" custLinFactNeighborX="42036" custLinFactNeighborY="35256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892" t="-10059" r="-10596" b="-14409"/>
          </a:stretch>
        </a:blipFill>
      </dgm:spPr>
      <dgm:t>
        <a:bodyPr/>
        <a:lstStyle/>
        <a:p>
          <a:endParaRPr lang="en-US"/>
        </a:p>
      </dgm:t>
    </dgm:pt>
    <dgm:pt modelId="{528FF665-E372-C246-B955-8767BBE446D4}" type="pres">
      <dgm:prSet presAssocID="{D46AE847-C7A3-3D46-8179-E50D98871744}" presName="text3" presStyleLbl="revTx" presStyleIdx="4" presStyleCnt="6" custScaleX="55804" custScaleY="40328" custLinFactNeighborX="-89201" custLinFactNeighborY="-749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F2693F-E23D-8C4B-9CB9-89491A84947D}" type="pres">
      <dgm:prSet presAssocID="{D46AE847-C7A3-3D46-8179-E50D98871744}" presName="hierChild4" presStyleCnt="0"/>
      <dgm:spPr/>
    </dgm:pt>
    <dgm:pt modelId="{FC7ED6CB-BDD5-7E4F-97E0-0007E4FACB47}" type="pres">
      <dgm:prSet presAssocID="{C56EA5ED-BE85-4048-AA0A-7D871ACD0190}" presName="Name10" presStyleLbl="parChTrans1D2" presStyleIdx="2" presStyleCnt="3"/>
      <dgm:spPr/>
      <dgm:t>
        <a:bodyPr/>
        <a:lstStyle/>
        <a:p>
          <a:endParaRPr lang="en-US"/>
        </a:p>
      </dgm:t>
    </dgm:pt>
    <dgm:pt modelId="{1BEDD9B1-B94F-CC4B-8DFC-41D8D9F53733}" type="pres">
      <dgm:prSet presAssocID="{E435E6C7-EF1A-0644-BA36-305DF4C5A474}" presName="hierRoot2" presStyleCnt="0"/>
      <dgm:spPr/>
    </dgm:pt>
    <dgm:pt modelId="{F951DBDB-314C-9549-A18C-EA730220DD1F}" type="pres">
      <dgm:prSet presAssocID="{E435E6C7-EF1A-0644-BA36-305DF4C5A474}" presName="composite2" presStyleCnt="0"/>
      <dgm:spPr/>
    </dgm:pt>
    <dgm:pt modelId="{1DA21EEC-8287-6E49-83C8-6B099D1A2AEE}" type="pres">
      <dgm:prSet presAssocID="{E435E6C7-EF1A-0644-BA36-305DF4C5A474}" presName="image2" presStyleLbl="node2" presStyleIdx="2" presStyleCnt="3" custScaleX="174350" custScaleY="149082" custLinFactNeighborY="10848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t="1099" r="-25000" b="-12030"/>
          </a:stretch>
        </a:blipFill>
      </dgm:spPr>
      <dgm:t>
        <a:bodyPr/>
        <a:lstStyle/>
        <a:p>
          <a:endParaRPr lang="en-US"/>
        </a:p>
      </dgm:t>
    </dgm:pt>
    <dgm:pt modelId="{19C0EB01-B771-0F4F-84DD-DFEEC8DF53C0}" type="pres">
      <dgm:prSet presAssocID="{E435E6C7-EF1A-0644-BA36-305DF4C5A474}" presName="text2" presStyleLbl="revTx" presStyleIdx="5" presStyleCnt="6" custScaleX="47807" custScaleY="45589" custLinFactX="-8138" custLinFactY="-5936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8CDEA4-E287-C34B-987D-73F1AD707565}" type="pres">
      <dgm:prSet presAssocID="{E435E6C7-EF1A-0644-BA36-305DF4C5A474}" presName="hierChild3" presStyleCnt="0"/>
      <dgm:spPr/>
    </dgm:pt>
  </dgm:ptLst>
  <dgm:cxnLst>
    <dgm:cxn modelId="{D87C3F0B-D44E-9443-A536-9CAC3B5C9E24}" type="presOf" srcId="{9F190874-7625-A946-A2EE-CA2A91542C62}" destId="{A659D4D2-88B7-924C-BC77-0BD56ED50ECD}" srcOrd="0" destOrd="0" presId="urn:microsoft.com/office/officeart/2009/layout/CirclePictureHierarchy"/>
    <dgm:cxn modelId="{7E8180DC-A2DD-3546-AC86-1622A30BAC29}" type="presOf" srcId="{FDA93F46-E9A5-2A4B-9858-98CE9637914E}" destId="{FADB319A-215A-B14F-84C0-2B06E3E5088F}" srcOrd="0" destOrd="0" presId="urn:microsoft.com/office/officeart/2009/layout/CirclePictureHierarchy"/>
    <dgm:cxn modelId="{C3DFB224-DE0B-984A-A204-33E9D0D07B4C}" srcId="{FDA93F46-E9A5-2A4B-9858-98CE9637914E}" destId="{A3F7387D-AAE6-3C47-B6F8-CF05545805E3}" srcOrd="0" destOrd="0" parTransId="{84C58787-F12D-C84B-9416-4E7AD5258B55}" sibTransId="{DBBA1E2C-9FC3-2248-9A55-7F10FFFD50F1}"/>
    <dgm:cxn modelId="{257BA7B1-E891-CC45-ACBE-72DADBF14D14}" srcId="{64CA017F-03FB-DB46-99E7-34F355D6A43A}" destId="{32AB39BF-6D80-8D4B-8DF8-A02FE41B3562}" srcOrd="0" destOrd="0" parTransId="{98E1A3A8-82A2-0945-83D0-6559521DDBA1}" sibTransId="{F1E6662F-DA6D-294D-B7FC-6D2FD4A9B47A}"/>
    <dgm:cxn modelId="{115EDAE4-F262-564E-B9EA-1271C16F5FBA}" srcId="{FDA93F46-E9A5-2A4B-9858-98CE9637914E}" destId="{E435E6C7-EF1A-0644-BA36-305DF4C5A474}" srcOrd="2" destOrd="0" parTransId="{C56EA5ED-BE85-4048-AA0A-7D871ACD0190}" sibTransId="{9BDDF68D-3E05-AF40-AF7E-964CF5A70977}"/>
    <dgm:cxn modelId="{D9E01EA1-EDBC-1A41-8505-05707CA84038}" type="presOf" srcId="{64CA017F-03FB-DB46-99E7-34F355D6A43A}" destId="{2593D333-C95B-CD45-9A48-9781FAE348BE}" srcOrd="0" destOrd="0" presId="urn:microsoft.com/office/officeart/2009/layout/CirclePictureHierarchy"/>
    <dgm:cxn modelId="{08620642-2A4B-5C4D-BD47-08D5CCB266FB}" type="presOf" srcId="{C56EA5ED-BE85-4048-AA0A-7D871ACD0190}" destId="{FC7ED6CB-BDD5-7E4F-97E0-0007E4FACB47}" srcOrd="0" destOrd="0" presId="urn:microsoft.com/office/officeart/2009/layout/CirclePictureHierarchy"/>
    <dgm:cxn modelId="{F208F614-BE59-6642-8F37-D47C5854315A}" type="presOf" srcId="{32AB39BF-6D80-8D4B-8DF8-A02FE41B3562}" destId="{B22359A2-78D9-6A41-84A0-28C6A6C1C447}" srcOrd="0" destOrd="0" presId="urn:microsoft.com/office/officeart/2009/layout/CirclePictureHierarchy"/>
    <dgm:cxn modelId="{ACE370B3-F800-3744-8D6F-B2E31C60AC82}" type="presOf" srcId="{E435E6C7-EF1A-0644-BA36-305DF4C5A474}" destId="{19C0EB01-B771-0F4F-84DD-DFEEC8DF53C0}" srcOrd="0" destOrd="0" presId="urn:microsoft.com/office/officeart/2009/layout/CirclePictureHierarchy"/>
    <dgm:cxn modelId="{77A60868-6CFD-F046-83B8-39CA50B93843}" srcId="{64CA017F-03FB-DB46-99E7-34F355D6A43A}" destId="{D46AE847-C7A3-3D46-8179-E50D98871744}" srcOrd="1" destOrd="0" parTransId="{0FD75A24-9E60-D343-8BE6-0B786C7B62CD}" sibTransId="{AD35F52B-515F-7B47-81B4-0EEA21C4576C}"/>
    <dgm:cxn modelId="{2F16D7D6-2991-FE4F-9FA8-D555D9B37DEE}" type="presOf" srcId="{A3F7387D-AAE6-3C47-B6F8-CF05545805E3}" destId="{E31DA6AE-24E5-D44F-AF2D-4C15743F4527}" srcOrd="0" destOrd="0" presId="urn:microsoft.com/office/officeart/2009/layout/CirclePictureHierarchy"/>
    <dgm:cxn modelId="{1C064C1C-73B5-D94A-BD31-85C08F7DEB59}" type="presOf" srcId="{227E8E35-1E47-FC4F-977F-05AA0A11E2B2}" destId="{6B295453-BB99-9D44-A61E-5EF4CF71064B}" srcOrd="0" destOrd="0" presId="urn:microsoft.com/office/officeart/2009/layout/CirclePictureHierarchy"/>
    <dgm:cxn modelId="{49B48467-B2E3-E84B-BED7-B6CA2863F85C}" srcId="{FDA93F46-E9A5-2A4B-9858-98CE9637914E}" destId="{64CA017F-03FB-DB46-99E7-34F355D6A43A}" srcOrd="1" destOrd="0" parTransId="{227E8E35-1E47-FC4F-977F-05AA0A11E2B2}" sibTransId="{54336FD0-02B9-4C49-8082-51E2E02DC691}"/>
    <dgm:cxn modelId="{983B4863-FE1D-6C4D-B67B-CAF28E4D53D6}" type="presOf" srcId="{0FD75A24-9E60-D343-8BE6-0B786C7B62CD}" destId="{D9B0424D-8996-1B4C-87B0-BA9B9E4505A2}" srcOrd="0" destOrd="0" presId="urn:microsoft.com/office/officeart/2009/layout/CirclePictureHierarchy"/>
    <dgm:cxn modelId="{39465084-5F07-1548-872C-20045D25D469}" type="presOf" srcId="{84C58787-F12D-C84B-9416-4E7AD5258B55}" destId="{34E2987B-CB07-A04D-BED8-44DD2E334D29}" srcOrd="0" destOrd="0" presId="urn:microsoft.com/office/officeart/2009/layout/CirclePictureHierarchy"/>
    <dgm:cxn modelId="{C475B292-E224-2543-BF20-6C7F359792A6}" srcId="{9F190874-7625-A946-A2EE-CA2A91542C62}" destId="{FDA93F46-E9A5-2A4B-9858-98CE9637914E}" srcOrd="0" destOrd="0" parTransId="{6A3DC21F-7283-8F47-ACD3-D2DC143E044C}" sibTransId="{3907B03A-37A6-0047-A36F-1E5AF7662F63}"/>
    <dgm:cxn modelId="{77F6EE54-4F6B-444C-B8E6-742427275545}" type="presOf" srcId="{D46AE847-C7A3-3D46-8179-E50D98871744}" destId="{528FF665-E372-C246-B955-8767BBE446D4}" srcOrd="0" destOrd="0" presId="urn:microsoft.com/office/officeart/2009/layout/CirclePictureHierarchy"/>
    <dgm:cxn modelId="{26930FFF-6A51-9140-A84D-05DE7629A668}" type="presOf" srcId="{98E1A3A8-82A2-0945-83D0-6559521DDBA1}" destId="{7078A31C-B5AD-CE42-AED3-6A03D031881C}" srcOrd="0" destOrd="0" presId="urn:microsoft.com/office/officeart/2009/layout/CirclePictureHierarchy"/>
    <dgm:cxn modelId="{85EEF4E8-4A79-0549-97D9-6353008F2AF8}" type="presParOf" srcId="{A659D4D2-88B7-924C-BC77-0BD56ED50ECD}" destId="{2AB49FF8-7DBA-FD46-929D-2DBB6B6524D6}" srcOrd="0" destOrd="0" presId="urn:microsoft.com/office/officeart/2009/layout/CirclePictureHierarchy"/>
    <dgm:cxn modelId="{72DA2C37-BA95-CF44-BD91-F577A5BAB4B3}" type="presParOf" srcId="{2AB49FF8-7DBA-FD46-929D-2DBB6B6524D6}" destId="{1521F8DC-4937-B84C-A548-D03113384F29}" srcOrd="0" destOrd="0" presId="urn:microsoft.com/office/officeart/2009/layout/CirclePictureHierarchy"/>
    <dgm:cxn modelId="{408B1087-75CF-994A-A5CD-259C53944B22}" type="presParOf" srcId="{1521F8DC-4937-B84C-A548-D03113384F29}" destId="{90A49941-5E7A-1A45-8D33-F97550B3BCE5}" srcOrd="0" destOrd="0" presId="urn:microsoft.com/office/officeart/2009/layout/CirclePictureHierarchy"/>
    <dgm:cxn modelId="{4A784060-1C55-AD47-AD09-5B6669426699}" type="presParOf" srcId="{1521F8DC-4937-B84C-A548-D03113384F29}" destId="{FADB319A-215A-B14F-84C0-2B06E3E5088F}" srcOrd="1" destOrd="0" presId="urn:microsoft.com/office/officeart/2009/layout/CirclePictureHierarchy"/>
    <dgm:cxn modelId="{D06A6089-6BAB-F249-8838-B82DE37F154D}" type="presParOf" srcId="{2AB49FF8-7DBA-FD46-929D-2DBB6B6524D6}" destId="{F5869538-3DCC-CF4C-AA6B-D273160AE7B8}" srcOrd="1" destOrd="0" presId="urn:microsoft.com/office/officeart/2009/layout/CirclePictureHierarchy"/>
    <dgm:cxn modelId="{996A17A2-996B-DA41-96CF-08D24B51543C}" type="presParOf" srcId="{F5869538-3DCC-CF4C-AA6B-D273160AE7B8}" destId="{34E2987B-CB07-A04D-BED8-44DD2E334D29}" srcOrd="0" destOrd="0" presId="urn:microsoft.com/office/officeart/2009/layout/CirclePictureHierarchy"/>
    <dgm:cxn modelId="{FF2190CB-9D99-084F-9006-08995497BE4E}" type="presParOf" srcId="{F5869538-3DCC-CF4C-AA6B-D273160AE7B8}" destId="{51076A89-23C7-2E43-81FE-9479AE0315DD}" srcOrd="1" destOrd="0" presId="urn:microsoft.com/office/officeart/2009/layout/CirclePictureHierarchy"/>
    <dgm:cxn modelId="{32762549-5117-A443-80E4-DB34E402B745}" type="presParOf" srcId="{51076A89-23C7-2E43-81FE-9479AE0315DD}" destId="{A4CC6004-E479-9A4F-8400-5C87CC91C674}" srcOrd="0" destOrd="0" presId="urn:microsoft.com/office/officeart/2009/layout/CirclePictureHierarchy"/>
    <dgm:cxn modelId="{EBC575E6-4678-5447-A206-066A1B9C5330}" type="presParOf" srcId="{A4CC6004-E479-9A4F-8400-5C87CC91C674}" destId="{9205EC54-1DF1-F74F-BBA2-157B4C7D3A3E}" srcOrd="0" destOrd="0" presId="urn:microsoft.com/office/officeart/2009/layout/CirclePictureHierarchy"/>
    <dgm:cxn modelId="{2E9648DA-B239-664E-AE1C-D5E99D36C6FF}" type="presParOf" srcId="{A4CC6004-E479-9A4F-8400-5C87CC91C674}" destId="{E31DA6AE-24E5-D44F-AF2D-4C15743F4527}" srcOrd="1" destOrd="0" presId="urn:microsoft.com/office/officeart/2009/layout/CirclePictureHierarchy"/>
    <dgm:cxn modelId="{CD4553E0-A376-7646-AA89-2A6209A39660}" type="presParOf" srcId="{51076A89-23C7-2E43-81FE-9479AE0315DD}" destId="{6603E3DE-B624-0E46-986C-395A54F0B60B}" srcOrd="1" destOrd="0" presId="urn:microsoft.com/office/officeart/2009/layout/CirclePictureHierarchy"/>
    <dgm:cxn modelId="{900FC96D-4635-B048-8EE2-85C591D926F3}" type="presParOf" srcId="{F5869538-3DCC-CF4C-AA6B-D273160AE7B8}" destId="{6B295453-BB99-9D44-A61E-5EF4CF71064B}" srcOrd="2" destOrd="0" presId="urn:microsoft.com/office/officeart/2009/layout/CirclePictureHierarchy"/>
    <dgm:cxn modelId="{B681BFD5-2855-7F4A-912A-67ECC7DE91DE}" type="presParOf" srcId="{F5869538-3DCC-CF4C-AA6B-D273160AE7B8}" destId="{487F2754-1BF0-D342-B98B-9AF93D9FE1AC}" srcOrd="3" destOrd="0" presId="urn:microsoft.com/office/officeart/2009/layout/CirclePictureHierarchy"/>
    <dgm:cxn modelId="{01FCE7B0-C612-F645-908D-27D18325869F}" type="presParOf" srcId="{487F2754-1BF0-D342-B98B-9AF93D9FE1AC}" destId="{FEC974AF-3668-3348-A475-F0498D940BD4}" srcOrd="0" destOrd="0" presId="urn:microsoft.com/office/officeart/2009/layout/CirclePictureHierarchy"/>
    <dgm:cxn modelId="{95CABC87-F17E-E946-BF37-CB4C633CDC03}" type="presParOf" srcId="{FEC974AF-3668-3348-A475-F0498D940BD4}" destId="{280C2A84-2B9E-704A-A8CE-FC1237E2503F}" srcOrd="0" destOrd="0" presId="urn:microsoft.com/office/officeart/2009/layout/CirclePictureHierarchy"/>
    <dgm:cxn modelId="{552C70BD-46E5-5949-8BA5-A66A90BB811D}" type="presParOf" srcId="{FEC974AF-3668-3348-A475-F0498D940BD4}" destId="{2593D333-C95B-CD45-9A48-9781FAE348BE}" srcOrd="1" destOrd="0" presId="urn:microsoft.com/office/officeart/2009/layout/CirclePictureHierarchy"/>
    <dgm:cxn modelId="{9F2D7BDC-7A04-7144-96F8-C38439BFDCF6}" type="presParOf" srcId="{487F2754-1BF0-D342-B98B-9AF93D9FE1AC}" destId="{A582E94B-65DD-8147-A73C-A2F68D8C55B1}" srcOrd="1" destOrd="0" presId="urn:microsoft.com/office/officeart/2009/layout/CirclePictureHierarchy"/>
    <dgm:cxn modelId="{45D8AC1C-C21F-D045-8F09-981F9BF54268}" type="presParOf" srcId="{A582E94B-65DD-8147-A73C-A2F68D8C55B1}" destId="{7078A31C-B5AD-CE42-AED3-6A03D031881C}" srcOrd="0" destOrd="0" presId="urn:microsoft.com/office/officeart/2009/layout/CirclePictureHierarchy"/>
    <dgm:cxn modelId="{A8954258-1EBF-4640-ADEA-239490EFDAB8}" type="presParOf" srcId="{A582E94B-65DD-8147-A73C-A2F68D8C55B1}" destId="{D0BFB775-56C2-484A-9B8D-DD0AAF2D57C9}" srcOrd="1" destOrd="0" presId="urn:microsoft.com/office/officeart/2009/layout/CirclePictureHierarchy"/>
    <dgm:cxn modelId="{91139119-23FA-E94E-B225-160EFD192468}" type="presParOf" srcId="{D0BFB775-56C2-484A-9B8D-DD0AAF2D57C9}" destId="{7203A62F-21CD-7644-84A5-0FED04209592}" srcOrd="0" destOrd="0" presId="urn:microsoft.com/office/officeart/2009/layout/CirclePictureHierarchy"/>
    <dgm:cxn modelId="{D6BE3121-F588-BA46-95A1-69AA9B37C59A}" type="presParOf" srcId="{7203A62F-21CD-7644-84A5-0FED04209592}" destId="{004B544B-01B6-294A-8D01-8437ABB0ECA3}" srcOrd="0" destOrd="0" presId="urn:microsoft.com/office/officeart/2009/layout/CirclePictureHierarchy"/>
    <dgm:cxn modelId="{38CED48C-4C03-DE48-BF1D-9CA8A1AA2A68}" type="presParOf" srcId="{7203A62F-21CD-7644-84A5-0FED04209592}" destId="{B22359A2-78D9-6A41-84A0-28C6A6C1C447}" srcOrd="1" destOrd="0" presId="urn:microsoft.com/office/officeart/2009/layout/CirclePictureHierarchy"/>
    <dgm:cxn modelId="{EA90C343-6B88-4140-A33A-6C62FDFD3426}" type="presParOf" srcId="{D0BFB775-56C2-484A-9B8D-DD0AAF2D57C9}" destId="{DBA0C2C4-4671-2E46-BB04-A6151F35F176}" srcOrd="1" destOrd="0" presId="urn:microsoft.com/office/officeart/2009/layout/CirclePictureHierarchy"/>
    <dgm:cxn modelId="{C65116C6-E541-4C4B-BB37-8256074DE329}" type="presParOf" srcId="{A582E94B-65DD-8147-A73C-A2F68D8C55B1}" destId="{D9B0424D-8996-1B4C-87B0-BA9B9E4505A2}" srcOrd="2" destOrd="0" presId="urn:microsoft.com/office/officeart/2009/layout/CirclePictureHierarchy"/>
    <dgm:cxn modelId="{E34651B6-9FDB-B747-B3B6-9414DF7C39B3}" type="presParOf" srcId="{A582E94B-65DD-8147-A73C-A2F68D8C55B1}" destId="{B334B9CE-2975-AE44-B9EC-572D4DCE1A58}" srcOrd="3" destOrd="0" presId="urn:microsoft.com/office/officeart/2009/layout/CirclePictureHierarchy"/>
    <dgm:cxn modelId="{6838C571-6850-B947-8A7D-1BADF41B7442}" type="presParOf" srcId="{B334B9CE-2975-AE44-B9EC-572D4DCE1A58}" destId="{D9B5CB01-57D9-DE49-8553-73B8D153468F}" srcOrd="0" destOrd="0" presId="urn:microsoft.com/office/officeart/2009/layout/CirclePictureHierarchy"/>
    <dgm:cxn modelId="{AAD2DD7C-F372-9345-9267-0945B9A0F5A2}" type="presParOf" srcId="{D9B5CB01-57D9-DE49-8553-73B8D153468F}" destId="{0B154A7C-7C6E-A640-8627-CC30B11CF3F8}" srcOrd="0" destOrd="0" presId="urn:microsoft.com/office/officeart/2009/layout/CirclePictureHierarchy"/>
    <dgm:cxn modelId="{CA4FAE56-E573-B042-8A1F-9963D38F9745}" type="presParOf" srcId="{D9B5CB01-57D9-DE49-8553-73B8D153468F}" destId="{528FF665-E372-C246-B955-8767BBE446D4}" srcOrd="1" destOrd="0" presId="urn:microsoft.com/office/officeart/2009/layout/CirclePictureHierarchy"/>
    <dgm:cxn modelId="{04946158-4AD5-A349-A723-C92AB2E12E5E}" type="presParOf" srcId="{B334B9CE-2975-AE44-B9EC-572D4DCE1A58}" destId="{5EF2693F-E23D-8C4B-9CB9-89491A84947D}" srcOrd="1" destOrd="0" presId="urn:microsoft.com/office/officeart/2009/layout/CirclePictureHierarchy"/>
    <dgm:cxn modelId="{6DCBB489-390B-BE43-81FE-4EA1805AC1BB}" type="presParOf" srcId="{F5869538-3DCC-CF4C-AA6B-D273160AE7B8}" destId="{FC7ED6CB-BDD5-7E4F-97E0-0007E4FACB47}" srcOrd="4" destOrd="0" presId="urn:microsoft.com/office/officeart/2009/layout/CirclePictureHierarchy"/>
    <dgm:cxn modelId="{5A82D57F-7EFB-EA41-AC20-52E180F4FA68}" type="presParOf" srcId="{F5869538-3DCC-CF4C-AA6B-D273160AE7B8}" destId="{1BEDD9B1-B94F-CC4B-8DFC-41D8D9F53733}" srcOrd="5" destOrd="0" presId="urn:microsoft.com/office/officeart/2009/layout/CirclePictureHierarchy"/>
    <dgm:cxn modelId="{81A17164-F148-0F48-A2F4-EE06442CE9FA}" type="presParOf" srcId="{1BEDD9B1-B94F-CC4B-8DFC-41D8D9F53733}" destId="{F951DBDB-314C-9549-A18C-EA730220DD1F}" srcOrd="0" destOrd="0" presId="urn:microsoft.com/office/officeart/2009/layout/CirclePictureHierarchy"/>
    <dgm:cxn modelId="{C4183C68-45F9-9E45-9CC3-76F477AB45DB}" type="presParOf" srcId="{F951DBDB-314C-9549-A18C-EA730220DD1F}" destId="{1DA21EEC-8287-6E49-83C8-6B099D1A2AEE}" srcOrd="0" destOrd="0" presId="urn:microsoft.com/office/officeart/2009/layout/CirclePictureHierarchy"/>
    <dgm:cxn modelId="{311D324D-AF38-9346-A333-220C4CAB4967}" type="presParOf" srcId="{F951DBDB-314C-9549-A18C-EA730220DD1F}" destId="{19C0EB01-B771-0F4F-84DD-DFEEC8DF53C0}" srcOrd="1" destOrd="0" presId="urn:microsoft.com/office/officeart/2009/layout/CirclePictureHierarchy"/>
    <dgm:cxn modelId="{16028710-5A42-1142-B23C-0BF38214DFD3}" type="presParOf" srcId="{1BEDD9B1-B94F-CC4B-8DFC-41D8D9F53733}" destId="{A08CDEA4-E287-C34B-987D-73F1AD707565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190874-7625-A946-A2EE-CA2A91542C62}" type="doc">
      <dgm:prSet loTypeId="urn:microsoft.com/office/officeart/2009/layout/CirclePicture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AB39BF-6D80-8D4B-8DF8-A02FE41B3562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Discrete</a:t>
          </a:r>
          <a:endParaRPr lang="en-US" dirty="0"/>
        </a:p>
      </dgm:t>
    </dgm:pt>
    <dgm:pt modelId="{98E1A3A8-82A2-0945-83D0-6559521DDBA1}" type="parTrans" cxnId="{257BA7B1-E891-CC45-ACBE-72DADBF14D14}">
      <dgm:prSet/>
      <dgm:spPr/>
      <dgm:t>
        <a:bodyPr/>
        <a:lstStyle/>
        <a:p>
          <a:endParaRPr lang="en-US"/>
        </a:p>
      </dgm:t>
    </dgm:pt>
    <dgm:pt modelId="{F1E6662F-DA6D-294D-B7FC-6D2FD4A9B47A}" type="sibTrans" cxnId="{257BA7B1-E891-CC45-ACBE-72DADBF14D14}">
      <dgm:prSet/>
      <dgm:spPr/>
      <dgm:t>
        <a:bodyPr/>
        <a:lstStyle/>
        <a:p>
          <a:endParaRPr lang="en-US"/>
        </a:p>
      </dgm:t>
    </dgm:pt>
    <dgm:pt modelId="{D46AE847-C7A3-3D46-8179-E50D98871744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Extended</a:t>
          </a:r>
          <a:endParaRPr lang="en-US" dirty="0"/>
        </a:p>
      </dgm:t>
    </dgm:pt>
    <dgm:pt modelId="{0FD75A24-9E60-D343-8BE6-0B786C7B62CD}" type="parTrans" cxnId="{77A60868-6CFD-F046-83B8-39CA50B93843}">
      <dgm:prSet/>
      <dgm:spPr/>
      <dgm:t>
        <a:bodyPr/>
        <a:lstStyle/>
        <a:p>
          <a:endParaRPr lang="en-US"/>
        </a:p>
      </dgm:t>
    </dgm:pt>
    <dgm:pt modelId="{AD35F52B-515F-7B47-81B4-0EEA21C4576C}" type="sibTrans" cxnId="{77A60868-6CFD-F046-83B8-39CA50B93843}">
      <dgm:prSet/>
      <dgm:spPr/>
      <dgm:t>
        <a:bodyPr/>
        <a:lstStyle/>
        <a:p>
          <a:endParaRPr lang="en-US"/>
        </a:p>
      </dgm:t>
    </dgm:pt>
    <dgm:pt modelId="{A659D4D2-88B7-924C-BC77-0BD56ED50ECD}" type="pres">
      <dgm:prSet presAssocID="{9F190874-7625-A946-A2EE-CA2A91542C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C138CDE-C1F4-9C4B-99F0-B55D35D616C3}" type="pres">
      <dgm:prSet presAssocID="{32AB39BF-6D80-8D4B-8DF8-A02FE41B3562}" presName="hierRoot1" presStyleCnt="0"/>
      <dgm:spPr/>
    </dgm:pt>
    <dgm:pt modelId="{48BB3D9B-4B18-C84C-8EC1-62D35739BBF6}" type="pres">
      <dgm:prSet presAssocID="{32AB39BF-6D80-8D4B-8DF8-A02FE41B3562}" presName="composite" presStyleCnt="0"/>
      <dgm:spPr/>
    </dgm:pt>
    <dgm:pt modelId="{B0DDCE78-31F9-EF46-86B7-64DF623B1B13}" type="pres">
      <dgm:prSet presAssocID="{32AB39BF-6D80-8D4B-8DF8-A02FE41B3562}" presName="image" presStyleLbl="node0" presStyleIdx="0" presStyleCnt="2" custLinFactNeighborX="51397" custLinFactNeighborY="-78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3A505FC2-994A-2946-BA83-FE3ACE40D6B3}" type="pres">
      <dgm:prSet presAssocID="{32AB39BF-6D80-8D4B-8DF8-A02FE41B3562}" presName="text" presStyleLbl="revTx" presStyleIdx="0" presStyleCnt="2" custScaleX="42385" custScaleY="35373" custLinFactNeighborX="7038" custLinFactNeighborY="-331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3E6483-7DEC-B24A-872B-9C482BEC0E9F}" type="pres">
      <dgm:prSet presAssocID="{32AB39BF-6D80-8D4B-8DF8-A02FE41B3562}" presName="hierChild2" presStyleCnt="0"/>
      <dgm:spPr/>
    </dgm:pt>
    <dgm:pt modelId="{B946460E-781D-CE4D-B377-DCA36ECD06C8}" type="pres">
      <dgm:prSet presAssocID="{D46AE847-C7A3-3D46-8179-E50D98871744}" presName="hierRoot1" presStyleCnt="0"/>
      <dgm:spPr/>
    </dgm:pt>
    <dgm:pt modelId="{71439E03-092F-D84C-841D-F0219370E1AC}" type="pres">
      <dgm:prSet presAssocID="{D46AE847-C7A3-3D46-8179-E50D98871744}" presName="composite" presStyleCnt="0"/>
      <dgm:spPr/>
    </dgm:pt>
    <dgm:pt modelId="{EEF13B50-54D8-704E-92C4-A476DA90A0DB}" type="pres">
      <dgm:prSet presAssocID="{D46AE847-C7A3-3D46-8179-E50D98871744}" presName="image" presStyleLbl="node0" presStyleIdx="1" presStyleCnt="2" custLinFactY="-18777" custLinFactNeighborX="-2056" custLinFactNeighborY="-10000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892" t="-10059" r="-10596" b="-14409"/>
          </a:stretch>
        </a:blipFill>
      </dgm:spPr>
      <dgm:t>
        <a:bodyPr/>
        <a:lstStyle/>
        <a:p>
          <a:endParaRPr lang="en-US"/>
        </a:p>
      </dgm:t>
    </dgm:pt>
    <dgm:pt modelId="{7380D100-49F8-D145-90F1-943BD3CA177D}" type="pres">
      <dgm:prSet presAssocID="{D46AE847-C7A3-3D46-8179-E50D98871744}" presName="text" presStyleLbl="revTx" presStyleIdx="1" presStyleCnt="2" custScaleX="44321" custScaleY="34691" custLinFactNeighborX="-27420" custLinFactNeighborY="-336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C2BC93-FABC-EC47-B285-F23080C9134E}" type="pres">
      <dgm:prSet presAssocID="{D46AE847-C7A3-3D46-8179-E50D98871744}" presName="hierChild2" presStyleCnt="0"/>
      <dgm:spPr/>
    </dgm:pt>
  </dgm:ptLst>
  <dgm:cxnLst>
    <dgm:cxn modelId="{E3FEDBD9-8488-A441-AF67-B73CF6463D6D}" type="presOf" srcId="{32AB39BF-6D80-8D4B-8DF8-A02FE41B3562}" destId="{3A505FC2-994A-2946-BA83-FE3ACE40D6B3}" srcOrd="0" destOrd="0" presId="urn:microsoft.com/office/officeart/2009/layout/CirclePictureHierarchy"/>
    <dgm:cxn modelId="{4E739A8E-8013-834C-87B6-87D98FF74C98}" type="presOf" srcId="{9F190874-7625-A946-A2EE-CA2A91542C62}" destId="{A659D4D2-88B7-924C-BC77-0BD56ED50ECD}" srcOrd="0" destOrd="0" presId="urn:microsoft.com/office/officeart/2009/layout/CirclePictureHierarchy"/>
    <dgm:cxn modelId="{77A60868-6CFD-F046-83B8-39CA50B93843}" srcId="{9F190874-7625-A946-A2EE-CA2A91542C62}" destId="{D46AE847-C7A3-3D46-8179-E50D98871744}" srcOrd="1" destOrd="0" parTransId="{0FD75A24-9E60-D343-8BE6-0B786C7B62CD}" sibTransId="{AD35F52B-515F-7B47-81B4-0EEA21C4576C}"/>
    <dgm:cxn modelId="{70798C5D-DAEC-CB40-A39A-31ACAE9201C0}" type="presOf" srcId="{D46AE847-C7A3-3D46-8179-E50D98871744}" destId="{7380D100-49F8-D145-90F1-943BD3CA177D}" srcOrd="0" destOrd="0" presId="urn:microsoft.com/office/officeart/2009/layout/CirclePictureHierarchy"/>
    <dgm:cxn modelId="{257BA7B1-E891-CC45-ACBE-72DADBF14D14}" srcId="{9F190874-7625-A946-A2EE-CA2A91542C62}" destId="{32AB39BF-6D80-8D4B-8DF8-A02FE41B3562}" srcOrd="0" destOrd="0" parTransId="{98E1A3A8-82A2-0945-83D0-6559521DDBA1}" sibTransId="{F1E6662F-DA6D-294D-B7FC-6D2FD4A9B47A}"/>
    <dgm:cxn modelId="{0D9F2E97-6D5C-4946-9AA5-8BFD7353F279}" type="presParOf" srcId="{A659D4D2-88B7-924C-BC77-0BD56ED50ECD}" destId="{9C138CDE-C1F4-9C4B-99F0-B55D35D616C3}" srcOrd="0" destOrd="0" presId="urn:microsoft.com/office/officeart/2009/layout/CirclePictureHierarchy"/>
    <dgm:cxn modelId="{46EE1635-C88E-DC44-AB50-F4CE41DC3E1B}" type="presParOf" srcId="{9C138CDE-C1F4-9C4B-99F0-B55D35D616C3}" destId="{48BB3D9B-4B18-C84C-8EC1-62D35739BBF6}" srcOrd="0" destOrd="0" presId="urn:microsoft.com/office/officeart/2009/layout/CirclePictureHierarchy"/>
    <dgm:cxn modelId="{BF4E822C-7951-4746-AA34-86028653ABD1}" type="presParOf" srcId="{48BB3D9B-4B18-C84C-8EC1-62D35739BBF6}" destId="{B0DDCE78-31F9-EF46-86B7-64DF623B1B13}" srcOrd="0" destOrd="0" presId="urn:microsoft.com/office/officeart/2009/layout/CirclePictureHierarchy"/>
    <dgm:cxn modelId="{C4FC0343-C23D-EC4C-BFD9-F26C303DAAC6}" type="presParOf" srcId="{48BB3D9B-4B18-C84C-8EC1-62D35739BBF6}" destId="{3A505FC2-994A-2946-BA83-FE3ACE40D6B3}" srcOrd="1" destOrd="0" presId="urn:microsoft.com/office/officeart/2009/layout/CirclePictureHierarchy"/>
    <dgm:cxn modelId="{8B60B16E-6D10-304C-8EEF-1699C61BBCF0}" type="presParOf" srcId="{9C138CDE-C1F4-9C4B-99F0-B55D35D616C3}" destId="{B93E6483-7DEC-B24A-872B-9C482BEC0E9F}" srcOrd="1" destOrd="0" presId="urn:microsoft.com/office/officeart/2009/layout/CirclePictureHierarchy"/>
    <dgm:cxn modelId="{1C62F688-D787-044B-8797-EA9832AF6A7A}" type="presParOf" srcId="{A659D4D2-88B7-924C-BC77-0BD56ED50ECD}" destId="{B946460E-781D-CE4D-B377-DCA36ECD06C8}" srcOrd="1" destOrd="0" presId="urn:microsoft.com/office/officeart/2009/layout/CirclePictureHierarchy"/>
    <dgm:cxn modelId="{0B6C6E55-3E97-B547-84FA-ED628ED291B6}" type="presParOf" srcId="{B946460E-781D-CE4D-B377-DCA36ECD06C8}" destId="{71439E03-092F-D84C-841D-F0219370E1AC}" srcOrd="0" destOrd="0" presId="urn:microsoft.com/office/officeart/2009/layout/CirclePictureHierarchy"/>
    <dgm:cxn modelId="{C8A810AA-3CEF-CE41-AD22-B6848F1158F1}" type="presParOf" srcId="{71439E03-092F-D84C-841D-F0219370E1AC}" destId="{EEF13B50-54D8-704E-92C4-A476DA90A0DB}" srcOrd="0" destOrd="0" presId="urn:microsoft.com/office/officeart/2009/layout/CirclePictureHierarchy"/>
    <dgm:cxn modelId="{1E7318F1-A248-BC46-8A4A-EF556717EFB9}" type="presParOf" srcId="{71439E03-092F-D84C-841D-F0219370E1AC}" destId="{7380D100-49F8-D145-90F1-943BD3CA177D}" srcOrd="1" destOrd="0" presId="urn:microsoft.com/office/officeart/2009/layout/CirclePictureHierarchy"/>
    <dgm:cxn modelId="{E5B2D3D6-B454-CF4F-AFA9-56B8C28405BC}" type="presParOf" srcId="{B946460E-781D-CE4D-B377-DCA36ECD06C8}" destId="{23C2BC93-FABC-EC47-B285-F23080C9134E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ED6CB-BDD5-7E4F-97E0-0007E4FACB47}">
      <dsp:nvSpPr>
        <dsp:cNvPr id="0" name=""/>
        <dsp:cNvSpPr/>
      </dsp:nvSpPr>
      <dsp:spPr>
        <a:xfrm>
          <a:off x="3457401" y="1203272"/>
          <a:ext cx="4640079" cy="1389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1923"/>
              </a:lnTo>
              <a:lnTo>
                <a:pt x="4640079" y="1201923"/>
              </a:lnTo>
              <a:lnTo>
                <a:pt x="4640079" y="13899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0424D-8996-1B4C-87B0-BA9B9E4505A2}">
      <dsp:nvSpPr>
        <dsp:cNvPr id="0" name=""/>
        <dsp:cNvSpPr/>
      </dsp:nvSpPr>
      <dsp:spPr>
        <a:xfrm>
          <a:off x="4620861" y="4186076"/>
          <a:ext cx="2392924" cy="669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706"/>
              </a:lnTo>
              <a:lnTo>
                <a:pt x="2392924" y="481706"/>
              </a:lnTo>
              <a:lnTo>
                <a:pt x="2392924" y="6697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8A31C-B5AD-CE42-AED3-6A03D031881C}">
      <dsp:nvSpPr>
        <dsp:cNvPr id="0" name=""/>
        <dsp:cNvSpPr/>
      </dsp:nvSpPr>
      <dsp:spPr>
        <a:xfrm>
          <a:off x="2886990" y="4186076"/>
          <a:ext cx="1733871" cy="669717"/>
        </a:xfrm>
        <a:custGeom>
          <a:avLst/>
          <a:gdLst/>
          <a:ahLst/>
          <a:cxnLst/>
          <a:rect l="0" t="0" r="0" b="0"/>
          <a:pathLst>
            <a:path>
              <a:moveTo>
                <a:pt x="1733871" y="0"/>
              </a:moveTo>
              <a:lnTo>
                <a:pt x="1733871" y="481706"/>
              </a:lnTo>
              <a:lnTo>
                <a:pt x="0" y="481706"/>
              </a:lnTo>
              <a:lnTo>
                <a:pt x="0" y="6697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95453-BB99-9D44-A61E-5EF4CF71064B}">
      <dsp:nvSpPr>
        <dsp:cNvPr id="0" name=""/>
        <dsp:cNvSpPr/>
      </dsp:nvSpPr>
      <dsp:spPr>
        <a:xfrm>
          <a:off x="3457401" y="1203272"/>
          <a:ext cx="1163459" cy="1389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1923"/>
              </a:lnTo>
              <a:lnTo>
                <a:pt x="1163459" y="1201923"/>
              </a:lnTo>
              <a:lnTo>
                <a:pt x="1163459" y="13899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2987B-CB07-A04D-BED8-44DD2E334D29}">
      <dsp:nvSpPr>
        <dsp:cNvPr id="0" name=""/>
        <dsp:cNvSpPr/>
      </dsp:nvSpPr>
      <dsp:spPr>
        <a:xfrm>
          <a:off x="1234592" y="1203272"/>
          <a:ext cx="2222809" cy="1389935"/>
        </a:xfrm>
        <a:custGeom>
          <a:avLst/>
          <a:gdLst/>
          <a:ahLst/>
          <a:cxnLst/>
          <a:rect l="0" t="0" r="0" b="0"/>
          <a:pathLst>
            <a:path>
              <a:moveTo>
                <a:pt x="2222809" y="0"/>
              </a:moveTo>
              <a:lnTo>
                <a:pt x="2222809" y="1201923"/>
              </a:lnTo>
              <a:lnTo>
                <a:pt x="0" y="1201923"/>
              </a:lnTo>
              <a:lnTo>
                <a:pt x="0" y="13899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49941-5E7A-1A45-8D33-F97550B3BCE5}">
      <dsp:nvSpPr>
        <dsp:cNvPr id="0" name=""/>
        <dsp:cNvSpPr/>
      </dsp:nvSpPr>
      <dsp:spPr>
        <a:xfrm>
          <a:off x="2855765" y="0"/>
          <a:ext cx="1203272" cy="1203272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DB319A-215A-B14F-84C0-2B06E3E5088F}">
      <dsp:nvSpPr>
        <dsp:cNvPr id="0" name=""/>
        <dsp:cNvSpPr/>
      </dsp:nvSpPr>
      <dsp:spPr>
        <a:xfrm>
          <a:off x="999202" y="442273"/>
          <a:ext cx="4909949" cy="741962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Cosmic Radio Background</a:t>
          </a:r>
          <a:endParaRPr lang="en-US" sz="2400" b="1" kern="1200" dirty="0"/>
        </a:p>
      </dsp:txBody>
      <dsp:txXfrm>
        <a:off x="999202" y="442273"/>
        <a:ext cx="4909949" cy="741962"/>
      </dsp:txXfrm>
    </dsp:sp>
    <dsp:sp modelId="{9205EC54-1DF1-F74F-BBA2-157B4C7D3A3E}">
      <dsp:nvSpPr>
        <dsp:cNvPr id="0" name=""/>
        <dsp:cNvSpPr/>
      </dsp:nvSpPr>
      <dsp:spPr>
        <a:xfrm>
          <a:off x="798" y="2593207"/>
          <a:ext cx="2467587" cy="17095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1DA6AE-24E5-D44F-AF2D-4C15743F4527}">
      <dsp:nvSpPr>
        <dsp:cNvPr id="0" name=""/>
        <dsp:cNvSpPr/>
      </dsp:nvSpPr>
      <dsp:spPr>
        <a:xfrm>
          <a:off x="985611" y="1838304"/>
          <a:ext cx="1099586" cy="506914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Milky Way</a:t>
          </a:r>
          <a:endParaRPr lang="en-US" sz="1700" kern="1200" dirty="0"/>
        </a:p>
      </dsp:txBody>
      <dsp:txXfrm>
        <a:off x="985611" y="1838304"/>
        <a:ext cx="1099586" cy="506914"/>
      </dsp:txXfrm>
    </dsp:sp>
    <dsp:sp modelId="{280C2A84-2B9E-704A-A8CE-FC1237E2503F}">
      <dsp:nvSpPr>
        <dsp:cNvPr id="0" name=""/>
        <dsp:cNvSpPr/>
      </dsp:nvSpPr>
      <dsp:spPr>
        <a:xfrm>
          <a:off x="3589295" y="2593207"/>
          <a:ext cx="2063131" cy="159286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3D333-C95B-CD45-9A48-9781FAE348BE}">
      <dsp:nvSpPr>
        <dsp:cNvPr id="0" name=""/>
        <dsp:cNvSpPr/>
      </dsp:nvSpPr>
      <dsp:spPr>
        <a:xfrm>
          <a:off x="4744675" y="1725792"/>
          <a:ext cx="1245513" cy="630202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Extragalactic Sources</a:t>
          </a:r>
          <a:endParaRPr lang="en-US" sz="1700" kern="1200" dirty="0"/>
        </a:p>
      </dsp:txBody>
      <dsp:txXfrm>
        <a:off x="4744675" y="1725792"/>
        <a:ext cx="1245513" cy="630202"/>
      </dsp:txXfrm>
    </dsp:sp>
    <dsp:sp modelId="{004B544B-01B6-294A-8D01-8437ABB0ECA3}">
      <dsp:nvSpPr>
        <dsp:cNvPr id="0" name=""/>
        <dsp:cNvSpPr/>
      </dsp:nvSpPr>
      <dsp:spPr>
        <a:xfrm>
          <a:off x="1674481" y="4855794"/>
          <a:ext cx="2425016" cy="168615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2359A2-78D9-6A41-84A0-28C6A6C1C447}">
      <dsp:nvSpPr>
        <dsp:cNvPr id="0" name=""/>
        <dsp:cNvSpPr/>
      </dsp:nvSpPr>
      <dsp:spPr>
        <a:xfrm>
          <a:off x="2892293" y="4160880"/>
          <a:ext cx="956114" cy="443153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Discrete</a:t>
          </a:r>
          <a:endParaRPr lang="en-US" sz="1700" kern="1200" dirty="0"/>
        </a:p>
      </dsp:txBody>
      <dsp:txXfrm>
        <a:off x="2892293" y="4160880"/>
        <a:ext cx="956114" cy="443153"/>
      </dsp:txXfrm>
    </dsp:sp>
    <dsp:sp modelId="{0B154A7C-7C6E-A640-8627-CC30B11CF3F8}">
      <dsp:nvSpPr>
        <dsp:cNvPr id="0" name=""/>
        <dsp:cNvSpPr/>
      </dsp:nvSpPr>
      <dsp:spPr>
        <a:xfrm>
          <a:off x="5822612" y="4855794"/>
          <a:ext cx="2382348" cy="1654849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892" t="-10059" r="-10596" b="-14409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8FF665-E372-C246-B955-8767BBE446D4}">
      <dsp:nvSpPr>
        <dsp:cNvPr id="0" name=""/>
        <dsp:cNvSpPr/>
      </dsp:nvSpPr>
      <dsp:spPr>
        <a:xfrm>
          <a:off x="5898466" y="4111732"/>
          <a:ext cx="1007211" cy="485255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Extended</a:t>
          </a:r>
          <a:endParaRPr lang="en-US" sz="1700" kern="1200" dirty="0"/>
        </a:p>
      </dsp:txBody>
      <dsp:txXfrm>
        <a:off x="5898466" y="4111732"/>
        <a:ext cx="1007211" cy="485255"/>
      </dsp:txXfrm>
    </dsp:sp>
    <dsp:sp modelId="{1DA21EEC-8287-6E49-83C8-6B099D1A2AEE}">
      <dsp:nvSpPr>
        <dsp:cNvPr id="0" name=""/>
        <dsp:cNvSpPr/>
      </dsp:nvSpPr>
      <dsp:spPr>
        <a:xfrm>
          <a:off x="7048527" y="2593207"/>
          <a:ext cx="2097906" cy="1793863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t="1099" r="-25000" b="-1203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C0EB01-B771-0F4F-84DD-DFEEC8DF53C0}">
      <dsp:nvSpPr>
        <dsp:cNvPr id="0" name=""/>
        <dsp:cNvSpPr/>
      </dsp:nvSpPr>
      <dsp:spPr>
        <a:xfrm>
          <a:off x="7218342" y="1807621"/>
          <a:ext cx="862873" cy="548560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CMB</a:t>
          </a:r>
          <a:endParaRPr lang="en-US" sz="1700" kern="1200" dirty="0"/>
        </a:p>
      </dsp:txBody>
      <dsp:txXfrm>
        <a:off x="7218342" y="1807621"/>
        <a:ext cx="862873" cy="548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DCE78-31F9-EF46-86B7-64DF623B1B13}">
      <dsp:nvSpPr>
        <dsp:cNvPr id="0" name=""/>
        <dsp:cNvSpPr/>
      </dsp:nvSpPr>
      <dsp:spPr>
        <a:xfrm>
          <a:off x="1072744" y="0"/>
          <a:ext cx="2075259" cy="20752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505FC2-994A-2946-BA83-FE3ACE40D6B3}">
      <dsp:nvSpPr>
        <dsp:cNvPr id="0" name=""/>
        <dsp:cNvSpPr/>
      </dsp:nvSpPr>
      <dsp:spPr>
        <a:xfrm>
          <a:off x="3197213" y="121905"/>
          <a:ext cx="1319398" cy="734081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Discrete</a:t>
          </a:r>
          <a:endParaRPr lang="en-US" sz="2400" kern="1200" dirty="0"/>
        </a:p>
      </dsp:txBody>
      <dsp:txXfrm>
        <a:off x="3197213" y="121905"/>
        <a:ext cx="1319398" cy="734081"/>
      </dsp:txXfrm>
    </dsp:sp>
    <dsp:sp modelId="{EEF13B50-54D8-704E-92C4-A476DA90A0DB}">
      <dsp:nvSpPr>
        <dsp:cNvPr id="0" name=""/>
        <dsp:cNvSpPr/>
      </dsp:nvSpPr>
      <dsp:spPr>
        <a:xfrm>
          <a:off x="4773674" y="0"/>
          <a:ext cx="2075259" cy="2075259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892" t="-10059" r="-10596" b="-14409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80D100-49F8-D145-90F1-943BD3CA177D}">
      <dsp:nvSpPr>
        <dsp:cNvPr id="0" name=""/>
        <dsp:cNvSpPr/>
      </dsp:nvSpPr>
      <dsp:spPr>
        <a:xfrm>
          <a:off x="6904659" y="118128"/>
          <a:ext cx="1379663" cy="719928"/>
        </a:xfrm>
        <a:prstGeom prst="rect">
          <a:avLst/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Extended</a:t>
          </a:r>
          <a:endParaRPr lang="en-US" sz="2400" kern="1200" dirty="0"/>
        </a:p>
      </dsp:txBody>
      <dsp:txXfrm>
        <a:off x="6904659" y="118128"/>
        <a:ext cx="1379663" cy="719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9AA32-628F-5A4E-A61C-CE36E03C8E8E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4DB24-BE4B-F042-B0E3-3ABE365F3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3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NRAO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DB24-BE4B-F042-B0E3-3ABE365F38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93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NRAO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4DB24-BE4B-F042-B0E3-3ABE365F38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9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4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4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2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0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9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39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440C5-7321-804A-9A57-130EC1AF717C}" type="datetimeFigureOut">
              <a:rPr lang="en-US" smtClean="0"/>
              <a:t>2014-06-07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1CC0F-B2FD-B943-A6B2-03A9D0D1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2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kicp-workshops.uchicago.edu/hem2014/presentations.php%23presentation3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9377"/>
            <a:ext cx="7772400" cy="1470025"/>
          </a:xfrm>
        </p:spPr>
        <p:txBody>
          <a:bodyPr>
            <a:norm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The Radio </a:t>
            </a:r>
            <a:r>
              <a:rPr lang="en-US" i="1" dirty="0" smtClean="0">
                <a:latin typeface="Times New Roman"/>
                <a:cs typeface="Times New Roman"/>
              </a:rPr>
              <a:t>Background: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93296"/>
            <a:ext cx="6400800" cy="1752600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  <a:hlinkClick r:id="rId2"/>
              </a:rPr>
              <a:t>Recent estimates from discrete and extended sources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4543778"/>
            <a:ext cx="9021234" cy="1227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Tessa Vernstrom</a:t>
            </a:r>
            <a:r>
              <a:rPr lang="en-US" sz="2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 Douglas Scott, &amp; Jasper Wall (UBC)</a:t>
            </a:r>
          </a:p>
          <a:p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Jim Condon, Bill Cotton, Ed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Fomalont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, &amp; Ken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Kellermann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 (NRAO/CV)</a:t>
            </a:r>
          </a:p>
          <a:p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Rick 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Perley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 (NRAO/</a:t>
            </a:r>
            <a:r>
              <a:rPr lang="en-US" sz="1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Soc</a:t>
            </a:r>
            <a:r>
              <a:rPr lang="en-US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  <a:ea typeface="ＭＳ Ｐゴシック" charset="0"/>
                <a:cs typeface="ＭＳ Ｐゴシック" charset="0"/>
              </a:rPr>
              <a:t>), Neal Miller (U. Maryland), Ray Norris (CSIRO)</a:t>
            </a:r>
          </a:p>
          <a:p>
            <a:endParaRPr lang="en-US" dirty="0"/>
          </a:p>
        </p:txBody>
      </p:sp>
      <p:pic>
        <p:nvPicPr>
          <p:cNvPr id="5" name="Picture 4" descr="NRA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64" y="5697971"/>
            <a:ext cx="833868" cy="1086555"/>
          </a:xfrm>
          <a:prstGeom prst="rect">
            <a:avLst/>
          </a:prstGeom>
        </p:spPr>
      </p:pic>
      <p:pic>
        <p:nvPicPr>
          <p:cNvPr id="6" name="Picture 5" descr="ubc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08" y="5697971"/>
            <a:ext cx="793044" cy="1079142"/>
          </a:xfrm>
          <a:prstGeom prst="rect">
            <a:avLst/>
          </a:prstGeom>
        </p:spPr>
      </p:pic>
      <p:pic>
        <p:nvPicPr>
          <p:cNvPr id="7" name="Picture 6" descr="20050921_CSIRO_logo_RGB_colour_medi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45" y="5699402"/>
            <a:ext cx="902238" cy="10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imcoun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r="-2486"/>
          <a:stretch/>
        </p:blipFill>
        <p:spPr>
          <a:xfrm>
            <a:off x="4015770" y="650770"/>
            <a:ext cx="5752061" cy="304761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1" y="847012"/>
            <a:ext cx="4108825" cy="5583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Can be computed analytically for single power law (</a:t>
            </a:r>
            <a:r>
              <a:rPr lang="en-US" sz="1600" dirty="0" smtClean="0">
                <a:latin typeface="Times New Roman"/>
                <a:cs typeface="Times New Roman"/>
              </a:rPr>
              <a:t>Condon, 1974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Node Method (</a:t>
            </a:r>
            <a:r>
              <a:rPr lang="en-US" sz="1600" dirty="0" err="1" smtClean="0">
                <a:latin typeface="Times New Roman"/>
                <a:cs typeface="Times New Roman"/>
              </a:rPr>
              <a:t>Patanchon</a:t>
            </a:r>
            <a:r>
              <a:rPr lang="en-US" sz="1600" dirty="0" smtClean="0">
                <a:latin typeface="Times New Roman"/>
                <a:cs typeface="Times New Roman"/>
              </a:rPr>
              <a:t>, 2009</a:t>
            </a:r>
            <a:r>
              <a:rPr lang="en-US" sz="2000" dirty="0" smtClean="0">
                <a:latin typeface="Times New Roman"/>
                <a:cs typeface="Times New Roman"/>
              </a:rPr>
              <a:t>): 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Fixed node position in Log(S)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Fit amplitudes in Log(</a:t>
            </a:r>
            <a:r>
              <a:rPr lang="en-US" sz="1800" dirty="0" err="1" smtClean="0">
                <a:latin typeface="Times New Roman"/>
                <a:cs typeface="Times New Roman"/>
              </a:rPr>
              <a:t>dN</a:t>
            </a:r>
            <a:r>
              <a:rPr lang="en-US" sz="1800" dirty="0" smtClean="0">
                <a:latin typeface="Times New Roman"/>
                <a:cs typeface="Times New Roman"/>
              </a:rPr>
              <a:t>/</a:t>
            </a:r>
            <a:r>
              <a:rPr lang="en-US" sz="1800" dirty="0" err="1" smtClean="0">
                <a:latin typeface="Times New Roman"/>
                <a:cs typeface="Times New Roman"/>
              </a:rPr>
              <a:t>dS</a:t>
            </a:r>
            <a:r>
              <a:rPr lang="en-US" sz="1800" dirty="0" smtClean="0">
                <a:latin typeface="Times New Roman"/>
                <a:cs typeface="Times New Roman"/>
              </a:rPr>
              <a:t>)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Interpolate between nodes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Use MCMC to find minimum log likelihood</a:t>
            </a:r>
          </a:p>
          <a:p>
            <a:pPr lvl="1"/>
            <a:endParaRPr lang="en-US" sz="18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Example: Simulation data from </a:t>
            </a:r>
            <a:r>
              <a:rPr lang="en-US" sz="2000" dirty="0" err="1" smtClean="0">
                <a:latin typeface="Times New Roman"/>
                <a:cs typeface="Times New Roman"/>
              </a:rPr>
              <a:t>Wilman</a:t>
            </a:r>
            <a:r>
              <a:rPr lang="en-US" sz="2000" dirty="0" smtClean="0">
                <a:latin typeface="Times New Roman"/>
                <a:cs typeface="Times New Roman"/>
              </a:rPr>
              <a:t> et al., 2008 </a:t>
            </a:r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1 square degree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1.4 GHz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Gaussian noise = 1.56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μJy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/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bm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6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/>
                <a:cs typeface="Times New Roman"/>
              </a:rPr>
              <a:t>Probability of Deflection P(D)</a:t>
            </a:r>
          </a:p>
        </p:txBody>
      </p:sp>
      <p:pic>
        <p:nvPicPr>
          <p:cNvPr id="2" name="Picture 1" descr="fig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70" y="773123"/>
            <a:ext cx="5220064" cy="5657489"/>
          </a:xfrm>
          <a:prstGeom prst="rect">
            <a:avLst/>
          </a:prstGeom>
        </p:spPr>
      </p:pic>
      <p:pic>
        <p:nvPicPr>
          <p:cNvPr id="28" name="Picture 27" descr="simpd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-5423"/>
          <a:stretch/>
        </p:blipFill>
        <p:spPr>
          <a:xfrm>
            <a:off x="4015770" y="3429260"/>
            <a:ext cx="6050545" cy="31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6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6202"/>
            <a:ext cx="7772400" cy="1470025"/>
          </a:xfrm>
        </p:spPr>
        <p:txBody>
          <a:bodyPr>
            <a:normAutofit/>
          </a:bodyPr>
          <a:lstStyle/>
          <a:p>
            <a:r>
              <a:rPr lang="en-US" i="1" dirty="0" smtClean="0"/>
              <a:t>Discrete Sources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628827" y="3626227"/>
            <a:ext cx="2075259" cy="207525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000" r="-38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35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Data : Observations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200400"/>
            <a:ext cx="1676400" cy="444500"/>
          </a:xfrm>
          <a:prstGeom prst="rect">
            <a:avLst/>
          </a:prstGeom>
        </p:spPr>
      </p:pic>
      <p:pic>
        <p:nvPicPr>
          <p:cNvPr id="10" name="Picture 9" descr="ev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50" y="640910"/>
            <a:ext cx="4610589" cy="4071524"/>
          </a:xfrm>
          <a:prstGeom prst="rect">
            <a:avLst/>
          </a:prstGeom>
        </p:spPr>
      </p:pic>
      <p:pic>
        <p:nvPicPr>
          <p:cNvPr id="11" name="Picture 10" descr="evla_fieldz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"/>
          <a:stretch/>
        </p:blipFill>
        <p:spPr>
          <a:xfrm>
            <a:off x="5051210" y="4104041"/>
            <a:ext cx="4085344" cy="27180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13" name="Frame 12"/>
          <p:cNvSpPr/>
          <p:nvPr/>
        </p:nvSpPr>
        <p:spPr>
          <a:xfrm>
            <a:off x="6104232" y="2038174"/>
            <a:ext cx="1469865" cy="1339642"/>
          </a:xfrm>
          <a:prstGeom prst="frame">
            <a:avLst>
              <a:gd name="adj1" fmla="val 1966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7574097" y="2038174"/>
            <a:ext cx="1569903" cy="206586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082695" y="2038174"/>
            <a:ext cx="993318" cy="19737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Content Placeholder 4"/>
          <p:cNvSpPr txBox="1">
            <a:spLocks/>
          </p:cNvSpPr>
          <p:nvPr/>
        </p:nvSpPr>
        <p:spPr>
          <a:xfrm>
            <a:off x="-1" y="629777"/>
            <a:ext cx="4557451" cy="6228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/>
                <a:cs typeface="Times New Roman"/>
              </a:rPr>
              <a:t>JVLA</a:t>
            </a:r>
          </a:p>
          <a:p>
            <a:pPr lvl="1"/>
            <a:r>
              <a:rPr lang="en-US" dirty="0" err="1" smtClean="0">
                <a:latin typeface="Times New Roman"/>
                <a:cs typeface="Times New Roman"/>
              </a:rPr>
              <a:t>Lockman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“Owen” </a:t>
            </a:r>
            <a:r>
              <a:rPr lang="en-US" dirty="0" smtClean="0">
                <a:latin typeface="Times New Roman"/>
                <a:cs typeface="Times New Roman"/>
              </a:rPr>
              <a:t>Hole: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J2000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161.5,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59.01</a:t>
            </a:r>
          </a:p>
          <a:p>
            <a:pPr lvl="1"/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onfiguration: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</a:p>
          <a:p>
            <a:pPr lvl="2"/>
            <a:r>
              <a:rPr lang="en-US" dirty="0" smtClean="0">
                <a:latin typeface="Times New Roman"/>
                <a:cs typeface="Times New Roman"/>
              </a:rPr>
              <a:t>max </a:t>
            </a:r>
            <a:r>
              <a:rPr lang="en-US" dirty="0">
                <a:latin typeface="Times New Roman"/>
                <a:cs typeface="Times New Roman"/>
              </a:rPr>
              <a:t>baseline </a:t>
            </a:r>
            <a:r>
              <a:rPr lang="en-US" dirty="0" smtClean="0">
                <a:latin typeface="Times New Roman"/>
                <a:cs typeface="Times New Roman"/>
              </a:rPr>
              <a:t>~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3.4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km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Beam size –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8 </a:t>
            </a:r>
            <a:r>
              <a:rPr lang="en-US" smtClean="0">
                <a:solidFill>
                  <a:srgbClr val="0000FF"/>
                </a:solidFill>
                <a:latin typeface="Times New Roman"/>
                <a:cs typeface="Times New Roman"/>
              </a:rPr>
              <a:t>arcsec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2"/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S </a:t>
            </a:r>
            <a:r>
              <a:rPr lang="en-US" dirty="0" smtClean="0">
                <a:latin typeface="Times New Roman"/>
                <a:cs typeface="Times New Roman"/>
              </a:rPr>
              <a:t>Band: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2 - 4 GHz</a:t>
            </a:r>
          </a:p>
          <a:p>
            <a:pPr lvl="1"/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On </a:t>
            </a:r>
            <a:r>
              <a:rPr lang="en-US" dirty="0">
                <a:latin typeface="Times New Roman"/>
                <a:cs typeface="Times New Roman"/>
              </a:rPr>
              <a:t>source time: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50h</a:t>
            </a:r>
          </a:p>
          <a:p>
            <a:pPr lvl="1"/>
            <a:endParaRPr lang="en-US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 # of antennas: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21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2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vlap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r="-7685"/>
          <a:stretch/>
        </p:blipFill>
        <p:spPr>
          <a:xfrm>
            <a:off x="3501693" y="1163923"/>
            <a:ext cx="6362341" cy="5253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 : Imaging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38505" y="1227669"/>
            <a:ext cx="1090798" cy="2446526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92340" y="1175844"/>
            <a:ext cx="1419810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18 </a:t>
            </a:r>
            <a:r>
              <a:rPr lang="en-US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arcmin</a:t>
            </a:r>
            <a:endParaRPr lang="en-US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pic>
        <p:nvPicPr>
          <p:cNvPr id="10" name="Picture 9" descr="condon_noisega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 b="-8695"/>
          <a:stretch/>
        </p:blipFill>
        <p:spPr>
          <a:xfrm>
            <a:off x="1" y="554401"/>
            <a:ext cx="3337494" cy="2499274"/>
          </a:xfrm>
          <a:prstGeom prst="rect">
            <a:avLst/>
          </a:prstGeom>
        </p:spPr>
      </p:pic>
      <p:pic>
        <p:nvPicPr>
          <p:cNvPr id="11" name="Picture 10" descr="condon_noisefi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b="5961"/>
          <a:stretch/>
        </p:blipFill>
        <p:spPr>
          <a:xfrm>
            <a:off x="0" y="4694400"/>
            <a:ext cx="3442447" cy="2163600"/>
          </a:xfrm>
          <a:prstGeom prst="rect">
            <a:avLst/>
          </a:prstGeom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1" y="2833993"/>
            <a:ext cx="3783600" cy="1860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efore </a:t>
            </a:r>
            <a:r>
              <a:rPr lang="en-US" dirty="0">
                <a:latin typeface="Times New Roman"/>
                <a:cs typeface="Times New Roman"/>
              </a:rPr>
              <a:t>primary beam </a:t>
            </a:r>
            <a:endParaRPr lang="en-US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err="1" smtClean="0">
                <a:latin typeface="Times New Roman"/>
                <a:cs typeface="Times New Roman"/>
              </a:rPr>
              <a:t>σ</a:t>
            </a:r>
            <a:r>
              <a:rPr lang="en-US" baseline="-25000" dirty="0" err="1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=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1.012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μJy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bm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Noise </a:t>
            </a:r>
            <a:r>
              <a:rPr lang="en-US" dirty="0">
                <a:latin typeface="Times New Roman"/>
                <a:cs typeface="Times New Roman"/>
              </a:rPr>
              <a:t>at 5’ </a:t>
            </a:r>
            <a:endParaRPr lang="en-US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	</a:t>
            </a:r>
            <a:r>
              <a:rPr lang="en-US" dirty="0" err="1" smtClean="0">
                <a:latin typeface="Times New Roman"/>
                <a:cs typeface="Times New Roman"/>
              </a:rPr>
              <a:t>σ</a:t>
            </a:r>
            <a:r>
              <a:rPr lang="en-US" baseline="-25000" dirty="0" err="1" smtClean="0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=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1.44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μJy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bm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Weighted noise in central 5’ </a:t>
            </a:r>
            <a:endParaRPr lang="en-US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σ</a:t>
            </a:r>
            <a:r>
              <a:rPr lang="en-US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=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1.255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μJy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bm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39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82296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Results: Source Count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0" y="877129"/>
            <a:ext cx="3970375" cy="5564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fig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77129"/>
            <a:ext cx="4361922" cy="5882468"/>
          </a:xfrm>
          <a:prstGeom prst="rect">
            <a:avLst/>
          </a:prstGeom>
        </p:spPr>
      </p:pic>
      <p:pic>
        <p:nvPicPr>
          <p:cNvPr id="3" name="Picture 2" descr="plotfits_compare_zone_new_2p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23" y="877129"/>
            <a:ext cx="4782077" cy="588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0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82296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Results: Source Count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0" y="877129"/>
            <a:ext cx="3970375" cy="5564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 descr="plotfits_compare_IR_new_p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29" y="882227"/>
            <a:ext cx="6794645" cy="55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5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725"/>
            <a:ext cx="4156125" cy="5350276"/>
          </a:xfrm>
          <a:prstGeom prst="rect">
            <a:avLst/>
          </a:prstGeom>
        </p:spPr>
      </p:pic>
      <p:pic>
        <p:nvPicPr>
          <p:cNvPr id="3" name="Picture 2" descr="test16_jimnode_tr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13" y="-786119"/>
            <a:ext cx="4922279" cy="7535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82296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Results: Temperature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6835239" y="1608650"/>
            <a:ext cx="2308761" cy="1640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Marginalized 1 &amp; 2 Parameter likelihood distributions</a:t>
            </a:r>
          </a:p>
          <a:p>
            <a:pPr lvl="1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685076"/>
              </p:ext>
            </p:extLst>
          </p:nvPr>
        </p:nvGraphicFramePr>
        <p:xfrm>
          <a:off x="5173119" y="877129"/>
          <a:ext cx="3970881" cy="73152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974161"/>
                <a:gridCol w="767599"/>
                <a:gridCol w="781306"/>
                <a:gridCol w="822427"/>
                <a:gridCol w="625388"/>
              </a:tblGrid>
              <a:tr h="258400">
                <a:tc>
                  <a:txBody>
                    <a:bodyPr/>
                    <a:lstStyle/>
                    <a:p>
                      <a:r>
                        <a:rPr lang="en-US" dirty="0" smtClean="0"/>
                        <a:t>P1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P5</a:t>
                      </a:r>
                      <a:endParaRPr lang="en-US" dirty="0"/>
                    </a:p>
                  </a:txBody>
                  <a:tcPr/>
                </a:tc>
              </a:tr>
              <a:tr h="211704">
                <a:tc>
                  <a:txBody>
                    <a:bodyPr/>
                    <a:lstStyle/>
                    <a:p>
                      <a:r>
                        <a:rPr lang="en-US" dirty="0" smtClean="0"/>
                        <a:t>0.02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310655"/>
              </p:ext>
            </p:extLst>
          </p:nvPr>
        </p:nvGraphicFramePr>
        <p:xfrm>
          <a:off x="4078941" y="877129"/>
          <a:ext cx="1094178" cy="1185949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1094178"/>
              </a:tblGrid>
              <a:tr h="3629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</a:tr>
              <a:tr h="68950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Node</a:t>
                      </a:r>
                      <a:r>
                        <a:rPr lang="en-US" sz="1600" baseline="0" dirty="0" smtClean="0"/>
                        <a:t> Position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uJy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ontent Placeholder 4"/>
          <p:cNvSpPr txBox="1">
            <a:spLocks/>
          </p:cNvSpPr>
          <p:nvPr/>
        </p:nvSpPr>
        <p:spPr>
          <a:xfrm>
            <a:off x="0" y="579026"/>
            <a:ext cx="3919420" cy="928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Can integrate from each step in chain to get background temperature</a:t>
            </a:r>
          </a:p>
          <a:p>
            <a:pPr lvl="1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73133" y="2919740"/>
            <a:ext cx="104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~15 </a:t>
            </a:r>
            <a:r>
              <a:rPr lang="en-US" b="1" dirty="0" err="1" smtClean="0"/>
              <a:t>mK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73133" y="5762699"/>
            <a:ext cx="104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~15 </a:t>
            </a:r>
            <a:r>
              <a:rPr lang="en-US" b="1" dirty="0" err="1" smtClean="0"/>
              <a:t>mK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036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82296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Results: ARCADE Source Count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0" y="877129"/>
            <a:ext cx="3970375" cy="5564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 descr="plotfits_arcade3_zone_new_p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45" y="877129"/>
            <a:ext cx="5873631" cy="58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7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6202"/>
            <a:ext cx="7772400" cy="1470025"/>
          </a:xfrm>
        </p:spPr>
        <p:txBody>
          <a:bodyPr>
            <a:normAutofit/>
          </a:bodyPr>
          <a:lstStyle/>
          <a:p>
            <a:r>
              <a:rPr lang="en-US" i="1" dirty="0" smtClean="0"/>
              <a:t>Extended Sources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534371" y="3428999"/>
            <a:ext cx="2075259" cy="207525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892" t="-10059" r="-10596" b="-14409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004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Data : Observations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200400"/>
            <a:ext cx="1676400" cy="444500"/>
          </a:xfrm>
          <a:prstGeom prst="rect">
            <a:avLst/>
          </a:prstGeom>
        </p:spPr>
      </p:pic>
      <p:sp>
        <p:nvSpPr>
          <p:cNvPr id="36" name="Content Placeholder 4"/>
          <p:cNvSpPr txBox="1">
            <a:spLocks/>
          </p:cNvSpPr>
          <p:nvPr/>
        </p:nvSpPr>
        <p:spPr>
          <a:xfrm>
            <a:off x="0" y="654464"/>
            <a:ext cx="4030182" cy="6186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ATCA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7 pointing mosaic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ELAIS S1:            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J2000 8.4625, -43.75</a:t>
            </a:r>
          </a:p>
          <a:p>
            <a:pPr lvl="1"/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Configuration: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EW352</a:t>
            </a:r>
          </a:p>
          <a:p>
            <a:pPr lvl="2"/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max baseline </a:t>
            </a:r>
            <a:r>
              <a:rPr lang="en-US" dirty="0" smtClean="0">
                <a:latin typeface="Times New Roman"/>
                <a:cs typeface="Times New Roman"/>
              </a:rPr>
              <a:t>~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352 m</a:t>
            </a:r>
          </a:p>
          <a:p>
            <a:pPr lvl="2"/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 Band: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1.1-3.1 GHz</a:t>
            </a:r>
          </a:p>
          <a:p>
            <a:pPr lvl="1"/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O</a:t>
            </a:r>
            <a:r>
              <a:rPr lang="en-US" dirty="0" smtClean="0">
                <a:latin typeface="Times New Roman"/>
                <a:cs typeface="Times New Roman"/>
              </a:rPr>
              <a:t>n </a:t>
            </a:r>
            <a:r>
              <a:rPr lang="en-US" dirty="0">
                <a:latin typeface="Times New Roman"/>
                <a:cs typeface="Times New Roman"/>
              </a:rPr>
              <a:t>source time: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12h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# of antennas: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5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Picture 2" descr="pointin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36" y="554401"/>
            <a:ext cx="4135133" cy="2935198"/>
          </a:xfrm>
          <a:prstGeom prst="rect">
            <a:avLst/>
          </a:prstGeom>
        </p:spPr>
      </p:pic>
      <p:pic>
        <p:nvPicPr>
          <p:cNvPr id="4" name="Picture 3" descr="raax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91" y="6543589"/>
            <a:ext cx="3256156" cy="297560"/>
          </a:xfrm>
          <a:prstGeom prst="rect">
            <a:avLst/>
          </a:prstGeom>
        </p:spPr>
      </p:pic>
      <p:pic>
        <p:nvPicPr>
          <p:cNvPr id="5" name="Picture 4" descr="elais_nosu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70" y="3489599"/>
            <a:ext cx="3479000" cy="30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363608"/>
              </p:ext>
            </p:extLst>
          </p:nvPr>
        </p:nvGraphicFramePr>
        <p:xfrm>
          <a:off x="-1" y="-143108"/>
          <a:ext cx="10033807" cy="700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7127186" y="6319250"/>
            <a:ext cx="0" cy="538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925246" y="6412948"/>
            <a:ext cx="0" cy="4450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Left Bracket 12"/>
          <p:cNvSpPr/>
          <p:nvPr/>
        </p:nvSpPr>
        <p:spPr>
          <a:xfrm>
            <a:off x="1217986" y="4369860"/>
            <a:ext cx="1426188" cy="2488140"/>
          </a:xfrm>
          <a:prstGeom prst="leftBracke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ket 13"/>
          <p:cNvSpPr/>
          <p:nvPr/>
        </p:nvSpPr>
        <p:spPr>
          <a:xfrm>
            <a:off x="7474475" y="4369860"/>
            <a:ext cx="1270036" cy="2488140"/>
          </a:xfrm>
          <a:prstGeom prst="rightBracke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1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ais_su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91" y="2865483"/>
            <a:ext cx="3959339" cy="4055494"/>
          </a:xfrm>
          <a:prstGeom prst="rect">
            <a:avLst/>
          </a:prstGeom>
        </p:spPr>
      </p:pic>
      <p:sp>
        <p:nvSpPr>
          <p:cNvPr id="21" name="Content Placeholder 4"/>
          <p:cNvSpPr txBox="1">
            <a:spLocks/>
          </p:cNvSpPr>
          <p:nvPr/>
        </p:nvSpPr>
        <p:spPr>
          <a:xfrm>
            <a:off x="2" y="902717"/>
            <a:ext cx="3326998" cy="5955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Mosaic size: </a:t>
            </a:r>
            <a:r>
              <a:rPr lang="en-US" sz="2600" dirty="0" smtClean="0">
                <a:solidFill>
                  <a:srgbClr val="0000FF"/>
                </a:solidFill>
              </a:rPr>
              <a:t>2.46 deg</a:t>
            </a:r>
            <a:r>
              <a:rPr lang="en-US" sz="2600" baseline="30000" dirty="0" smtClean="0">
                <a:solidFill>
                  <a:srgbClr val="0000FF"/>
                </a:solidFill>
              </a:rPr>
              <a:t>2</a:t>
            </a:r>
            <a:endParaRPr lang="en-US" sz="2600" dirty="0" smtClean="0">
              <a:solidFill>
                <a:srgbClr val="0000FF"/>
              </a:solidFill>
            </a:endParaRPr>
          </a:p>
          <a:p>
            <a:r>
              <a:rPr lang="en-US" sz="2600" dirty="0" smtClean="0"/>
              <a:t>Beam size: </a:t>
            </a:r>
            <a:r>
              <a:rPr lang="en-US" sz="2600" dirty="0" smtClean="0">
                <a:solidFill>
                  <a:srgbClr val="0000FF"/>
                </a:solidFill>
              </a:rPr>
              <a:t>150’’x60’’</a:t>
            </a:r>
          </a:p>
          <a:p>
            <a:r>
              <a:rPr lang="en-US" sz="2600" dirty="0" smtClean="0"/>
              <a:t>Mean </a:t>
            </a:r>
            <a:r>
              <a:rPr lang="en-US" sz="2800" dirty="0"/>
              <a:t>&lt;</a:t>
            </a:r>
            <a:r>
              <a:rPr lang="en-US" sz="2800" dirty="0" err="1"/>
              <a:t>ν</a:t>
            </a:r>
            <a:r>
              <a:rPr lang="en-US" sz="2800" dirty="0"/>
              <a:t>&gt; </a:t>
            </a:r>
            <a:r>
              <a:rPr lang="en-US" sz="2600" dirty="0" smtClean="0"/>
              <a:t>: </a:t>
            </a:r>
            <a:r>
              <a:rPr lang="en-US" sz="2600" dirty="0" smtClean="0">
                <a:solidFill>
                  <a:srgbClr val="0000FF"/>
                </a:solidFill>
              </a:rPr>
              <a:t>1.75 GHz</a:t>
            </a:r>
          </a:p>
          <a:p>
            <a:r>
              <a:rPr lang="en-US" sz="2600" dirty="0" smtClean="0"/>
              <a:t>Instrumental Noise &lt;</a:t>
            </a:r>
            <a:r>
              <a:rPr lang="en-US" sz="2600" dirty="0" err="1" smtClean="0"/>
              <a:t>σ</a:t>
            </a:r>
            <a:r>
              <a:rPr lang="en-US" sz="2600" baseline="-25000" dirty="0" err="1" smtClean="0"/>
              <a:t>n</a:t>
            </a:r>
            <a:r>
              <a:rPr lang="en-US" sz="2600" dirty="0"/>
              <a:t>&gt;</a:t>
            </a:r>
            <a:r>
              <a:rPr lang="en-US" sz="2600" dirty="0" smtClean="0"/>
              <a:t>= </a:t>
            </a:r>
            <a:r>
              <a:rPr lang="en-US" sz="2600" dirty="0" smtClean="0">
                <a:solidFill>
                  <a:srgbClr val="0000FF"/>
                </a:solidFill>
              </a:rPr>
              <a:t>55 </a:t>
            </a:r>
            <a:r>
              <a:rPr lang="en-US" sz="2800" dirty="0" err="1" smtClean="0">
                <a:solidFill>
                  <a:srgbClr val="0000FF"/>
                </a:solidFill>
              </a:rPr>
              <a:t>μJy</a:t>
            </a:r>
            <a:r>
              <a:rPr lang="en-US" sz="2800" dirty="0" smtClean="0">
                <a:solidFill>
                  <a:srgbClr val="0000FF"/>
                </a:solidFill>
              </a:rPr>
              <a:t>/Beam</a:t>
            </a:r>
          </a:p>
          <a:p>
            <a:endParaRPr lang="en-US" sz="2800" dirty="0">
              <a:solidFill>
                <a:srgbClr val="E56509"/>
              </a:solidFill>
            </a:endParaRPr>
          </a:p>
          <a:p>
            <a:r>
              <a:rPr lang="en-US" sz="2800" dirty="0" smtClean="0"/>
              <a:t>Subtracted point source models from ATLAS survey : </a:t>
            </a:r>
          </a:p>
          <a:p>
            <a:pPr lvl="1"/>
            <a:r>
              <a:rPr lang="en-US" sz="2400" dirty="0" smtClean="0"/>
              <a:t>10’’ </a:t>
            </a:r>
            <a:r>
              <a:rPr lang="en-US" sz="2400" dirty="0"/>
              <a:t>resolution </a:t>
            </a:r>
            <a:endParaRPr lang="en-US" sz="2400" dirty="0" smtClean="0"/>
          </a:p>
          <a:p>
            <a:pPr lvl="1"/>
            <a:r>
              <a:rPr lang="en-US" sz="2400" dirty="0" err="1" smtClean="0"/>
              <a:t>σ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= 15 </a:t>
            </a:r>
            <a:r>
              <a:rPr lang="en-US" sz="2400" dirty="0" err="1"/>
              <a:t>μJy</a:t>
            </a:r>
            <a:r>
              <a:rPr lang="en-US" sz="2400" dirty="0"/>
              <a:t>/Beam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Peak residual: </a:t>
            </a:r>
          </a:p>
          <a:p>
            <a:pPr lvl="1"/>
            <a:r>
              <a:rPr lang="en-US" sz="2400" dirty="0" smtClean="0"/>
              <a:t>3 </a:t>
            </a:r>
            <a:r>
              <a:rPr lang="en-US" sz="2400" dirty="0" err="1" smtClean="0"/>
              <a:t>mJy</a:t>
            </a:r>
            <a:r>
              <a:rPr lang="en-US" sz="2400" dirty="0" smtClean="0"/>
              <a:t> (1%)</a:t>
            </a:r>
            <a:endParaRPr lang="en-US" sz="2200" dirty="0" smtClean="0"/>
          </a:p>
          <a:p>
            <a:endParaRPr lang="en-US" sz="22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Picture 2" descr="elais_nosu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98" y="554401"/>
            <a:ext cx="2875702" cy="2796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Data : Imaging and Subtraction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248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Results: </a:t>
            </a:r>
            <a:r>
              <a:rPr lang="en-US" b="1" dirty="0" err="1" smtClean="0">
                <a:latin typeface="Times New Roman"/>
                <a:cs typeface="Times New Roman"/>
              </a:rPr>
              <a:t>Unsubtracted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b="1" dirty="0">
                <a:latin typeface="Times New Roman"/>
                <a:cs typeface="Times New Roman"/>
              </a:rPr>
              <a:t>P</a:t>
            </a:r>
            <a:r>
              <a:rPr lang="en-US" b="1" dirty="0" smtClean="0">
                <a:latin typeface="Times New Roman"/>
                <a:cs typeface="Times New Roman"/>
              </a:rPr>
              <a:t>oint Sources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mosaics_w_sc312_log22db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4739"/>
            <a:ext cx="4491974" cy="6123261"/>
          </a:xfrm>
          <a:prstGeom prst="rect">
            <a:avLst/>
          </a:prstGeom>
        </p:spPr>
      </p:pic>
      <p:pic>
        <p:nvPicPr>
          <p:cNvPr id="3" name="Picture 2" descr="confusion0_1dbm_p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75" y="734738"/>
            <a:ext cx="4848356" cy="6123262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4980455" y="4821724"/>
            <a:ext cx="4090078" cy="2036276"/>
          </a:xfrm>
          <a:prstGeom prst="frame">
            <a:avLst>
              <a:gd name="adj1" fmla="val 1161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597" y="2915901"/>
            <a:ext cx="180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 Subtraction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51597" y="5742148"/>
            <a:ext cx="180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Subtraction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050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Results: Extended Source Counts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5943" y="734740"/>
            <a:ext cx="9018057" cy="5961880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Excess detected over model of </a:t>
            </a:r>
            <a:r>
              <a:rPr lang="en-US" dirty="0" err="1" smtClean="0">
                <a:latin typeface="Times New Roman"/>
                <a:cs typeface="Times New Roman"/>
              </a:rPr>
              <a:t>noise+unsubtracted</a:t>
            </a:r>
            <a:r>
              <a:rPr lang="en-US" dirty="0" smtClean="0">
                <a:latin typeface="Times New Roman"/>
                <a:cs typeface="Times New Roman"/>
              </a:rPr>
              <a:t> point sources of ~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30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μJy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bm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Fit two source count models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Model 1: </a:t>
            </a:r>
          </a:p>
          <a:p>
            <a:pPr lvl="2"/>
            <a:r>
              <a:rPr lang="en-US" dirty="0" smtClean="0">
                <a:latin typeface="Times New Roman"/>
                <a:cs typeface="Times New Roman"/>
              </a:rPr>
              <a:t>Break discrete count up into AGN and starbursts.</a:t>
            </a:r>
          </a:p>
          <a:p>
            <a:pPr lvl="2"/>
            <a:r>
              <a:rPr lang="en-US" dirty="0" smtClean="0">
                <a:latin typeface="Times New Roman"/>
                <a:cs typeface="Times New Roman"/>
              </a:rPr>
              <a:t> Assume each has extended halo with </a:t>
            </a:r>
            <a:r>
              <a:rPr lang="en-US" dirty="0" err="1" smtClean="0">
                <a:latin typeface="Times New Roman"/>
                <a:cs typeface="Times New Roman"/>
              </a:rPr>
              <a:t>S</a:t>
            </a:r>
            <a:r>
              <a:rPr lang="en-US" baseline="-25000" dirty="0" err="1" smtClean="0">
                <a:latin typeface="Times New Roman"/>
                <a:cs typeface="Times New Roman"/>
              </a:rPr>
              <a:t>extended</a:t>
            </a:r>
            <a:r>
              <a:rPr lang="en-US" dirty="0" smtClean="0">
                <a:latin typeface="Times New Roman"/>
                <a:cs typeface="Times New Roman"/>
              </a:rPr>
              <a:t>=</a:t>
            </a:r>
            <a:r>
              <a:rPr lang="en-US" dirty="0" err="1" smtClean="0">
                <a:latin typeface="Times New Roman"/>
                <a:cs typeface="Times New Roman"/>
              </a:rPr>
              <a:t>S</a:t>
            </a:r>
            <a:r>
              <a:rPr lang="en-US" baseline="-25000" dirty="0" err="1" smtClean="0">
                <a:latin typeface="Times New Roman"/>
                <a:cs typeface="Times New Roman"/>
              </a:rPr>
              <a:t>discrete</a:t>
            </a:r>
            <a:r>
              <a:rPr lang="en-US" dirty="0" err="1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 C</a:t>
            </a:r>
          </a:p>
          <a:p>
            <a:pPr lvl="2"/>
            <a:r>
              <a:rPr lang="en-US" dirty="0" smtClean="0">
                <a:latin typeface="Times New Roman"/>
                <a:cs typeface="Times New Roman"/>
              </a:rPr>
              <a:t>C is a constant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Fit for C</a:t>
            </a:r>
            <a:r>
              <a:rPr lang="en-US" baseline="-25000" dirty="0" smtClean="0">
                <a:latin typeface="Times New Roman"/>
                <a:cs typeface="Times New Roman"/>
                <a:sym typeface="Wingdings"/>
              </a:rPr>
              <a:t>AGN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 and C</a:t>
            </a:r>
            <a:r>
              <a:rPr lang="en-US" baseline="-25000" dirty="0" smtClean="0">
                <a:latin typeface="Times New Roman"/>
                <a:cs typeface="Times New Roman"/>
                <a:sym typeface="Wingdings"/>
              </a:rPr>
              <a:t>SB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as shift of S in log[S]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  <a:sym typeface="Wingdings"/>
              </a:rPr>
              <a:t>Model 2:</a:t>
            </a:r>
          </a:p>
          <a:p>
            <a:pPr lvl="2"/>
            <a:r>
              <a:rPr lang="en-US" dirty="0" smtClean="0">
                <a:latin typeface="Times New Roman"/>
                <a:cs typeface="Times New Roman"/>
                <a:sym typeface="Wingdings"/>
              </a:rPr>
              <a:t>Keep shifts from Model 1</a:t>
            </a:r>
          </a:p>
          <a:p>
            <a:pPr lvl="2"/>
            <a:r>
              <a:rPr lang="en-US" dirty="0" smtClean="0">
                <a:latin typeface="Times New Roman"/>
                <a:cs typeface="Times New Roman"/>
                <a:sym typeface="Wingdings"/>
              </a:rPr>
              <a:t>Add additional population </a:t>
            </a:r>
            <a:r>
              <a:rPr lang="en-US" dirty="0" err="1" smtClean="0">
                <a:latin typeface="Times New Roman"/>
                <a:cs typeface="Times New Roman"/>
                <a:sym typeface="Wingdings"/>
              </a:rPr>
              <a:t>modelled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 as parabola in S</a:t>
            </a:r>
            <a:r>
              <a:rPr lang="en-US" baseline="30000" dirty="0" smtClean="0">
                <a:latin typeface="Times New Roman"/>
                <a:cs typeface="Times New Roman"/>
                <a:sym typeface="Wingdings"/>
              </a:rPr>
              <a:t>2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dN/</a:t>
            </a:r>
            <a:r>
              <a:rPr lang="en-US" dirty="0" err="1" smtClean="0">
                <a:latin typeface="Times New Roman"/>
                <a:cs typeface="Times New Roman"/>
                <a:sym typeface="Wingdings"/>
              </a:rPr>
              <a:t>dS</a:t>
            </a:r>
            <a:endParaRPr lang="en-US" dirty="0" smtClean="0">
              <a:latin typeface="Times New Roman"/>
              <a:cs typeface="Times New Roman"/>
              <a:sym typeface="Wingdings"/>
            </a:endParaRPr>
          </a:p>
          <a:p>
            <a:pPr lvl="2"/>
            <a:endParaRPr lang="en-US" dirty="0">
              <a:latin typeface="Times New Roman"/>
              <a:cs typeface="Times New Roman"/>
              <a:sym typeface="Wingdings"/>
            </a:endParaRPr>
          </a:p>
          <a:p>
            <a:pPr lvl="2"/>
            <a:r>
              <a:rPr lang="en-US" dirty="0" smtClean="0">
                <a:latin typeface="Times New Roman"/>
                <a:cs typeface="Times New Roman"/>
                <a:sym typeface="Wingdings"/>
              </a:rPr>
              <a:t>Fit for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C</a:t>
            </a:r>
            <a:r>
              <a:rPr lang="en-US" baseline="-25000" dirty="0">
                <a:latin typeface="Times New Roman"/>
                <a:cs typeface="Times New Roman"/>
                <a:sym typeface="Wingdings"/>
              </a:rPr>
              <a:t>AGN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, C</a:t>
            </a:r>
            <a:r>
              <a:rPr lang="en-US" baseline="-25000" dirty="0" smtClean="0">
                <a:latin typeface="Times New Roman"/>
                <a:cs typeface="Times New Roman"/>
                <a:sym typeface="Wingdings"/>
              </a:rPr>
              <a:t>SB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, A, h, and k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6" name="Picture 5" descr="newpop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62" y="5470162"/>
            <a:ext cx="3411471" cy="76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ps_euc5dbm_p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172"/>
            <a:ext cx="9144000" cy="6172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Results: Extended Source Counts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pops_euc5dbm_p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172"/>
            <a:ext cx="9144000" cy="6172828"/>
          </a:xfrm>
          <a:prstGeom prst="rect">
            <a:avLst/>
          </a:prstGeom>
        </p:spPr>
      </p:pic>
      <p:pic>
        <p:nvPicPr>
          <p:cNvPr id="10" name="Picture 9" descr="pops_euc5dbm_pp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172"/>
            <a:ext cx="9144000" cy="6172828"/>
          </a:xfrm>
          <a:prstGeom prst="rect">
            <a:avLst/>
          </a:prstGeom>
        </p:spPr>
      </p:pic>
      <p:pic>
        <p:nvPicPr>
          <p:cNvPr id="11" name="Picture 10" descr="pops_euc5dbm_pp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172"/>
            <a:ext cx="9144000" cy="6172828"/>
          </a:xfrm>
          <a:prstGeom prst="rect">
            <a:avLst/>
          </a:prstGeom>
        </p:spPr>
      </p:pic>
      <p:pic>
        <p:nvPicPr>
          <p:cNvPr id="12" name="Picture 11" descr="pops_euc5dbm_pp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172"/>
            <a:ext cx="9144000" cy="6147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9409" y="910515"/>
            <a:ext cx="174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ARCADE 2 FITS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59409" y="3718054"/>
            <a:ext cx="174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ARCADE 2 FITS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51598" y="910515"/>
            <a:ext cx="174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FITS TO DATA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51598" y="3718054"/>
            <a:ext cx="174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FITS TO DATA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890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Results: Extended Source Counts</a:t>
            </a:r>
            <a:endParaRPr lang="en-US" b="1" dirty="0"/>
          </a:p>
        </p:txBody>
      </p:sp>
      <p:pic>
        <p:nvPicPr>
          <p:cNvPr id="4" name="Picture 3" descr="conf_arcade2_dbm_p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29" y="772268"/>
            <a:ext cx="5644965" cy="56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0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Results: Temperature &amp; Integral Counts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124639" y="4803623"/>
            <a:ext cx="5019361" cy="2063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from MCMC Source count Fitting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Model 1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μ =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11.1 +/- 0.6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mK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Model 2 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μ =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10.9 +/- 1.5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mK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8" name="Picture 7" descr="temphist_qdsh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234"/>
            <a:ext cx="3943324" cy="6112765"/>
          </a:xfrm>
          <a:prstGeom prst="rect">
            <a:avLst/>
          </a:prstGeom>
        </p:spPr>
      </p:pic>
      <p:pic>
        <p:nvPicPr>
          <p:cNvPr id="3" name="Picture 2" descr="intcounts_sqdg3_pp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39" y="745234"/>
            <a:ext cx="5019361" cy="38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9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4740"/>
            <a:ext cx="8229600" cy="53914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Background temperatures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Discrete only: 3GHz =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14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mK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Discrete only: 1.4 GHz =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120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mK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Discrete+ Extended: 1.75 GHz =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80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mK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Upper limits to peak of new population: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3GHz discrete: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50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nJy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1.75 GHz extended: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1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μJy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Continuing Work: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Low frequency observations: 325 MHz GMRT </a:t>
            </a:r>
            <a:r>
              <a:rPr lang="en-US" dirty="0" err="1" smtClean="0">
                <a:latin typeface="Times New Roman"/>
                <a:cs typeface="Times New Roman"/>
              </a:rPr>
              <a:t>Lockman</a:t>
            </a:r>
            <a:r>
              <a:rPr lang="en-US" dirty="0" smtClean="0">
                <a:latin typeface="Times New Roman"/>
                <a:cs typeface="Times New Roman"/>
              </a:rPr>
              <a:t> Hole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FIR-to-Radio correlation: </a:t>
            </a:r>
            <a:r>
              <a:rPr lang="en-US" dirty="0" err="1" smtClean="0">
                <a:latin typeface="Times New Roman"/>
                <a:cs typeface="Times New Roman"/>
              </a:rPr>
              <a:t>Herschel+JVLA</a:t>
            </a:r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Clustering Power Spectrum: ATCA and JVLA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Summary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403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6202"/>
            <a:ext cx="7772400" cy="1470025"/>
          </a:xfrm>
        </p:spPr>
        <p:txBody>
          <a:bodyPr>
            <a:normAutofit/>
          </a:bodyPr>
          <a:lstStyle/>
          <a:p>
            <a:r>
              <a:rPr lang="en-US" i="1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2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30" y="734740"/>
            <a:ext cx="8878994" cy="2812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Two Methods: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Jackknife and Stokes V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Jackknife: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Two equal halves of data - even and odd channels- subtract and divide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all signal subtracted out</a:t>
            </a:r>
          </a:p>
          <a:p>
            <a:pPr marL="457200" lvl="1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Stokes V: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Make image with Stokes V parameter, if no circular polarization</a:t>
            </a:r>
          </a:p>
          <a:p>
            <a:pPr marL="457200" lvl="1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   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dirty="0" smtClean="0">
                <a:latin typeface="Times New Roman"/>
                <a:cs typeface="Times New Roman"/>
              </a:rPr>
              <a:t> all signal subtracted out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Measuring Image Noise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jckvv_top4_l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0" y="3812167"/>
            <a:ext cx="8333239" cy="3045833"/>
          </a:xfrm>
          <a:prstGeom prst="rect">
            <a:avLst/>
          </a:prstGeom>
        </p:spPr>
      </p:pic>
      <p:pic>
        <p:nvPicPr>
          <p:cNvPr id="7" name="Picture 6" descr="jacke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33" y="2010419"/>
            <a:ext cx="4208961" cy="821179"/>
          </a:xfrm>
          <a:prstGeom prst="rect">
            <a:avLst/>
          </a:prstGeom>
        </p:spPr>
      </p:pic>
      <p:pic>
        <p:nvPicPr>
          <p:cNvPr id="8" name="Picture 7" descr="stokesve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73" y="3219960"/>
            <a:ext cx="1591165" cy="537704"/>
          </a:xfrm>
          <a:prstGeom prst="rect">
            <a:avLst/>
          </a:prstGeom>
        </p:spPr>
      </p:pic>
      <p:pic>
        <p:nvPicPr>
          <p:cNvPr id="9" name="Picture 8" descr="stokesieq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96" y="3219960"/>
            <a:ext cx="1630837" cy="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1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30" y="650770"/>
            <a:ext cx="8878994" cy="609833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Need to know synthesized beam for P(D)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JVLA: clean and dirty beam very similar – circular Gaussians – very little side lobes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ATCA: very elliptical beam – Clean and dirty beams very different – dirty beam large side lobes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5983"/>
            <a:ext cx="9144000" cy="5184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Synthesized Beams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6" name="Picture 5" descr="jvla_be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62" y="1493517"/>
            <a:ext cx="3333507" cy="2211850"/>
          </a:xfrm>
          <a:prstGeom prst="rect">
            <a:avLst/>
          </a:prstGeom>
        </p:spPr>
      </p:pic>
      <p:pic>
        <p:nvPicPr>
          <p:cNvPr id="10" name="Picture 9" descr="atcabeam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5" y="4445813"/>
            <a:ext cx="7923925" cy="230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8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171673"/>
              </p:ext>
            </p:extLst>
          </p:nvPr>
        </p:nvGraphicFramePr>
        <p:xfrm>
          <a:off x="-1" y="0"/>
          <a:ext cx="9144001" cy="2363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2088558" y="2067766"/>
            <a:ext cx="0" cy="650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03806" y="2085266"/>
            <a:ext cx="0" cy="650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6460" y="2725539"/>
            <a:ext cx="2371930" cy="341632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Point source 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mission: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Starburst (star-forming galaxies)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Active Galactic Nuclei (AGN)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Other: spirals, </a:t>
            </a:r>
            <a:r>
              <a:rPr lang="en-US" dirty="0" err="1" smtClean="0">
                <a:latin typeface="Times New Roman"/>
                <a:cs typeface="Times New Roman"/>
              </a:rPr>
              <a:t>ellipticals</a:t>
            </a:r>
            <a:r>
              <a:rPr lang="en-US" dirty="0" smtClean="0">
                <a:latin typeface="Times New Roman"/>
                <a:cs typeface="Times New Roman"/>
              </a:rPr>
              <a:t>, etc.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New ??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89613" y="2750025"/>
            <a:ext cx="3054123" cy="369331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Diffuse low surface brightness emission: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Galactic Halos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Starburst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AGN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Cluster Emission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Giant/mini radio halos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Radio relics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Inter-cluster medium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Other: dark matter annihilation ??</a:t>
            </a:r>
          </a:p>
        </p:txBody>
      </p:sp>
    </p:spTree>
    <p:extLst>
      <p:ext uri="{BB962C8B-B14F-4D97-AF65-F5344CB8AC3E}">
        <p14:creationId xmlns:p14="http://schemas.microsoft.com/office/powerpoint/2010/main" val="129511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076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Source Counts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354" r="226"/>
          <a:stretch/>
        </p:blipFill>
        <p:spPr>
          <a:xfrm>
            <a:off x="-340438" y="650770"/>
            <a:ext cx="4958356" cy="3253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54" t="3814" r="1795" b="8156"/>
          <a:stretch/>
        </p:blipFill>
        <p:spPr>
          <a:xfrm>
            <a:off x="4366030" y="661265"/>
            <a:ext cx="4777970" cy="3243347"/>
          </a:xfrm>
          <a:prstGeom prst="rect">
            <a:avLst/>
          </a:prstGeom>
        </p:spPr>
      </p:pic>
      <p:pic>
        <p:nvPicPr>
          <p:cNvPr id="6" name="Picture 5" descr="14ghzsourcecou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7165"/>
            <a:ext cx="4366031" cy="295338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00" y="3904612"/>
            <a:ext cx="4202699" cy="302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ame 7"/>
          <p:cNvSpPr/>
          <p:nvPr/>
        </p:nvSpPr>
        <p:spPr>
          <a:xfrm>
            <a:off x="524762" y="5313859"/>
            <a:ext cx="755659" cy="763482"/>
          </a:xfrm>
          <a:prstGeom prst="frame">
            <a:avLst>
              <a:gd name="adj1" fmla="val 6469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280421" y="4072553"/>
            <a:ext cx="3946222" cy="124130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80421" y="6077341"/>
            <a:ext cx="3946221" cy="47233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68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8710"/>
            <a:ext cx="8229600" cy="530745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ackground temperature, T</a:t>
            </a:r>
            <a:r>
              <a:rPr lang="en-US" baseline="-25000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from extragalactic sources by integration source count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latin typeface="Times New Roman"/>
                <a:cs typeface="Times New Roman"/>
              </a:rPr>
              <a:t>Previous estimates </a:t>
            </a:r>
            <a:r>
              <a:rPr lang="en-US" sz="2000" dirty="0" smtClean="0">
                <a:latin typeface="Times New Roman"/>
                <a:cs typeface="Times New Roman"/>
              </a:rPr>
              <a:t>(Vernstrom et al., 2011, </a:t>
            </a:r>
            <a:r>
              <a:rPr lang="en-US" sz="2000" dirty="0" err="1" smtClean="0">
                <a:latin typeface="Times New Roman"/>
                <a:cs typeface="Times New Roman"/>
              </a:rPr>
              <a:t>Gervasi</a:t>
            </a:r>
            <a:r>
              <a:rPr lang="en-US" sz="2000" dirty="0" smtClean="0">
                <a:latin typeface="Times New Roman"/>
                <a:cs typeface="Times New Roman"/>
              </a:rPr>
              <a:t> et. al, 2008) 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pPr lvl="1" algn="ctr"/>
            <a:r>
              <a:rPr lang="en-US" dirty="0" smtClean="0">
                <a:latin typeface="Times New Roman"/>
                <a:cs typeface="Times New Roman"/>
              </a:rPr>
              <a:t>1.4 GHz: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110 +/- 20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mK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 algn="ctr"/>
            <a:r>
              <a:rPr lang="en-US" dirty="0" smtClean="0">
                <a:latin typeface="Times New Roman"/>
                <a:cs typeface="Times New Roman"/>
              </a:rPr>
              <a:t>4.8 GHz: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3.2 +/- 0.2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mK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/>
                <a:cs typeface="Times New Roman"/>
              </a:rPr>
              <a:t>Background Temperature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115409"/>
              </p:ext>
            </p:extLst>
          </p:nvPr>
        </p:nvGraphicFramePr>
        <p:xfrm>
          <a:off x="2853402" y="2465659"/>
          <a:ext cx="3422766" cy="1208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Equation" r:id="rId3" imgW="1295400" imgH="457200" progId="Equation.3">
                  <p:embed/>
                </p:oleObj>
              </mc:Choice>
              <mc:Fallback>
                <p:oleObj name="Equation" r:id="rId3" imgW="1295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3402" y="2465659"/>
                        <a:ext cx="3422766" cy="1208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rame 1"/>
          <p:cNvSpPr/>
          <p:nvPr/>
        </p:nvSpPr>
        <p:spPr>
          <a:xfrm>
            <a:off x="2277471" y="4814130"/>
            <a:ext cx="5058719" cy="1637418"/>
          </a:xfrm>
          <a:prstGeom prst="frame">
            <a:avLst>
              <a:gd name="adj1" fmla="val 4167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cade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42" y="2708037"/>
            <a:ext cx="5961311" cy="41499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6799"/>
            <a:ext cx="8229600" cy="5475395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Times New Roman"/>
                <a:cs typeface="Times New Roman"/>
              </a:rPr>
              <a:t>Balloon experiment measuring absolute temperature at multiple frequencies</a:t>
            </a:r>
          </a:p>
          <a:p>
            <a:r>
              <a:rPr lang="en-US" sz="3000" dirty="0" smtClean="0">
                <a:latin typeface="Times New Roman"/>
                <a:cs typeface="Times New Roman"/>
              </a:rPr>
              <a:t>Reported value of </a:t>
            </a:r>
          </a:p>
          <a:p>
            <a:pPr marL="0" indent="0">
              <a:buNone/>
            </a:pPr>
            <a:r>
              <a:rPr lang="en-US" sz="3000" dirty="0">
                <a:latin typeface="Times New Roman"/>
                <a:cs typeface="Times New Roman"/>
              </a:rPr>
              <a:t> </a:t>
            </a:r>
            <a:r>
              <a:rPr lang="en-US" sz="3000" dirty="0" smtClean="0">
                <a:latin typeface="Times New Roman"/>
                <a:cs typeface="Times New Roman"/>
              </a:rPr>
              <a:t>   T</a:t>
            </a:r>
            <a:r>
              <a:rPr lang="en-US" sz="3000" baseline="-25000" dirty="0" smtClean="0">
                <a:latin typeface="Times New Roman"/>
                <a:cs typeface="Times New Roman"/>
              </a:rPr>
              <a:t>b</a:t>
            </a:r>
            <a:r>
              <a:rPr lang="en-US" sz="3000" dirty="0" smtClean="0">
                <a:latin typeface="Times New Roman"/>
                <a:cs typeface="Times New Roman"/>
              </a:rPr>
              <a:t>=</a:t>
            </a:r>
            <a:r>
              <a:rPr lang="en-US" sz="3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55 </a:t>
            </a:r>
            <a:r>
              <a:rPr lang="en-US" sz="3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mk</a:t>
            </a:r>
            <a:r>
              <a:rPr lang="en-US" sz="3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000" dirty="0" smtClean="0">
                <a:latin typeface="Times New Roman"/>
                <a:cs typeface="Times New Roman"/>
              </a:rPr>
              <a:t>at 3.3 GHZ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/>
                <a:cs typeface="Times New Roman"/>
              </a:rPr>
              <a:t>ARCADE 2</a:t>
            </a:r>
          </a:p>
        </p:txBody>
      </p:sp>
    </p:spTree>
    <p:extLst>
      <p:ext uri="{BB962C8B-B14F-4D97-AF65-F5344CB8AC3E}">
        <p14:creationId xmlns:p14="http://schemas.microsoft.com/office/powerpoint/2010/main" val="179066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8710"/>
            <a:ext cx="8229600" cy="5307454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Direct counting: count sources in survey with S&gt;5σ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Model fitting/Statistical Estimate: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Physical </a:t>
            </a:r>
            <a:r>
              <a:rPr lang="en-US" dirty="0" smtClean="0">
                <a:latin typeface="Times New Roman"/>
                <a:cs typeface="Times New Roman"/>
              </a:rPr>
              <a:t>models: </a:t>
            </a:r>
            <a:r>
              <a:rPr lang="en-US" dirty="0">
                <a:latin typeface="Times New Roman"/>
                <a:cs typeface="Times New Roman"/>
              </a:rPr>
              <a:t>Luminosity </a:t>
            </a:r>
            <a:r>
              <a:rPr lang="en-US" dirty="0" smtClean="0">
                <a:latin typeface="Times New Roman"/>
                <a:cs typeface="Times New Roman"/>
              </a:rPr>
              <a:t>functions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Times New Roman"/>
                <a:cs typeface="Times New Roman"/>
              </a:rPr>
              <a:t>on-physical model: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 Power laws, modified power laws, polynomials, Gaussians, etc.</a:t>
            </a:r>
          </a:p>
          <a:p>
            <a:pPr lvl="1"/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Confusion analysis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not limited by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S&gt;5σ</a:t>
            </a:r>
          </a:p>
          <a:p>
            <a:pPr lvl="1"/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/>
                <a:cs typeface="Times New Roman"/>
              </a:rPr>
              <a:t>Source </a:t>
            </a:r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ount Methods</a:t>
            </a:r>
          </a:p>
        </p:txBody>
      </p:sp>
    </p:spTree>
    <p:extLst>
      <p:ext uri="{BB962C8B-B14F-4D97-AF65-F5344CB8AC3E}">
        <p14:creationId xmlns:p14="http://schemas.microsoft.com/office/powerpoint/2010/main" val="102216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/>
                <a:cs typeface="Times New Roman"/>
              </a:rPr>
              <a:t>Confusion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0" y="856800"/>
            <a:ext cx="2808941" cy="6001200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 smtClean="0">
                <a:latin typeface="Times New Roman"/>
                <a:cs typeface="Times New Roman"/>
              </a:rPr>
              <a:t>Confusion = Blending </a:t>
            </a:r>
            <a:r>
              <a:rPr lang="en-US" sz="3400" dirty="0">
                <a:latin typeface="Times New Roman"/>
                <a:cs typeface="Times New Roman"/>
              </a:rPr>
              <a:t>of faint sources in </a:t>
            </a:r>
            <a:r>
              <a:rPr lang="en-US" sz="3400" dirty="0" smtClean="0">
                <a:latin typeface="Times New Roman"/>
                <a:cs typeface="Times New Roman"/>
              </a:rPr>
              <a:t>beam</a:t>
            </a:r>
          </a:p>
          <a:p>
            <a:endParaRPr lang="en-US" sz="3400" dirty="0" smtClean="0">
              <a:latin typeface="Times New Roman"/>
              <a:cs typeface="Times New Roman"/>
            </a:endParaRPr>
          </a:p>
          <a:p>
            <a:r>
              <a:rPr lang="en-US" sz="3400" dirty="0" err="1">
                <a:solidFill>
                  <a:srgbClr val="0000FF"/>
                </a:solidFill>
                <a:latin typeface="Times New Roman"/>
                <a:cs typeface="Times New Roman"/>
              </a:rPr>
              <a:t>σ</a:t>
            </a:r>
            <a:r>
              <a:rPr lang="en-US" sz="3400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sz="34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governed by beam and source count</a:t>
            </a:r>
          </a:p>
          <a:p>
            <a:endParaRPr lang="en-US" sz="3400" dirty="0" smtClean="0">
              <a:latin typeface="Times New Roman"/>
              <a:cs typeface="Times New Roman"/>
            </a:endParaRPr>
          </a:p>
          <a:p>
            <a:r>
              <a:rPr lang="en-US" sz="3400" dirty="0" smtClean="0">
                <a:latin typeface="Times New Roman"/>
                <a:cs typeface="Times New Roman"/>
              </a:rPr>
              <a:t>PDF of histogram from confusion known as P(D) </a:t>
            </a:r>
          </a:p>
          <a:p>
            <a:pPr lvl="1"/>
            <a:r>
              <a:rPr lang="en-US" sz="3000" dirty="0" smtClean="0">
                <a:latin typeface="Times New Roman"/>
                <a:cs typeface="Times New Roman"/>
              </a:rPr>
              <a:t>Pixel histogram</a:t>
            </a:r>
          </a:p>
          <a:p>
            <a:endParaRPr lang="en-US" sz="3600" b="1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Want to know P(D)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8" name="conf_2fps_2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8941" y="650769"/>
            <a:ext cx="6335059" cy="599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2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iseconf_2fps_2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000" y="856800"/>
            <a:ext cx="5982589" cy="6001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/>
                <a:cs typeface="Times New Roman"/>
              </a:rPr>
              <a:t>Probability of Deflection P(D)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-22412" y="856800"/>
            <a:ext cx="3578412" cy="55836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Fitting of Image histogram            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dirty="0" smtClean="0">
                <a:latin typeface="Times New Roman"/>
                <a:cs typeface="Times New Roman"/>
              </a:rPr>
              <a:t> statistical estimate of source counts as faint </a:t>
            </a:r>
            <a:r>
              <a:rPr lang="en-US" sz="2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as </a:t>
            </a:r>
            <a:r>
              <a:rPr lang="en-US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σ</a:t>
            </a:r>
            <a:r>
              <a:rPr lang="en-US" sz="2000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sz="2000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000" b="1" baseline="-25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000" dirty="0" smtClean="0">
              <a:solidFill>
                <a:srgbClr val="0D0D0D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Input: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source count model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pixel size, beam size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instrumental noise</a:t>
            </a:r>
          </a:p>
          <a:p>
            <a:pPr lvl="1"/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Mean density of observed flux, x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P(D) is then: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3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Want </a:t>
            </a:r>
            <a:r>
              <a:rPr lang="en-US" sz="23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σ</a:t>
            </a:r>
            <a:r>
              <a:rPr lang="en-US" sz="2300" b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sz="23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&gt; </a:t>
            </a:r>
            <a:r>
              <a:rPr lang="en-US" sz="23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σ</a:t>
            </a:r>
            <a:r>
              <a:rPr lang="en-US" sz="2300" b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3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3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eq2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19" y="5000759"/>
            <a:ext cx="2296969" cy="634912"/>
          </a:xfrm>
          <a:prstGeom prst="rect">
            <a:avLst/>
          </a:prstGeom>
        </p:spPr>
      </p:pic>
      <p:pic>
        <p:nvPicPr>
          <p:cNvPr id="8" name="Picture 7" descr="eq2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50" y="5000759"/>
            <a:ext cx="1822113" cy="634912"/>
          </a:xfrm>
          <a:prstGeom prst="rect">
            <a:avLst/>
          </a:prstGeom>
        </p:spPr>
      </p:pic>
      <p:pic>
        <p:nvPicPr>
          <p:cNvPr id="3" name="Picture 2" descr="r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354"/>
            <a:ext cx="3556000" cy="5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4637</TotalTime>
  <Words>982</Words>
  <Application>Microsoft Macintosh PowerPoint</Application>
  <PresentationFormat>On-screen Show (4:3)</PresentationFormat>
  <Paragraphs>224</Paragraphs>
  <Slides>29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The Radio Background:</vt:lpstr>
      <vt:lpstr>PowerPoint Presentation</vt:lpstr>
      <vt:lpstr>PowerPoint Presentation</vt:lpstr>
      <vt:lpstr>Source Counts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Discrete Sources</vt:lpstr>
      <vt:lpstr>Data : Observations</vt:lpstr>
      <vt:lpstr>Data : Imaging</vt:lpstr>
      <vt:lpstr>Results: Source Count</vt:lpstr>
      <vt:lpstr>Results: Source Count</vt:lpstr>
      <vt:lpstr>Results: Temperature</vt:lpstr>
      <vt:lpstr>Results: ARCADE Source Count</vt:lpstr>
      <vt:lpstr>Extended Sources</vt:lpstr>
      <vt:lpstr>Data : Observations</vt:lpstr>
      <vt:lpstr>Data : Imaging and Subtraction</vt:lpstr>
      <vt:lpstr>Results: Unsubtracted Point Sources</vt:lpstr>
      <vt:lpstr>Results: Extended Source Counts</vt:lpstr>
      <vt:lpstr>Results: Extended Source Counts</vt:lpstr>
      <vt:lpstr>Results: Extended Source Counts</vt:lpstr>
      <vt:lpstr>Results: Temperature &amp; Integral Counts</vt:lpstr>
      <vt:lpstr>Summary</vt:lpstr>
      <vt:lpstr>Additional Slides</vt:lpstr>
      <vt:lpstr>Measuring Image Noise</vt:lpstr>
      <vt:lpstr>Synthesized Beams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Radio Background: Recent estimates from discrete and extended sources</dc:title>
  <dc:creator>Tessa Vernstrom</dc:creator>
  <cp:lastModifiedBy>Tessa Vernstrom</cp:lastModifiedBy>
  <cp:revision>99</cp:revision>
  <dcterms:created xsi:type="dcterms:W3CDTF">2014-05-19T03:28:32Z</dcterms:created>
  <dcterms:modified xsi:type="dcterms:W3CDTF">2014-06-09T19:23:05Z</dcterms:modified>
</cp:coreProperties>
</file>